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530" r:id="rId2"/>
    <p:sldId id="531" r:id="rId3"/>
    <p:sldId id="532" r:id="rId4"/>
    <p:sldId id="533" r:id="rId5"/>
    <p:sldId id="550" r:id="rId6"/>
    <p:sldId id="540" r:id="rId7"/>
    <p:sldId id="551" r:id="rId8"/>
    <p:sldId id="541" r:id="rId9"/>
    <p:sldId id="542" r:id="rId10"/>
    <p:sldId id="544" r:id="rId11"/>
    <p:sldId id="546" r:id="rId12"/>
    <p:sldId id="534" r:id="rId13"/>
    <p:sldId id="535" r:id="rId14"/>
    <p:sldId id="536" r:id="rId15"/>
    <p:sldId id="539" r:id="rId16"/>
    <p:sldId id="547" r:id="rId17"/>
    <p:sldId id="548" r:id="rId18"/>
    <p:sldId id="549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6478C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725"/>
  </p:normalViewPr>
  <p:slideViewPr>
    <p:cSldViewPr>
      <p:cViewPr varScale="1">
        <p:scale>
          <a:sx n="107" d="100"/>
          <a:sy n="107" d="100"/>
        </p:scale>
        <p:origin x="360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30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3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C3D07BC-9801-A246-8D2A-0EA897755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08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1D2C0E-C1E2-AD44-B9DB-FBE72ABA8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68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ABA35-9FDF-474B-BE7E-399224970D2C}" type="datetime1">
              <a:rPr lang="en-US" smtClean="0"/>
              <a:t>5/26/25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Cole Miller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367A1-9F94-6544-B3AA-11F7F0547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8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55BA3-8805-E742-8833-4F703652A508}" type="datetime1">
              <a:rPr lang="en-US" smtClean="0"/>
              <a:t>5/26/25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Cole Miller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0B4EC-7546-6A44-8DE2-028A41377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5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CBB94-5265-2E43-8039-7E45F1192A03}" type="datetime1">
              <a:rPr lang="en-US" smtClean="0"/>
              <a:t>5/26/25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Cole Miller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AF420-D5B4-4645-97A9-ADAA6EEA8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94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1751B-DFA4-DE4B-9C7E-CB46B95A596C}" type="datetime1">
              <a:rPr lang="en-US" smtClean="0"/>
              <a:t>5/26/25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Cole Miller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53AD0-5C69-3545-BEBE-2D62E4F15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74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43EAB-D80F-2F43-A228-1357E245DCDB}" type="datetime1">
              <a:rPr lang="en-US" smtClean="0"/>
              <a:t>5/26/25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Cole Miller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99C70-3595-C444-9FED-51AAE5910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18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F8F67-B47D-2048-9D58-57C2829680D3}" type="datetime1">
              <a:rPr lang="en-US" smtClean="0"/>
              <a:t>5/26/25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Cole Miller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7ABBD-F946-134E-A85F-B59FB74E9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9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C6B3A-0747-0945-A97F-B95FAE403257}" type="datetime1">
              <a:rPr lang="en-US" smtClean="0"/>
              <a:t>5/26/25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Cole Miller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ED8C2-DE26-8E4D-AF74-C9A24AFA8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8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FF7C6-7044-8B45-8A5F-00FFE8ACFC81}" type="datetime1">
              <a:rPr lang="en-US" smtClean="0"/>
              <a:t>5/26/25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Cole Miller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166BF-3876-CB47-8F6D-714CAFB85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4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0FE8B-A3BA-7F48-8B4B-A3DE7D83A640}" type="datetime1">
              <a:rPr lang="en-US" smtClean="0"/>
              <a:t>5/26/25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Cole Miller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E63C5-95E5-0048-AFD8-F8DE9A2E6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01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74480-D192-6F4C-901A-9BD046E6CBF6}" type="datetime1">
              <a:rPr lang="en-US" smtClean="0"/>
              <a:t>5/26/25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Cole Miller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0F0DD-C1D2-574D-9204-4E87C2B3C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6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DEF01-50B1-3041-9E14-E29BACD68EFF}" type="datetime1">
              <a:rPr lang="en-US" smtClean="0"/>
              <a:t>5/26/25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Cole Miller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F99FF-09C7-6D45-BB03-695BF5E05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8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41833-6E75-8244-8028-DB2C04B0F6B5}" type="datetime1">
              <a:rPr lang="en-US" smtClean="0"/>
              <a:t>5/26/25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Cole Miller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9D564-77C2-B644-B217-B3ECE11AF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B5E80-27DF-544E-B3D7-505FB0517C5B}" type="datetime1">
              <a:rPr lang="en-US" smtClean="0"/>
              <a:t>5/26/25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Cole Miller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63429-3718-BF44-B7DA-5A74D5CB6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3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32A8C7D8-9D8D-4D4E-91FD-A244E8A66712}" type="datetime1">
              <a:rPr lang="en-US" smtClean="0"/>
              <a:t>5/26/25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Cole Miller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B41A64C-54B7-D848-8FD9-B5DBF10F6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F932-42FA-4847-B7CF-5BFE25EB6EE1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457200" y="1371600"/>
            <a:ext cx="8001000" cy="2489860"/>
          </a:xfrm>
        </p:spPr>
        <p:txBody>
          <a:bodyPr/>
          <a:lstStyle/>
          <a:p>
            <a:r>
              <a:rPr lang="en-US" dirty="0"/>
              <a:t>Environmental Effects on </a:t>
            </a:r>
            <a:br>
              <a:rPr lang="en-US" dirty="0"/>
            </a:br>
            <a:r>
              <a:rPr lang="en-US" dirty="0"/>
              <a:t>BH-BH GW Waveforms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7854D0-98FD-6E44-AFA7-611F060353C0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257300" y="3886200"/>
            <a:ext cx="6400800" cy="1752600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en-US" dirty="0"/>
              <a:t>Cole Miller</a:t>
            </a:r>
          </a:p>
          <a:p>
            <a:pPr>
              <a:spcBef>
                <a:spcPts val="2000"/>
              </a:spcBef>
            </a:pPr>
            <a:r>
              <a:rPr lang="en-US" dirty="0"/>
              <a:t>University of Maryland</a:t>
            </a:r>
          </a:p>
        </p:txBody>
      </p:sp>
    </p:spTree>
    <p:extLst>
      <p:ext uri="{BB962C8B-B14F-4D97-AF65-F5344CB8AC3E}">
        <p14:creationId xmlns:p14="http://schemas.microsoft.com/office/powerpoint/2010/main" val="3133529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3D0BD-147F-8C63-4EC6-949E01DB3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en-US" dirty="0"/>
              <a:t>Nodal </a:t>
            </a:r>
            <a:r>
              <a:rPr lang="en-US" dirty="0" err="1"/>
              <a:t>precess</a:t>
            </a:r>
            <a:r>
              <a:rPr lang="en-US" dirty="0"/>
              <a:t>., induced </a:t>
            </a:r>
            <a:r>
              <a:rPr lang="en-US" dirty="0" err="1"/>
              <a:t>ecc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559BA-B360-030A-17D7-1C16C78D8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r>
              <a:rPr lang="en-US" sz="2800" dirty="0"/>
              <a:t>Nodal: Misalignment of binary, tertiary can cause binary axis to </a:t>
            </a:r>
            <a:r>
              <a:rPr lang="en-US" sz="2800" dirty="0" err="1"/>
              <a:t>precess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  <a:p>
            <a:r>
              <a:rPr lang="en-US" sz="2800" dirty="0" err="1"/>
              <a:t>Ecc</a:t>
            </a:r>
            <a:r>
              <a:rPr lang="en-US" sz="2800" dirty="0"/>
              <a:t>: Tidal force from the </a:t>
            </a:r>
            <a:r>
              <a:rPr lang="en-US" sz="2800" dirty="0" err="1"/>
              <a:t>perturber</a:t>
            </a:r>
            <a:r>
              <a:rPr lang="en-US" sz="2800" dirty="0"/>
              <a:t> can affect the orbital shape of the binary.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Both therefore likely to be small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79C3C-7AD3-9814-0033-CA65F0107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7ABBD-F946-134E-A85F-B59FB74E902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205914-3E0F-B52B-5BC4-7BD1A8D2C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62200"/>
            <a:ext cx="7772400" cy="5950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FC902C-AC8F-C1D2-E06B-D986E956E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191000"/>
            <a:ext cx="46228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18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5183A-CFC4-A2E2-CCBC-3E090B39B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r>
              <a:rPr lang="en-US" dirty="0"/>
              <a:t>Summary for stellar-mass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73719-482B-11B7-0A51-2CC7F904F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sz="2800" dirty="0"/>
              <a:t>Need a relatively close, relatively massive </a:t>
            </a:r>
            <a:r>
              <a:rPr lang="en-US" sz="2800" dirty="0" err="1"/>
              <a:t>perturber</a:t>
            </a:r>
            <a:r>
              <a:rPr lang="en-US" sz="2800" dirty="0"/>
              <a:t> for even the most significant of these effects on a BH-BH binary (Doppler), e.g., 10</a:t>
            </a:r>
            <a:r>
              <a:rPr lang="en-US" sz="2800" baseline="30000" dirty="0"/>
              <a:t>6</a:t>
            </a:r>
            <a:r>
              <a:rPr lang="en-US" sz="2800" dirty="0"/>
              <a:t> </a:t>
            </a:r>
            <a:r>
              <a:rPr lang="en-US" sz="2800" dirty="0" err="1"/>
              <a:t>M</a:t>
            </a:r>
            <a:r>
              <a:rPr lang="en-US" sz="2800" baseline="-25000" dirty="0" err="1"/>
              <a:t>sun</a:t>
            </a:r>
            <a:r>
              <a:rPr lang="en-US" sz="2800" dirty="0"/>
              <a:t> at few x 10</a:t>
            </a:r>
            <a:r>
              <a:rPr lang="en-US" sz="2800" baseline="30000" dirty="0"/>
              <a:t>12</a:t>
            </a:r>
            <a:r>
              <a:rPr lang="en-US" sz="2800" dirty="0"/>
              <a:t> cm. </a:t>
            </a:r>
          </a:p>
          <a:p>
            <a:r>
              <a:rPr lang="en-US" sz="2800" dirty="0"/>
              <a:t>Probable?  No.  But it is possible, and the more events we see the more likely it is that one will be in this magical spot</a:t>
            </a:r>
          </a:p>
          <a:p>
            <a:r>
              <a:rPr lang="en-US" sz="2800" dirty="0"/>
              <a:t>Not discussed here: effect on ringdowns</a:t>
            </a:r>
            <a:br>
              <a:rPr lang="en-US" sz="2800" dirty="0"/>
            </a:br>
            <a:r>
              <a:rPr lang="en-US" sz="2800" dirty="0">
                <a:solidFill>
                  <a:srgbClr val="FFFF00"/>
                </a:solidFill>
              </a:rPr>
              <a:t>E.g., </a:t>
            </a:r>
            <a:r>
              <a:rPr lang="en-US" sz="2800" dirty="0" err="1">
                <a:solidFill>
                  <a:srgbClr val="FFFF00"/>
                </a:solidFill>
              </a:rPr>
              <a:t>Barausse</a:t>
            </a:r>
            <a:r>
              <a:rPr lang="en-US" sz="2800" dirty="0">
                <a:solidFill>
                  <a:srgbClr val="FFFF00"/>
                </a:solidFill>
              </a:rPr>
              <a:t>+ 2014</a:t>
            </a:r>
          </a:p>
          <a:p>
            <a:r>
              <a:rPr lang="en-US" sz="2800" dirty="0"/>
              <a:t>What about for SMBHB?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F5B49-39EB-F3B2-5273-6EAD2A9B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7ABBD-F946-134E-A85F-B59FB74E902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56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3654F-F682-107E-9C41-633CF208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Evolution of SMBHB</a:t>
            </a:r>
          </a:p>
        </p:txBody>
      </p:sp>
      <p:pic>
        <p:nvPicPr>
          <p:cNvPr id="6" name="Content Placeholder 5" descr="A diagram of a planetary formation&#10;&#10;AI-generated content may be incorrect.">
            <a:extLst>
              <a:ext uri="{FF2B5EF4-FFF2-40B4-BE49-F238E27FC236}">
                <a16:creationId xmlns:a16="http://schemas.microsoft.com/office/drawing/2014/main" id="{4FA7BF3F-BB12-25A7-653B-6075AB505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143000"/>
            <a:ext cx="8780662" cy="44196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8E0E66-74AB-0945-7B78-F58D442FD495}"/>
              </a:ext>
            </a:extLst>
          </p:cNvPr>
          <p:cNvSpPr txBox="1"/>
          <p:nvPr/>
        </p:nvSpPr>
        <p:spPr>
          <a:xfrm>
            <a:off x="2286000" y="5715000"/>
            <a:ext cx="4431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by Sarah Burke-</a:t>
            </a:r>
            <a:r>
              <a:rPr lang="en-US" dirty="0" err="1"/>
              <a:t>Spolaor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392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0431C-ADE2-E06C-3563-B5123FD48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83840"/>
            <a:ext cx="5562600" cy="990600"/>
          </a:xfrm>
        </p:spPr>
        <p:txBody>
          <a:bodyPr/>
          <a:lstStyle/>
          <a:p>
            <a:r>
              <a:rPr lang="en-US" dirty="0"/>
              <a:t>Dry and Wet Mergers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1489C-4A33-95A2-9859-558F24045F2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5105400" cy="4419600"/>
          </a:xfrm>
        </p:spPr>
        <p:txBody>
          <a:bodyPr/>
          <a:lstStyle/>
          <a:p>
            <a:r>
              <a:rPr lang="en-US" sz="2800" dirty="0"/>
              <a:t>Although GW could bring SMBHB together from LISA frequencies, to get there requires other effects</a:t>
            </a:r>
          </a:p>
          <a:p>
            <a:r>
              <a:rPr lang="en-US" sz="2800" dirty="0"/>
              <a:t>Dry: </a:t>
            </a:r>
            <a:r>
              <a:rPr lang="en-US" sz="2800" dirty="0" err="1"/>
              <a:t>collisionless</a:t>
            </a:r>
            <a:r>
              <a:rPr lang="en-US" sz="2800" dirty="0"/>
              <a:t> (stars or DM); no loss of energy</a:t>
            </a:r>
          </a:p>
          <a:p>
            <a:r>
              <a:rPr lang="en-US" sz="2800" dirty="0"/>
              <a:t>Wet: collisional (gas, loss of energy)</a:t>
            </a:r>
          </a:p>
          <a:p>
            <a:r>
              <a:rPr lang="en-US" sz="2800" dirty="0"/>
              <a:t>Let’s examine these in turn</a:t>
            </a:r>
            <a:endParaRPr lang="en-US" dirty="0"/>
          </a:p>
        </p:txBody>
      </p:sp>
      <p:pic>
        <p:nvPicPr>
          <p:cNvPr id="7" name="Content Placeholder 6" descr="A black hole in space&#10;&#10;AI-generated content may be incorrect.">
            <a:extLst>
              <a:ext uri="{FF2B5EF4-FFF2-40B4-BE49-F238E27FC236}">
                <a16:creationId xmlns:a16="http://schemas.microsoft.com/office/drawing/2014/main" id="{9E356B3B-1735-FBA9-2CD3-CB41953F31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6981" r="16981"/>
          <a:stretch/>
        </p:blipFill>
        <p:spPr>
          <a:xfrm>
            <a:off x="5694871" y="1219200"/>
            <a:ext cx="3220529" cy="274320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8D7D1-1F05-3BD9-E26C-136631C98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Cole Miller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F54648-5DB7-65BC-2AA4-949805D6CABF}"/>
              </a:ext>
            </a:extLst>
          </p:cNvPr>
          <p:cNvSpPr txBox="1"/>
          <p:nvPr/>
        </p:nvSpPr>
        <p:spPr>
          <a:xfrm>
            <a:off x="5943600" y="681335"/>
            <a:ext cx="2834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Greg Bacon, </a:t>
            </a:r>
            <a:r>
              <a:rPr lang="en-US" dirty="0" err="1"/>
              <a:t>STScI</a:t>
            </a:r>
            <a:endParaRPr lang="en-US" dirty="0"/>
          </a:p>
        </p:txBody>
      </p:sp>
      <p:pic>
        <p:nvPicPr>
          <p:cNvPr id="10" name="Picture 9" descr="A diagram of a black hole&#10;&#10;AI-generated content may be incorrect.">
            <a:extLst>
              <a:ext uri="{FF2B5EF4-FFF2-40B4-BE49-F238E27FC236}">
                <a16:creationId xmlns:a16="http://schemas.microsoft.com/office/drawing/2014/main" id="{CC086D30-E633-B193-7CDE-891C9593C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871" y="4038600"/>
            <a:ext cx="3220528" cy="23838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F73803-5D7B-88CF-869F-64855C7BF1DC}"/>
              </a:ext>
            </a:extLst>
          </p:cNvPr>
          <p:cNvSpPr txBox="1"/>
          <p:nvPr/>
        </p:nvSpPr>
        <p:spPr>
          <a:xfrm>
            <a:off x="6400800" y="6422422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K. Morimoto</a:t>
            </a:r>
          </a:p>
        </p:txBody>
      </p:sp>
    </p:spTree>
    <p:extLst>
      <p:ext uri="{BB962C8B-B14F-4D97-AF65-F5344CB8AC3E}">
        <p14:creationId xmlns:p14="http://schemas.microsoft.com/office/powerpoint/2010/main" val="2871631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B967-EFD0-A8A4-AA40-5A39D8611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/>
              <a:t>Dry Mergers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62C7E-4EB6-0B6C-6AF0-4C791460C22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87142" y="1142999"/>
            <a:ext cx="6074472" cy="5102225"/>
          </a:xfrm>
        </p:spPr>
        <p:txBody>
          <a:bodyPr/>
          <a:lstStyle/>
          <a:p>
            <a:r>
              <a:rPr lang="en-US" sz="2800" dirty="0"/>
              <a:t>Well inside the radius of influence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dynamical friction has given way to individual interactions</a:t>
            </a:r>
          </a:p>
          <a:p>
            <a:r>
              <a:rPr lang="en-US" sz="2800" dirty="0"/>
              <a:t>Timescale is determined by how long it takes to refill “loss cone”</a:t>
            </a:r>
          </a:p>
          <a:p>
            <a:r>
              <a:rPr lang="en-US" sz="2800" dirty="0"/>
              <a:t>Post-galactic-merger triaxiality can shorten timescale dramatically</a:t>
            </a:r>
            <a:br>
              <a:rPr lang="en-US" sz="2800" dirty="0"/>
            </a:br>
            <a:r>
              <a:rPr lang="en-US" sz="2800" dirty="0">
                <a:solidFill>
                  <a:srgbClr val="FFFF00"/>
                </a:solidFill>
              </a:rPr>
              <a:t>Individual orbits need not conserve angular momentum (Kelly Holley-Bockelmann et al.)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551EC-3208-D2A7-B681-08849AEA4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Cole Miller</a:t>
            </a:r>
          </a:p>
        </p:txBody>
      </p:sp>
      <p:pic>
        <p:nvPicPr>
          <p:cNvPr id="10" name="Content Placeholder 6" descr="A black hole in space&#10;&#10;AI-generated content may be incorrect.">
            <a:extLst>
              <a:ext uri="{FF2B5EF4-FFF2-40B4-BE49-F238E27FC236}">
                <a16:creationId xmlns:a16="http://schemas.microsoft.com/office/drawing/2014/main" id="{CC7A4882-72AE-CA53-3A8C-936677E71E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6981" r="16981"/>
          <a:stretch/>
        </p:blipFill>
        <p:spPr>
          <a:xfrm>
            <a:off x="6400800" y="2928196"/>
            <a:ext cx="2556058" cy="2177204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487535-AED3-A199-2EC5-B2197426DEE2}"/>
              </a:ext>
            </a:extLst>
          </p:cNvPr>
          <p:cNvSpPr txBox="1"/>
          <p:nvPr/>
        </p:nvSpPr>
        <p:spPr>
          <a:xfrm>
            <a:off x="6261614" y="2357735"/>
            <a:ext cx="2834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Greg Bacon, </a:t>
            </a:r>
            <a:r>
              <a:rPr lang="en-US" dirty="0" err="1"/>
              <a:t>STScI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28144C-6491-819F-9ABD-C72845949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13" y="1600200"/>
            <a:ext cx="42545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10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4579-CDA9-5352-5E08-0CD0DAB18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65"/>
            <a:ext cx="8229600" cy="909935"/>
          </a:xfrm>
        </p:spPr>
        <p:txBody>
          <a:bodyPr/>
          <a:lstStyle/>
          <a:p>
            <a:r>
              <a:rPr lang="en-US" dirty="0"/>
              <a:t>Wet Mergers: Alignment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CDF4C-262A-CD3B-EFC3-4E1FA2994E7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5334000" cy="4953000"/>
          </a:xfrm>
        </p:spPr>
        <p:txBody>
          <a:bodyPr/>
          <a:lstStyle/>
          <a:p>
            <a:r>
              <a:rPr lang="en-US" sz="2800" dirty="0"/>
              <a:t>Galaxy mergers have arbitrary orientation; BH mergers?</a:t>
            </a:r>
          </a:p>
          <a:p>
            <a:r>
              <a:rPr lang="en-US" sz="2800" dirty="0" err="1"/>
              <a:t>Bogdanović</a:t>
            </a:r>
            <a:r>
              <a:rPr lang="en-US" sz="2800" dirty="0"/>
              <a:t>+ 2007: </a:t>
            </a:r>
            <a:r>
              <a:rPr lang="en-US" sz="2800" dirty="0" err="1"/>
              <a:t>indep</a:t>
            </a:r>
            <a:r>
              <a:rPr lang="en-US" sz="2800" dirty="0"/>
              <a:t>. alignment from accretion prior to formation of binary (B-P)</a:t>
            </a:r>
          </a:p>
          <a:p>
            <a:r>
              <a:rPr lang="en-US" sz="2800" dirty="0" err="1"/>
              <a:t>Miller+Krolik</a:t>
            </a:r>
            <a:r>
              <a:rPr lang="en-US" sz="2800" dirty="0"/>
              <a:t> 2013: alignment of spins with orbit during binary phase (esp. secondary)</a:t>
            </a:r>
          </a:p>
          <a:p>
            <a:r>
              <a:rPr lang="en-US" sz="2800" dirty="0"/>
              <a:t>Unless q&lt;&lt;1, thus expect aligned spins, low kicks in gas-driven coalescences</a:t>
            </a:r>
          </a:p>
        </p:txBody>
      </p:sp>
      <p:pic>
        <p:nvPicPr>
          <p:cNvPr id="7" name="Content Placeholder 6" descr="A graph of a function&#10;&#10;AI-generated content may be incorrect.">
            <a:extLst>
              <a:ext uri="{FF2B5EF4-FFF2-40B4-BE49-F238E27FC236}">
                <a16:creationId xmlns:a16="http://schemas.microsoft.com/office/drawing/2014/main" id="{F79CD6A1-680A-871C-85CD-68AC8C9ADB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268" t="16666" r="5664" b="14815"/>
          <a:stretch/>
        </p:blipFill>
        <p:spPr>
          <a:xfrm>
            <a:off x="5780903" y="1752600"/>
            <a:ext cx="3286897" cy="320040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4EF6F-5A14-D987-23A7-61A9854FC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Cole Miller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F469D8-BFB9-E46E-87FA-36DDCA55D04A}"/>
              </a:ext>
            </a:extLst>
          </p:cNvPr>
          <p:cNvSpPr txBox="1"/>
          <p:nvPr/>
        </p:nvSpPr>
        <p:spPr>
          <a:xfrm>
            <a:off x="6172200" y="4953000"/>
            <a:ext cx="2643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Miller+Krolik</a:t>
            </a:r>
            <a:r>
              <a:rPr lang="en-US" dirty="0"/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2510241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C65F5-76B7-0D14-6B7E-171DDD93A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en-US" dirty="0"/>
              <a:t>SMBHB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C407F-3A78-4F4D-487E-04B3137C3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r>
              <a:rPr lang="en-US" dirty="0"/>
              <a:t>At &lt;10</a:t>
            </a:r>
            <a:r>
              <a:rPr lang="en-US" baseline="30000" dirty="0"/>
              <a:t>-8</a:t>
            </a:r>
            <a:r>
              <a:rPr lang="en-US" dirty="0"/>
              <a:t> Hz, environment (gas, stars) could affect the waveform.  But at LISA frequencies, expect no effect at all.</a:t>
            </a:r>
          </a:p>
          <a:p>
            <a:r>
              <a:rPr lang="en-US" dirty="0"/>
              <a:t>However, we do expect that gas would have aligned spins at lower frequency, and this will persist to LISA frequencies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68652-744C-6C51-6A94-93F0383AF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7ABBD-F946-134E-A85F-B59FB74E902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05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FC747-44E9-7F15-95BA-2B0A7BB62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r>
              <a:rPr lang="en-US" dirty="0"/>
              <a:t>Effect on EMRIs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121EB-0A82-66A0-8741-CC6EC41BC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r>
              <a:rPr lang="en-US" dirty="0"/>
              <a:t>Extreme mass ratio </a:t>
            </a:r>
            <a:r>
              <a:rPr lang="en-US" dirty="0" err="1"/>
              <a:t>inspirals</a:t>
            </a:r>
            <a:r>
              <a:rPr lang="en-US" dirty="0"/>
              <a:t>, say 10 </a:t>
            </a:r>
            <a:r>
              <a:rPr lang="en-US" dirty="0" err="1"/>
              <a:t>M</a:t>
            </a:r>
            <a:r>
              <a:rPr lang="en-US" baseline="-25000" dirty="0" err="1"/>
              <a:t>sun</a:t>
            </a:r>
            <a:r>
              <a:rPr lang="en-US" dirty="0"/>
              <a:t> BH into 10</a:t>
            </a:r>
            <a:r>
              <a:rPr lang="en-US" baseline="30000" dirty="0"/>
              <a:t>6</a:t>
            </a:r>
            <a:r>
              <a:rPr lang="en-US" dirty="0"/>
              <a:t> </a:t>
            </a:r>
            <a:r>
              <a:rPr lang="en-US" dirty="0" err="1"/>
              <a:t>M</a:t>
            </a:r>
            <a:r>
              <a:rPr lang="en-US" baseline="-25000" dirty="0" err="1"/>
              <a:t>sun</a:t>
            </a:r>
            <a:r>
              <a:rPr lang="en-US" dirty="0"/>
              <a:t> BH, in LISA band.</a:t>
            </a:r>
          </a:p>
          <a:p>
            <a:r>
              <a:rPr lang="en-US" dirty="0">
                <a:latin typeface="Symbol" pitchFamily="2" charset="2"/>
              </a:rPr>
              <a:t>h</a:t>
            </a:r>
            <a:r>
              <a:rPr lang="en-US" dirty="0"/>
              <a:t>=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/M&lt;&lt;1 means a large number of cycles in the LISA band.  Thus smaller effects could be seen.</a:t>
            </a:r>
          </a:p>
          <a:p>
            <a:r>
              <a:rPr lang="en-US" dirty="0"/>
              <a:t>Example: massive </a:t>
            </a:r>
            <a:r>
              <a:rPr lang="en-US" dirty="0" err="1"/>
              <a:t>perturber</a:t>
            </a:r>
            <a:r>
              <a:rPr lang="en-US" dirty="0"/>
              <a:t> at ~0.1 pc (Yunes+ 2011); even gas if disk is geometrically thin (</a:t>
            </a:r>
            <a:r>
              <a:rPr lang="en-US" dirty="0" err="1"/>
              <a:t>Barausse</a:t>
            </a:r>
            <a:r>
              <a:rPr lang="en-US" dirty="0"/>
              <a:t>+ 2014)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D20BE-8B7E-FBD3-8DDF-BE622C3D8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7ABBD-F946-134E-A85F-B59FB74E902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7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55837-CE22-3D03-2C42-1C6AB1AF8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816"/>
            <a:ext cx="8229600" cy="914400"/>
          </a:xfrm>
        </p:spPr>
        <p:txBody>
          <a:bodyPr/>
          <a:lstStyle/>
          <a:p>
            <a:r>
              <a:rPr lang="en-US" dirty="0"/>
              <a:t>Overall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79FF1-ED2F-7161-2D56-9E4864EA6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r>
              <a:rPr lang="en-US" dirty="0"/>
              <a:t>Environmental effects (third object, gas) could </a:t>
            </a:r>
            <a:r>
              <a:rPr lang="en-US" b="1" i="1" dirty="0"/>
              <a:t>maybe</a:t>
            </a:r>
            <a:r>
              <a:rPr lang="en-US" dirty="0"/>
              <a:t> be detectable in some circumstances if we push parameters to their limits</a:t>
            </a:r>
          </a:p>
          <a:p>
            <a:r>
              <a:rPr lang="en-US" dirty="0"/>
              <a:t>Unless this has already been done, it seems to me that an important study would be a full-parameter fit to affected waveforms, to see how much of the phase shift can be accommodated by changes in other parameters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A7CC6-058D-1C85-EEF3-D00DC3F93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7ABBD-F946-134E-A85F-B59FB74E902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0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E67A8-9B13-7B48-B010-9E8F83644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838200"/>
          </a:xfrm>
        </p:spPr>
        <p:txBody>
          <a:bodyPr/>
          <a:lstStyle/>
          <a:p>
            <a:r>
              <a:rPr lang="en-US" dirty="0"/>
              <a:t>Plan of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06EDB-E44B-BF4A-A2D5-201C7ED49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4725"/>
            <a:ext cx="8382000" cy="4968875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en-US" sz="2800" dirty="0"/>
              <a:t>Some overall scales and </a:t>
            </a:r>
            <a:r>
              <a:rPr lang="en-US" sz="2800" dirty="0" err="1"/>
              <a:t>scalings</a:t>
            </a:r>
            <a:endParaRPr lang="en-US" sz="2800" dirty="0"/>
          </a:p>
          <a:p>
            <a:pPr>
              <a:spcBef>
                <a:spcPts val="2000"/>
              </a:spcBef>
            </a:pPr>
            <a:r>
              <a:rPr lang="en-US" sz="2800" dirty="0"/>
              <a:t>Stellar-mass binary BH, seen with ET</a:t>
            </a:r>
            <a:br>
              <a:rPr lang="en-US" sz="2800" dirty="0"/>
            </a:br>
            <a:r>
              <a:rPr lang="en-US" sz="2800" dirty="0">
                <a:solidFill>
                  <a:srgbClr val="FFFF00"/>
                </a:solidFill>
              </a:rPr>
              <a:t>Perturbation from third object?</a:t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Can gas ever have a significant effect?</a:t>
            </a:r>
          </a:p>
          <a:p>
            <a:pPr>
              <a:spcBef>
                <a:spcPts val="2000"/>
              </a:spcBef>
            </a:pPr>
            <a:r>
              <a:rPr lang="en-US" sz="2800" dirty="0"/>
              <a:t>SMBHB with LISA</a:t>
            </a:r>
            <a:br>
              <a:rPr lang="en-US" sz="2800" dirty="0"/>
            </a:br>
            <a:r>
              <a:rPr lang="en-US" sz="2800" dirty="0">
                <a:solidFill>
                  <a:srgbClr val="FFFF00"/>
                </a:solidFill>
              </a:rPr>
              <a:t>Will gas or 3-body encounters be significant?</a:t>
            </a:r>
          </a:p>
          <a:p>
            <a:pPr>
              <a:spcBef>
                <a:spcPts val="2000"/>
              </a:spcBef>
            </a:pPr>
            <a:r>
              <a:rPr lang="en-US" sz="2800" dirty="0"/>
              <a:t>EMRIs with LISA</a:t>
            </a:r>
            <a:br>
              <a:rPr lang="en-US" sz="2800" dirty="0"/>
            </a:br>
            <a:r>
              <a:rPr lang="en-US" sz="2800" dirty="0">
                <a:solidFill>
                  <a:srgbClr val="FFFF00"/>
                </a:solidFill>
              </a:rPr>
              <a:t>~10</a:t>
            </a:r>
            <a:r>
              <a:rPr lang="en-US" sz="2800" baseline="30000" dirty="0">
                <a:solidFill>
                  <a:srgbClr val="FFFF00"/>
                </a:solidFill>
              </a:rPr>
              <a:t>3</a:t>
            </a:r>
            <a:r>
              <a:rPr lang="en-US" sz="2800" dirty="0">
                <a:solidFill>
                  <a:srgbClr val="FFFF00"/>
                </a:solidFill>
              </a:rPr>
              <a:t>-10</a:t>
            </a:r>
            <a:r>
              <a:rPr lang="en-US" sz="2800" baseline="30000" dirty="0">
                <a:solidFill>
                  <a:srgbClr val="FFFF00"/>
                </a:solidFill>
              </a:rPr>
              <a:t>6</a:t>
            </a:r>
            <a:r>
              <a:rPr lang="en-US" sz="2800" dirty="0">
                <a:solidFill>
                  <a:srgbClr val="FFFF00"/>
                </a:solidFill>
              </a:rPr>
              <a:t> cycles; potentially sensitive to env.</a:t>
            </a:r>
          </a:p>
          <a:p>
            <a:pPr>
              <a:spcBef>
                <a:spcPts val="2000"/>
              </a:spcBef>
            </a:pPr>
            <a:r>
              <a:rPr lang="en-US" sz="2800" dirty="0"/>
              <a:t>Key question: can we see these effects uniquely?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C32B8-969F-B24E-ABCE-D3CFC5E44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7ABBD-F946-134E-A85F-B59FB74E902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9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F27D5-DFC1-4144-7F45-1C29B91EE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/>
              <a:t>Useful Scales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0B46B9-DA1A-9A69-2A90-27CF576EA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0F0DD-C1D2-574D-9204-4E87C2B3CC4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42508A-0987-DFB5-90D5-FC2E25A6A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10" y="1550670"/>
            <a:ext cx="8142890" cy="393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37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5277-D3B4-C1A6-0AA8-D180D6DB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Does gas have a major effect?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D565E-7C83-9126-3949-ECEE0351B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334000"/>
          </a:xfrm>
        </p:spPr>
        <p:txBody>
          <a:bodyPr/>
          <a:lstStyle/>
          <a:p>
            <a:r>
              <a:rPr lang="en-US" sz="2800" dirty="0"/>
              <a:t>LVK: no.  LISA comparable-mass: no</a:t>
            </a:r>
            <a:br>
              <a:rPr lang="en-US" sz="2800" dirty="0"/>
            </a:br>
            <a:r>
              <a:rPr lang="en-US" sz="2800" dirty="0">
                <a:solidFill>
                  <a:srgbClr val="FFFF00"/>
                </a:solidFill>
              </a:rPr>
              <a:t>Why?  Eddington time (eff=0.1)~40 Myr.  Much longer than 2x10</a:t>
            </a:r>
            <a:r>
              <a:rPr lang="en-US" sz="2800" baseline="30000" dirty="0">
                <a:solidFill>
                  <a:srgbClr val="FFFF00"/>
                </a:solidFill>
              </a:rPr>
              <a:t>4</a:t>
            </a:r>
            <a:r>
              <a:rPr lang="en-US" sz="2800" dirty="0">
                <a:solidFill>
                  <a:srgbClr val="FFFF00"/>
                </a:solidFill>
              </a:rPr>
              <a:t> s or 100 sec.</a:t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Thus gas mass is negligible vs. MBH</a:t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But see Garg talk tomorrow; few cycles possible</a:t>
            </a:r>
            <a:br>
              <a:rPr lang="en-US" sz="2800" dirty="0">
                <a:solidFill>
                  <a:srgbClr val="FFFF00"/>
                </a:solidFill>
              </a:rPr>
            </a:br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/>
              <a:t>However, at lower frequencies for SMBH, gas is expected to align the spins   </a:t>
            </a:r>
            <a:r>
              <a:rPr lang="en-US" sz="2800" dirty="0">
                <a:solidFill>
                  <a:srgbClr val="FFFF00"/>
                </a:solidFill>
              </a:rPr>
              <a:t>More later</a:t>
            </a:r>
            <a:br>
              <a:rPr lang="en-US" sz="2800" dirty="0">
                <a:solidFill>
                  <a:srgbClr val="FFFF00"/>
                </a:solidFill>
              </a:rPr>
            </a:br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/>
              <a:t>EMRI?  Maybe: predominantly planetary migration but irrelevant for expected geom. thick disks (e.g., </a:t>
            </a:r>
            <a:r>
              <a:rPr lang="en-US" sz="2800" dirty="0" err="1"/>
              <a:t>Barausse</a:t>
            </a:r>
            <a:r>
              <a:rPr lang="en-US" sz="2800" dirty="0"/>
              <a:t>+ 2014)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93839-1723-16D7-AC91-CDF59FA8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7ABBD-F946-134E-A85F-B59FB74E902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62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1D4FE-0D44-38AC-7ECE-44B4D5F73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9390"/>
            <a:ext cx="8229600" cy="838200"/>
          </a:xfrm>
        </p:spPr>
        <p:txBody>
          <a:bodyPr/>
          <a:lstStyle/>
          <a:p>
            <a:r>
              <a:rPr lang="en-US" dirty="0"/>
              <a:t>What about magnetic fields?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7E221-56BD-7BB2-AE6F-F99E466D8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876800"/>
          </a:xfrm>
        </p:spPr>
        <p:txBody>
          <a:bodyPr/>
          <a:lstStyle/>
          <a:p>
            <a:r>
              <a:rPr lang="en-US" sz="2800" dirty="0"/>
              <a:t>Could magnetic fields have an effect?</a:t>
            </a:r>
            <a:br>
              <a:rPr lang="en-US" sz="2800" dirty="0"/>
            </a:br>
            <a:r>
              <a:rPr lang="en-US" sz="2800" dirty="0">
                <a:solidFill>
                  <a:srgbClr val="FFFF00"/>
                </a:solidFill>
              </a:rPr>
              <a:t>No, not really</a:t>
            </a:r>
            <a:br>
              <a:rPr lang="en-US" sz="2800" dirty="0">
                <a:solidFill>
                  <a:srgbClr val="FFFF00"/>
                </a:solidFill>
              </a:rPr>
            </a:br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/>
              <a:t>Take a high average B=10</a:t>
            </a:r>
            <a:r>
              <a:rPr lang="en-US" sz="2800" baseline="30000" dirty="0"/>
              <a:t>5</a:t>
            </a:r>
            <a:r>
              <a:rPr lang="en-US" sz="2800" dirty="0"/>
              <a:t> G, over the 2x10</a:t>
            </a:r>
            <a:r>
              <a:rPr lang="en-US" sz="2800" baseline="30000" dirty="0"/>
              <a:t>12</a:t>
            </a:r>
            <a:r>
              <a:rPr lang="en-US" sz="2800" dirty="0"/>
              <a:t> cm realm for LISA sources.  </a:t>
            </a:r>
            <a:r>
              <a:rPr lang="en-US" sz="2800" dirty="0">
                <a:solidFill>
                  <a:srgbClr val="FFFF00"/>
                </a:solidFill>
              </a:rPr>
              <a:t>U</a:t>
            </a:r>
            <a:r>
              <a:rPr lang="en-US" sz="2800" baseline="-25000" dirty="0">
                <a:solidFill>
                  <a:srgbClr val="FFFF00"/>
                </a:solidFill>
              </a:rPr>
              <a:t>B</a:t>
            </a:r>
            <a:r>
              <a:rPr lang="en-US" sz="2800" dirty="0">
                <a:solidFill>
                  <a:srgbClr val="FFFF00"/>
                </a:solidFill>
              </a:rPr>
              <a:t>=B</a:t>
            </a:r>
            <a:r>
              <a:rPr lang="en-US" sz="2800" baseline="30000" dirty="0">
                <a:solidFill>
                  <a:srgbClr val="FFFF00"/>
                </a:solidFill>
              </a:rPr>
              <a:t>2</a:t>
            </a:r>
            <a:r>
              <a:rPr lang="en-US" sz="2800" dirty="0">
                <a:solidFill>
                  <a:srgbClr val="FFFF00"/>
                </a:solidFill>
              </a:rPr>
              <a:t>/8</a:t>
            </a:r>
            <a:r>
              <a:rPr lang="en-US" sz="2800" dirty="0">
                <a:solidFill>
                  <a:srgbClr val="FFFF00"/>
                </a:solidFill>
                <a:latin typeface="Symbol" pitchFamily="2" charset="2"/>
              </a:rPr>
              <a:t>p</a:t>
            </a:r>
            <a:r>
              <a:rPr lang="en-US" sz="2800" dirty="0">
                <a:solidFill>
                  <a:srgbClr val="FFFF00"/>
                </a:solidFill>
              </a:rPr>
              <a:t>, so total B energy is only </a:t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~10</a:t>
            </a:r>
            <a:r>
              <a:rPr lang="en-US" sz="2800" baseline="30000" dirty="0">
                <a:solidFill>
                  <a:srgbClr val="FFFF00"/>
                </a:solidFill>
              </a:rPr>
              <a:t>46</a:t>
            </a:r>
            <a:r>
              <a:rPr lang="en-US" sz="2800" dirty="0">
                <a:solidFill>
                  <a:srgbClr val="FFFF00"/>
                </a:solidFill>
              </a:rPr>
              <a:t> erg, &lt;&lt; Mc</a:t>
            </a:r>
            <a:r>
              <a:rPr lang="en-US" sz="2800" baseline="30000" dirty="0">
                <a:solidFill>
                  <a:srgbClr val="FFFF00"/>
                </a:solidFill>
              </a:rPr>
              <a:t>2</a:t>
            </a:r>
            <a:r>
              <a:rPr lang="en-US" sz="2800" dirty="0">
                <a:solidFill>
                  <a:srgbClr val="FFFF00"/>
                </a:solidFill>
              </a:rPr>
              <a:t>~2x10</a:t>
            </a:r>
            <a:r>
              <a:rPr lang="en-US" sz="2800" baseline="30000" dirty="0">
                <a:solidFill>
                  <a:srgbClr val="FFFF00"/>
                </a:solidFill>
              </a:rPr>
              <a:t>60</a:t>
            </a:r>
            <a:r>
              <a:rPr lang="en-US" sz="2800" dirty="0">
                <a:solidFill>
                  <a:srgbClr val="FFFF00"/>
                </a:solidFill>
              </a:rPr>
              <a:t> erg.</a:t>
            </a:r>
            <a:br>
              <a:rPr lang="en-US" sz="2800" dirty="0">
                <a:solidFill>
                  <a:srgbClr val="FFFF00"/>
                </a:solidFill>
              </a:rPr>
            </a:br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/>
              <a:t>Amplification by winding?</a:t>
            </a:r>
            <a:br>
              <a:rPr lang="en-US" sz="2800" dirty="0"/>
            </a:br>
            <a:r>
              <a:rPr lang="en-US" sz="2800" dirty="0">
                <a:solidFill>
                  <a:srgbClr val="FFFF00"/>
                </a:solidFill>
              </a:rPr>
              <a:t>No, field lines balloon out to release tension; amplification is at most factor ~few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5879D-6EF3-3DFF-4DD0-5467CEE8B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7ABBD-F946-134E-A85F-B59FB74E902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06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77340-8FC3-B922-62CF-FA337A662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91" y="136525"/>
            <a:ext cx="8229600" cy="762000"/>
          </a:xfrm>
        </p:spPr>
        <p:txBody>
          <a:bodyPr/>
          <a:lstStyle/>
          <a:p>
            <a:r>
              <a:rPr lang="en-US" dirty="0"/>
              <a:t>Perturbations from third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E8855-381E-1A3D-3087-6B202427F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00600"/>
          </a:xfrm>
        </p:spPr>
        <p:txBody>
          <a:bodyPr/>
          <a:lstStyle/>
          <a:p>
            <a:r>
              <a:rPr lang="en-US" sz="2800" dirty="0"/>
              <a:t>Consider a hierarchical triple: binary mass = M</a:t>
            </a:r>
            <a:r>
              <a:rPr lang="en-US" sz="2800" baseline="-25000" dirty="0"/>
              <a:t>1</a:t>
            </a:r>
            <a:r>
              <a:rPr lang="en-US" sz="2800" dirty="0"/>
              <a:t>, companion = m</a:t>
            </a:r>
            <a:r>
              <a:rPr lang="en-US" sz="2800" baseline="-25000" dirty="0"/>
              <a:t>c</a:t>
            </a:r>
            <a:r>
              <a:rPr lang="en-US" sz="2800" dirty="0"/>
              <a:t> (units of both = </a:t>
            </a:r>
            <a:r>
              <a:rPr lang="en-US" sz="2800" dirty="0" err="1"/>
              <a:t>M</a:t>
            </a:r>
            <a:r>
              <a:rPr lang="en-US" sz="2800" baseline="-25000" dirty="0" err="1"/>
              <a:t>sun</a:t>
            </a:r>
            <a:r>
              <a:rPr lang="en-US" sz="2800" dirty="0"/>
              <a:t>); semimajor axis of companion = a</a:t>
            </a:r>
            <a:r>
              <a:rPr lang="en-US" sz="2800" baseline="-25000" dirty="0"/>
              <a:t>2</a:t>
            </a:r>
            <a:r>
              <a:rPr lang="en-US" sz="2800" dirty="0"/>
              <a:t> (units R</a:t>
            </a:r>
            <a:r>
              <a:rPr lang="en-US" sz="2800" baseline="-25000" dirty="0"/>
              <a:t>sun</a:t>
            </a:r>
            <a:r>
              <a:rPr lang="en-US" sz="2800" dirty="0"/>
              <a:t>); binary starts at </a:t>
            </a:r>
            <a:r>
              <a:rPr lang="en-US" sz="2800" dirty="0" err="1"/>
              <a:t>f</a:t>
            </a:r>
            <a:r>
              <a:rPr lang="en-US" sz="2800" baseline="-25000" dirty="0" err="1"/>
              <a:t>min</a:t>
            </a:r>
            <a:r>
              <a:rPr lang="en-US" sz="2800" dirty="0"/>
              <a:t> (units 10 Hz).  </a:t>
            </a:r>
            <a:br>
              <a:rPr lang="en-US" sz="2800" dirty="0"/>
            </a:br>
            <a:r>
              <a:rPr lang="en-US" sz="2800" dirty="0">
                <a:solidFill>
                  <a:srgbClr val="FFFF00"/>
                </a:solidFill>
              </a:rPr>
              <a:t>Keep in mind: only known triple compact object system has a</a:t>
            </a:r>
            <a:r>
              <a:rPr lang="en-US" sz="2800" baseline="-25000" dirty="0">
                <a:solidFill>
                  <a:srgbClr val="FFFF00"/>
                </a:solidFill>
              </a:rPr>
              <a:t>2</a:t>
            </a:r>
            <a:r>
              <a:rPr lang="en-US" sz="2800" dirty="0">
                <a:solidFill>
                  <a:srgbClr val="FFFF00"/>
                </a:solidFill>
              </a:rPr>
              <a:t>~200 R</a:t>
            </a:r>
            <a:r>
              <a:rPr lang="en-US" sz="2800" baseline="-25000" dirty="0">
                <a:solidFill>
                  <a:srgbClr val="FFFF00"/>
                </a:solidFill>
              </a:rPr>
              <a:t>sun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  <a:br>
              <a:rPr lang="en-US" sz="2800" dirty="0">
                <a:solidFill>
                  <a:srgbClr val="FFFF00"/>
                </a:solidFill>
              </a:rPr>
            </a:br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/>
              <a:t>Follow Meiron+ 2016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Effects include Doppler, varying </a:t>
            </a:r>
            <a:r>
              <a:rPr lang="en-US" sz="2800" dirty="0" err="1"/>
              <a:t>grav</a:t>
            </a:r>
            <a:r>
              <a:rPr lang="en-US" sz="2800" dirty="0"/>
              <a:t> redshift, Shapiro delay, nodal precession, change in binary eccentricity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3430E-F257-2DA6-A015-FBF6E60E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7ABBD-F946-134E-A85F-B59FB74E902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81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B5D58-7F00-8B9F-04DF-BA4D0289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en-US" dirty="0"/>
              <a:t>Stylized 3-body figure</a:t>
            </a:r>
          </a:p>
        </p:txBody>
      </p:sp>
      <p:pic>
        <p:nvPicPr>
          <p:cNvPr id="6" name="Content Placeholder 5" descr="A blue spiral with black lines&#10;&#10;AI-generated content may be incorrect.">
            <a:extLst>
              <a:ext uri="{FF2B5EF4-FFF2-40B4-BE49-F238E27FC236}">
                <a16:creationId xmlns:a16="http://schemas.microsoft.com/office/drawing/2014/main" id="{69125B7C-DC7A-6919-B05C-1005A461C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89665"/>
            <a:ext cx="8229600" cy="389786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FE512-EA73-3A16-A295-D16DA8B99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7ABBD-F946-134E-A85F-B59FB74E902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B134E3-D7DA-9ECD-2D5F-D97FF5F9B0E4}"/>
              </a:ext>
            </a:extLst>
          </p:cNvPr>
          <p:cNvSpPr txBox="1"/>
          <p:nvPr/>
        </p:nvSpPr>
        <p:spPr>
          <a:xfrm>
            <a:off x="785049" y="1524000"/>
            <a:ext cx="7596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Meiron+ 2016; not to scale.  X is COM of system</a:t>
            </a:r>
          </a:p>
        </p:txBody>
      </p:sp>
    </p:spTree>
    <p:extLst>
      <p:ext uri="{BB962C8B-B14F-4D97-AF65-F5344CB8AC3E}">
        <p14:creationId xmlns:p14="http://schemas.microsoft.com/office/powerpoint/2010/main" val="41500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50CBA-9484-2DCB-DB91-2BBEB2C1D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r>
              <a:rPr lang="en-US" dirty="0"/>
              <a:t>Doppler shift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C49CC-F0C9-8F5D-F81C-4126793AE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r>
              <a:rPr lang="en-US" sz="2800" dirty="0"/>
              <a:t>Velocity: absorbed in redshift definition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Phase difference from acceleration: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Looks promising... but part of this is absorbed by chirp mass freedom (Yunes+)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Open Q: can a system evolve to this state with a</a:t>
            </a:r>
            <a:r>
              <a:rPr lang="en-US" sz="2800" baseline="-25000" dirty="0"/>
              <a:t>2</a:t>
            </a:r>
            <a:r>
              <a:rPr lang="en-US" sz="2800" dirty="0"/>
              <a:t>~R</a:t>
            </a:r>
            <a:r>
              <a:rPr lang="en-US" sz="2800" baseline="-25000" dirty="0"/>
              <a:t>sun</a:t>
            </a:r>
            <a:r>
              <a:rPr lang="en-US" sz="2800" dirty="0"/>
              <a:t>?  For stellar-mass, binary will shrink much faster than triple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0DC1D-5E82-90E0-D2CA-D18A7A84B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7ABBD-F946-134E-A85F-B59FB74E902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A94B1-7913-2C63-A930-F965CC03D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65" y="2784371"/>
            <a:ext cx="7772400" cy="5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46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F9A1-3AC2-CF85-6791-2AF3F3E77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930275"/>
          </a:xfrm>
        </p:spPr>
        <p:txBody>
          <a:bodyPr/>
          <a:lstStyle/>
          <a:p>
            <a:r>
              <a:rPr lang="en-US" dirty="0"/>
              <a:t>Grav. z and Shapiro Delay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85227-181F-290E-E891-FCD4A3C51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r>
              <a:rPr lang="en-US" sz="2800" dirty="0"/>
              <a:t>z: Need eccentric outer orbit.  For e</a:t>
            </a:r>
            <a:r>
              <a:rPr lang="en-US" sz="2800" baseline="-25000" dirty="0"/>
              <a:t>2</a:t>
            </a:r>
            <a:r>
              <a:rPr lang="en-US" sz="2800" dirty="0"/>
              <a:t>&lt;&lt;1 and much less than one tertiary orbit: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Shapiro:</a:t>
            </a:r>
            <a:br>
              <a:rPr lang="en-US" sz="2800" dirty="0"/>
            </a:br>
            <a:br>
              <a:rPr lang="en-US" sz="2800" dirty="0"/>
            </a:br>
            <a:endParaRPr lang="en-US" sz="2800" baseline="-25000" dirty="0"/>
          </a:p>
          <a:p>
            <a:endParaRPr lang="en-US" sz="2800" baseline="-25000" dirty="0"/>
          </a:p>
          <a:p>
            <a:r>
              <a:rPr lang="en-US" sz="2800" dirty="0"/>
              <a:t>Both small compared with Doppler</a:t>
            </a:r>
            <a:br>
              <a:rPr lang="en-US" sz="2800" dirty="0"/>
            </a:br>
            <a:r>
              <a:rPr lang="en-US" sz="2800" dirty="0">
                <a:solidFill>
                  <a:srgbClr val="FFFF00"/>
                </a:solidFill>
              </a:rPr>
              <a:t>Maybe lensing, rarely?  D’Orazio+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A3CBC-701A-D523-0D3A-7AB49778C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7ABBD-F946-134E-A85F-B59FB74E902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84BC93-61CA-C8CB-8E03-96FF3D5BE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38400"/>
            <a:ext cx="7772400" cy="10126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6ECD11-9F60-CDE4-6013-B67012E9D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702604"/>
            <a:ext cx="5010150" cy="125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03453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20475</TotalTime>
  <Words>979</Words>
  <Application>Microsoft Macintosh PowerPoint</Application>
  <PresentationFormat>On-screen Show (4:3)</PresentationFormat>
  <Paragraphs>89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Symbol</vt:lpstr>
      <vt:lpstr>Wingdings</vt:lpstr>
      <vt:lpstr>Textured</vt:lpstr>
      <vt:lpstr>Environmental Effects on  BH-BH GW Waveforms  </vt:lpstr>
      <vt:lpstr>Plan of Talk</vt:lpstr>
      <vt:lpstr>Useful Scales</vt:lpstr>
      <vt:lpstr>Does gas have a major effect?</vt:lpstr>
      <vt:lpstr>What about magnetic fields?</vt:lpstr>
      <vt:lpstr>Perturbations from third object</vt:lpstr>
      <vt:lpstr>Stylized 3-body figure</vt:lpstr>
      <vt:lpstr>Doppler shift</vt:lpstr>
      <vt:lpstr>Grav. z and Shapiro Delay</vt:lpstr>
      <vt:lpstr>Nodal precess., induced ecc</vt:lpstr>
      <vt:lpstr>Summary for stellar-mass </vt:lpstr>
      <vt:lpstr>Evolution of SMBHB</vt:lpstr>
      <vt:lpstr>Dry and Wet Mergers</vt:lpstr>
      <vt:lpstr>Dry Mergers</vt:lpstr>
      <vt:lpstr>Wet Mergers: Alignment</vt:lpstr>
      <vt:lpstr>SMBHB summary</vt:lpstr>
      <vt:lpstr>Effect on EMRIs</vt:lpstr>
      <vt:lpstr>Overall summary</vt:lpstr>
    </vt:vector>
  </TitlesOfParts>
  <Company>University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Holes:  Not Just a Theory Anymore!</dc:title>
  <dc:creator>Christopher Reynolds</dc:creator>
  <cp:lastModifiedBy>Cole Miller</cp:lastModifiedBy>
  <cp:revision>1337</cp:revision>
  <cp:lastPrinted>2009-11-29T13:58:22Z</cp:lastPrinted>
  <dcterms:created xsi:type="dcterms:W3CDTF">2007-01-16T18:21:37Z</dcterms:created>
  <dcterms:modified xsi:type="dcterms:W3CDTF">2025-05-26T16:41:42Z</dcterms:modified>
</cp:coreProperties>
</file>