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18" r:id="rId3"/>
    <p:sldId id="322" r:id="rId4"/>
    <p:sldId id="303" r:id="rId5"/>
    <p:sldId id="308" r:id="rId6"/>
    <p:sldId id="309" r:id="rId7"/>
    <p:sldId id="306" r:id="rId8"/>
    <p:sldId id="312" r:id="rId9"/>
    <p:sldId id="311" r:id="rId10"/>
    <p:sldId id="329" r:id="rId11"/>
    <p:sldId id="328" r:id="rId12"/>
    <p:sldId id="279" r:id="rId13"/>
    <p:sldId id="300" r:id="rId14"/>
    <p:sldId id="263" r:id="rId15"/>
    <p:sldId id="282" r:id="rId16"/>
    <p:sldId id="280" r:id="rId17"/>
    <p:sldId id="298" r:id="rId18"/>
    <p:sldId id="325" r:id="rId19"/>
    <p:sldId id="327" r:id="rId20"/>
    <p:sldId id="281" r:id="rId21"/>
    <p:sldId id="326" r:id="rId22"/>
    <p:sldId id="287" r:id="rId23"/>
    <p:sldId id="332" r:id="rId24"/>
    <p:sldId id="333" r:id="rId25"/>
    <p:sldId id="335" r:id="rId26"/>
    <p:sldId id="294" r:id="rId27"/>
    <p:sldId id="264" r:id="rId28"/>
    <p:sldId id="292" r:id="rId29"/>
    <p:sldId id="323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5"/>
    <p:restoredTop sz="93642"/>
  </p:normalViewPr>
  <p:slideViewPr>
    <p:cSldViewPr snapToGrid="0">
      <p:cViewPr varScale="1">
        <p:scale>
          <a:sx n="112" d="100"/>
          <a:sy n="112" d="100"/>
        </p:scale>
        <p:origin x="75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8" d="100"/>
          <a:sy n="168" d="100"/>
        </p:scale>
        <p:origin x="66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302C-4A67-5B4E-8B99-73EA10B41A1A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18E82-C8BC-A84F-BF17-9FC2F4CAD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0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18E82-C8BC-A84F-BF17-9FC2F4CAD9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8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18E82-C8BC-A84F-BF17-9FC2F4CAD9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6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18E82-C8BC-A84F-BF17-9FC2F4CAD9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8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B0BC-80B6-67AB-775B-BAD1CA1A8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233A4-D3C8-F98B-8695-59F8ECF04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4D370-6EB5-F2AF-939B-858509C2A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D8C39-5317-9B15-2854-901645D4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6007D-3025-BFB4-F3E8-12E3880D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1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307D-1F45-9891-0BD8-55CB1DE8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4DAE3B-B4E8-87AE-DC3A-4DE50C74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AAF0B-BDE1-AEFC-AA29-D49FF598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0813-CA65-7D63-5D02-FBD24F0D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B15A8-58EE-6D01-CDD0-49BA0330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34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53DA3D-1290-6917-F6F0-E97CBDD4C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9E803-54D0-3113-0ED7-DDE15691A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9AF21-453E-3FC2-4826-22F3A314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895BC-703F-4B47-505E-70599CA98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1373D-93EB-8E7C-634C-4D5729BC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6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D12F-6C44-38AA-48D4-EA9814C8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0E667-9959-26C0-DAD2-919C89DAB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351E2-1009-9AAD-D028-D00747CC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B6447-E40E-2F66-A561-4F870183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F7D1F-2253-9B85-AF60-76ABD0EC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26966-9860-F9E0-8709-0C21203D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23F29-6D23-3648-3ABD-0465C0931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E009D-FF80-5450-0642-6E61FBD9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1FBD2-8396-5E45-BA2D-FFE17CE2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1BE9-99EE-E994-0510-FE3E1153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9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98FD-9B06-1730-FF24-96F543391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3D599-8551-0570-B3DB-8F83C77BC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E3F38-BCCA-52BB-7A1B-804842241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BF68F-EB30-A20C-38A1-A9D24875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E44C6-0ACE-80D0-8DEC-CB894C1B7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1A661-BC3B-0267-2C74-58009207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0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1084-AE7C-2EF8-6CBC-6B456ABE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242DE-57B3-A3D0-A162-3F9F03751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A5231-8067-6421-E01E-404B8C944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8AAEE-F64A-5829-CC67-A39B05648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37C5D0-76EF-864E-E715-70CD36F80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18787F-F65B-4CF1-8C2E-A776C7D8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B4A18-3F5A-7FDB-C6C1-A95B908C8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E5FA6-1506-B09C-C084-0607902B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4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D417-307C-B19F-8491-B54F2A3B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76F00-89EE-E97C-74A9-B49C9958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10322-490E-FDB2-4CBC-D7C70525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4661F-D1EC-F433-8C47-420DBEB2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4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2EA88-ECAE-6295-0C47-49475CDD9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29820C-37E7-CC5E-E3E1-E3804FCA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ED1F8-9A80-E43B-4474-F01561F25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8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5AC0-09C5-1C27-FF16-060FC93B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EF09A-2DEB-D49D-CA15-D049322E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B13F6-A1C0-A71E-538A-AC2819B89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C5268-07AB-1C77-4BF4-C46A0C35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068B0-E137-5B0E-1967-B8CF0EBAE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653E2-7B39-4997-BE2F-5FC718E2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2314-1BDC-A5E2-011B-DD9C1EAF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EA921-F18E-094F-1E37-D6ACD9403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D0D60-0D19-E137-F053-82F07E840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0D718-B681-4610-3242-DD31CE3B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5E5EF-14F3-17BB-2FCD-66F57EC9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17452-B2AC-C4F4-4609-F3B53A14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704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1B5E2-924D-CE12-2830-2BFE37FA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864BD-FCCD-F6F2-9A0A-B2ED2485F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45EA2-B19C-7FDC-12CC-7682379F6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623AE5-8677-9B4B-A6CA-1E9B52ABAFD9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513B6-8359-EED1-2700-F1C148CBE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668DD-A3F5-2067-8F1C-33CE3A6D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57F68-EC5C-F742-9C3F-C97F055D8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0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FF5C-9AC6-5B90-458B-CC994D9C6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13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pulse profile variability in millisecond pulsars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09B80-1D99-B478-6945-82B75CBE6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000" y="4068133"/>
            <a:ext cx="9144000" cy="100350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Bhavnesh Bhat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Manchester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EC8482-1A57-A8F3-BCA1-3268FEF08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0" y="0"/>
            <a:ext cx="1651000" cy="698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BDEB9E-A631-1AAA-FC37-993D8A81F1B2}"/>
              </a:ext>
            </a:extLst>
          </p:cNvPr>
          <p:cNvSpPr txBox="1"/>
          <p:nvPr/>
        </p:nvSpPr>
        <p:spPr>
          <a:xfrm>
            <a:off x="8993619" y="706658"/>
            <a:ext cx="338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Pulsar Timing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87C581-820B-DC57-23A4-50866D265AC4}"/>
              </a:ext>
            </a:extLst>
          </p:cNvPr>
          <p:cNvSpPr txBox="1"/>
          <p:nvPr/>
        </p:nvSpPr>
        <p:spPr>
          <a:xfrm>
            <a:off x="3995234" y="5257540"/>
            <a:ext cx="3947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Supervisors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Michael Keith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Benjamin Stappers</a:t>
            </a:r>
          </a:p>
        </p:txBody>
      </p:sp>
    </p:spTree>
    <p:extLst>
      <p:ext uri="{BB962C8B-B14F-4D97-AF65-F5344CB8AC3E}">
        <p14:creationId xmlns:p14="http://schemas.microsoft.com/office/powerpoint/2010/main" val="31363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37878-5666-7E2C-847E-63E826022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39BC-56D2-FF46-8A23-10C347FF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2389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study the Profile Variation in MSPs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EBD85-F25F-2BB4-BD82-E9E0D039F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has been significant increase in the number of MSPs observed for the Pulsar Timing Array experiment.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there has been an increase in the data collected for these MSPs.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new data from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PTA experiment.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improve the precision of pulsar timing by incorporating these subtle profile changes into our timing analysis.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analysis tools: The 2D Gaussian Process based method developed by Keith et al. 2025, offers a powerful way to probe subtle, long-term profile variations.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3B027-60CF-1BFF-1B28-48696160C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5566-D0BD-F31A-6BBC-DB47CA05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2389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study the Profile Variation in MSPs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2D7C2-72CD-3E17-778F-6BD220566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has been significant increase in the number of MSPs observed for the Pulsar Timing Array experiment.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there has been an increase in the data collected for these MSPs.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new data from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PTA experiment.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improve the precision of pulsar timing by incorporating these subtle profile changes into our timing analysis.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analysis tools: The 2D Gaussian Process based method developed by Keith et al. 2025, offers a powerful way to probe subtle, long-term profile variations.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56BF4ACC-3282-EA78-D378-20C3A89FED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335"/>
          <a:stretch>
            <a:fillRect/>
          </a:stretch>
        </p:blipFill>
        <p:spPr>
          <a:xfrm>
            <a:off x="714562" y="3005877"/>
            <a:ext cx="10051924" cy="163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6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6C07-7BB3-5E22-7B70-3EB30471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57" y="25633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examples of Profile Variability in MSPs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49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EEE27-E86B-8105-E97A-D2762AC0A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5214D7B-D2B3-0AC0-E3C5-F72CA9EDF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43090" y="1903595"/>
            <a:ext cx="6748356" cy="3771489"/>
          </a:xfr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B2C727E8-58F4-B29D-05A8-C437B21F6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J0437-4715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19344-7290-B2D3-8DF1-883CDBB50BA3}"/>
              </a:ext>
            </a:extLst>
          </p:cNvPr>
          <p:cNvSpPr txBox="1"/>
          <p:nvPr/>
        </p:nvSpPr>
        <p:spPr>
          <a:xfrm>
            <a:off x="7805855" y="1690688"/>
            <a:ext cx="3256156" cy="9233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Epoch by Epoch stacking of frequency averaged, aligned observation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378AF-4B57-A649-0208-A7CA21F9554E}"/>
              </a:ext>
            </a:extLst>
          </p:cNvPr>
          <p:cNvSpPr txBox="1"/>
          <p:nvPr/>
        </p:nvSpPr>
        <p:spPr>
          <a:xfrm>
            <a:off x="7805855" y="3939581"/>
            <a:ext cx="3256156" cy="9233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of the epoch-by-epoch stack by the weighted average of all the observation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83E10C15-7776-96E9-9DA2-B6C171BC2EAA}"/>
              </a:ext>
            </a:extLst>
          </p:cNvPr>
          <p:cNvCxnSpPr>
            <a:endCxn id="2" idx="1"/>
          </p:cNvCxnSpPr>
          <p:nvPr/>
        </p:nvCxnSpPr>
        <p:spPr>
          <a:xfrm flipV="1">
            <a:off x="3612995" y="2152353"/>
            <a:ext cx="4192860" cy="2441949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78A1AD44-4064-9FBF-06AB-CF1361BBAB1C}"/>
              </a:ext>
            </a:extLst>
          </p:cNvPr>
          <p:cNvCxnSpPr>
            <a:endCxn id="3" idx="1"/>
          </p:cNvCxnSpPr>
          <p:nvPr/>
        </p:nvCxnSpPr>
        <p:spPr>
          <a:xfrm flipV="1">
            <a:off x="6936059" y="4401246"/>
            <a:ext cx="869796" cy="461665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4154AC6-FE3A-456D-6C3E-4E7E3898A565}"/>
              </a:ext>
            </a:extLst>
          </p:cNvPr>
          <p:cNvSpPr txBox="1"/>
          <p:nvPr/>
        </p:nvSpPr>
        <p:spPr>
          <a:xfrm>
            <a:off x="8261527" y="6425852"/>
            <a:ext cx="3256155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at L-Band</a:t>
            </a:r>
          </a:p>
        </p:txBody>
      </p:sp>
    </p:spTree>
    <p:extLst>
      <p:ext uri="{BB962C8B-B14F-4D97-AF65-F5344CB8AC3E}">
        <p14:creationId xmlns:p14="http://schemas.microsoft.com/office/powerpoint/2010/main" val="321605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E27FF99-C6FA-ADFD-E2FD-6FF8176E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09346" y="628333"/>
            <a:ext cx="3693933" cy="6074788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11C79E7D-E10E-6EBF-BCC5-7EAD554B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J0437-4715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5C3BA6-238B-7D3A-1297-260B1DECEFD0}"/>
              </a:ext>
            </a:extLst>
          </p:cNvPr>
          <p:cNvSpPr txBox="1"/>
          <p:nvPr/>
        </p:nvSpPr>
        <p:spPr>
          <a:xfrm>
            <a:off x="981308" y="2736342"/>
            <a:ext cx="2910468" cy="9233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GP Realization of the difference plot using the differential evolution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C96312-7A55-2CF3-A04D-B954CD0B0325}"/>
              </a:ext>
            </a:extLst>
          </p:cNvPr>
          <p:cNvSpPr txBox="1"/>
          <p:nvPr/>
        </p:nvSpPr>
        <p:spPr>
          <a:xfrm>
            <a:off x="981308" y="4611726"/>
            <a:ext cx="2910468" cy="9233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Component Time Series corresponding to 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Eigenvalue using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D75DAC-CE94-EDC9-06CF-DC55020E5E50}"/>
                  </a:ext>
                </a:extLst>
              </p:cNvPr>
              <p:cNvSpPr txBox="1"/>
              <p:nvPr/>
            </p:nvSpPr>
            <p:spPr>
              <a:xfrm>
                <a:off x="8620849" y="4750225"/>
                <a:ext cx="2910468" cy="646331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2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uncertainties on GP reconstruction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D75DAC-CE94-EDC9-06CF-DC55020E5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49" y="4750225"/>
                <a:ext cx="2910468" cy="646331"/>
              </a:xfrm>
              <a:prstGeom prst="rect">
                <a:avLst/>
              </a:prstGeom>
              <a:blipFill>
                <a:blip r:embed="rId3"/>
                <a:stretch>
                  <a:fillRect t="-188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B2229B54-33DC-F110-2B54-1A0DCDC67227}"/>
              </a:ext>
            </a:extLst>
          </p:cNvPr>
          <p:cNvSpPr txBox="1"/>
          <p:nvPr/>
        </p:nvSpPr>
        <p:spPr>
          <a:xfrm>
            <a:off x="8575288" y="758283"/>
            <a:ext cx="3099137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2-D GP Kernel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664B6A1-BDAC-8DBD-79A1-B910F9799773}"/>
              </a:ext>
            </a:extLst>
          </p:cNvPr>
          <p:cNvSpPr txBox="1"/>
          <p:nvPr/>
        </p:nvSpPr>
        <p:spPr>
          <a:xfrm>
            <a:off x="8575288" y="1909976"/>
            <a:ext cx="3099137" cy="92333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 Profile, Most Variability, 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Eigen profile from PCA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E059BEA-C94A-4497-F8D8-C6CADF04BFE4}"/>
              </a:ext>
            </a:extLst>
          </p:cNvPr>
          <p:cNvSpPr/>
          <p:nvPr/>
        </p:nvSpPr>
        <p:spPr>
          <a:xfrm>
            <a:off x="5586761" y="2453268"/>
            <a:ext cx="1393902" cy="364644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4D3B749F-4511-A882-008C-B062DF8130B3}"/>
              </a:ext>
            </a:extLst>
          </p:cNvPr>
          <p:cNvCxnSpPr/>
          <p:nvPr/>
        </p:nvCxnSpPr>
        <p:spPr>
          <a:xfrm rot="10800000">
            <a:off x="3891776" y="2921620"/>
            <a:ext cx="1706136" cy="50738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4E7EE5FB-A4DF-A586-C49C-94FA1A47921D}"/>
              </a:ext>
            </a:extLst>
          </p:cNvPr>
          <p:cNvSpPr/>
          <p:nvPr/>
        </p:nvSpPr>
        <p:spPr>
          <a:xfrm>
            <a:off x="4858274" y="3766325"/>
            <a:ext cx="512956" cy="199606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40FE1BD1-9717-1745-EAC5-D1B48B128123}"/>
              </a:ext>
            </a:extLst>
          </p:cNvPr>
          <p:cNvCxnSpPr>
            <a:stCxn id="57" idx="1"/>
            <a:endCxn id="39" idx="3"/>
          </p:cNvCxnSpPr>
          <p:nvPr/>
        </p:nvCxnSpPr>
        <p:spPr>
          <a:xfrm rot="10800000" flipV="1">
            <a:off x="3891776" y="4764359"/>
            <a:ext cx="966498" cy="30903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4410DB4D-CB5F-6FC9-ACA2-392067E07E61}"/>
              </a:ext>
            </a:extLst>
          </p:cNvPr>
          <p:cNvSpPr/>
          <p:nvPr/>
        </p:nvSpPr>
        <p:spPr>
          <a:xfrm>
            <a:off x="7304049" y="1127615"/>
            <a:ext cx="289931" cy="40010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BB2CFBC-297A-7DDF-8A89-0E546DC07914}"/>
              </a:ext>
            </a:extLst>
          </p:cNvPr>
          <p:cNvSpPr/>
          <p:nvPr/>
        </p:nvSpPr>
        <p:spPr>
          <a:xfrm>
            <a:off x="5586761" y="823391"/>
            <a:ext cx="1237786" cy="11659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647CC6-7781-E85C-9223-3A83BEBC2E2A}"/>
              </a:ext>
            </a:extLst>
          </p:cNvPr>
          <p:cNvSpPr/>
          <p:nvPr/>
        </p:nvSpPr>
        <p:spPr>
          <a:xfrm>
            <a:off x="7304049" y="3198007"/>
            <a:ext cx="289931" cy="18753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665EA7A7-3A4B-4B3A-E9E1-7D4B3142ED24}"/>
              </a:ext>
            </a:extLst>
          </p:cNvPr>
          <p:cNvCxnSpPr>
            <a:cxnSpLocks/>
            <a:endCxn id="53" idx="1"/>
          </p:cNvCxnSpPr>
          <p:nvPr/>
        </p:nvCxnSpPr>
        <p:spPr>
          <a:xfrm>
            <a:off x="6824547" y="1408008"/>
            <a:ext cx="1750741" cy="96363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>
            <a:extLst>
              <a:ext uri="{FF2B5EF4-FFF2-40B4-BE49-F238E27FC236}">
                <a16:creationId xmlns:a16="http://schemas.microsoft.com/office/drawing/2014/main" id="{EE21CA30-ADC6-1BB2-F1CB-283C2520EF48}"/>
              </a:ext>
            </a:extLst>
          </p:cNvPr>
          <p:cNvCxnSpPr>
            <a:stCxn id="60" idx="6"/>
            <a:endCxn id="51" idx="1"/>
          </p:cNvCxnSpPr>
          <p:nvPr/>
        </p:nvCxnSpPr>
        <p:spPr>
          <a:xfrm flipV="1">
            <a:off x="7593980" y="942949"/>
            <a:ext cx="981308" cy="384717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83530C2F-CD2A-ECB1-7486-F5BFC386BE48}"/>
              </a:ext>
            </a:extLst>
          </p:cNvPr>
          <p:cNvCxnSpPr>
            <a:endCxn id="44" idx="1"/>
          </p:cNvCxnSpPr>
          <p:nvPr/>
        </p:nvCxnSpPr>
        <p:spPr>
          <a:xfrm>
            <a:off x="7593980" y="4135698"/>
            <a:ext cx="1026869" cy="93769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07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C80FB9-E744-CA2D-291B-0BE737FB5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359" y="1690688"/>
            <a:ext cx="6605185" cy="36849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55218-975E-47E6-10F5-6AA7AB5C7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385" y="264783"/>
            <a:ext cx="3848168" cy="63284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6D9A54-71E5-0A45-16C9-B4164B19D791}"/>
              </a:ext>
            </a:extLst>
          </p:cNvPr>
          <p:cNvSpPr/>
          <p:nvPr/>
        </p:nvSpPr>
        <p:spPr>
          <a:xfrm>
            <a:off x="4584111" y="4075438"/>
            <a:ext cx="429949" cy="5328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8D998D-D96D-5FB5-98B7-66CE13F49242}"/>
              </a:ext>
            </a:extLst>
          </p:cNvPr>
          <p:cNvSpPr/>
          <p:nvPr/>
        </p:nvSpPr>
        <p:spPr>
          <a:xfrm>
            <a:off x="8854339" y="3808990"/>
            <a:ext cx="429949" cy="5328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E659F508-53A4-35AA-4765-4949D28EEC91}"/>
              </a:ext>
            </a:extLst>
          </p:cNvPr>
          <p:cNvCxnSpPr/>
          <p:nvPr/>
        </p:nvCxnSpPr>
        <p:spPr>
          <a:xfrm rot="10800000" flipV="1">
            <a:off x="3736323" y="4075438"/>
            <a:ext cx="5104896" cy="157446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FE18A7B8-F377-13CF-3EF3-12E1605B179B}"/>
              </a:ext>
            </a:extLst>
          </p:cNvPr>
          <p:cNvCxnSpPr>
            <a:stCxn id="8" idx="2"/>
          </p:cNvCxnSpPr>
          <p:nvPr/>
        </p:nvCxnSpPr>
        <p:spPr>
          <a:xfrm rot="10800000" flipV="1">
            <a:off x="3433543" y="4341886"/>
            <a:ext cx="1150569" cy="1180848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62F9AAC-928C-3E7C-4296-38FC1DBB74D5}"/>
              </a:ext>
            </a:extLst>
          </p:cNvPr>
          <p:cNvSpPr txBox="1"/>
          <p:nvPr/>
        </p:nvSpPr>
        <p:spPr>
          <a:xfrm>
            <a:off x="1675719" y="5522735"/>
            <a:ext cx="1968079" cy="83099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profile change event around April 2022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53DFAFF-6D6F-2869-A95B-7C52B717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J0437-4715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DB1DE-4D6E-2EE2-DA61-121A01A574A9}"/>
              </a:ext>
            </a:extLst>
          </p:cNvPr>
          <p:cNvSpPr txBox="1"/>
          <p:nvPr/>
        </p:nvSpPr>
        <p:spPr>
          <a:xfrm>
            <a:off x="3283800" y="6408550"/>
            <a:ext cx="3256155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at L-Band</a:t>
            </a:r>
          </a:p>
        </p:txBody>
      </p:sp>
    </p:spTree>
    <p:extLst>
      <p:ext uri="{BB962C8B-B14F-4D97-AF65-F5344CB8AC3E}">
        <p14:creationId xmlns:p14="http://schemas.microsoft.com/office/powerpoint/2010/main" val="2900535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4F0FA7-41E9-F753-1B55-D7FFEBB5D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176" y="464286"/>
            <a:ext cx="3686182" cy="60620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9F515-9A40-A550-7B3F-FBE4ECE6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25" y="1871453"/>
            <a:ext cx="6143194" cy="3433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5083A0-9A1E-C12C-660F-8E1DD4D1016B}"/>
              </a:ext>
            </a:extLst>
          </p:cNvPr>
          <p:cNvSpPr/>
          <p:nvPr/>
        </p:nvSpPr>
        <p:spPr>
          <a:xfrm>
            <a:off x="9580005" y="2161860"/>
            <a:ext cx="968901" cy="39603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9799FD82-52AE-0E87-E33B-87F1DF4604B2}"/>
              </a:ext>
            </a:extLst>
          </p:cNvPr>
          <p:cNvCxnSpPr/>
          <p:nvPr/>
        </p:nvCxnSpPr>
        <p:spPr>
          <a:xfrm rot="10800000" flipV="1">
            <a:off x="6176743" y="5304731"/>
            <a:ext cx="3403263" cy="84778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144DC5-F258-5C01-3CE1-F9B4EE10FED7}"/>
              </a:ext>
            </a:extLst>
          </p:cNvPr>
          <p:cNvSpPr txBox="1"/>
          <p:nvPr/>
        </p:nvSpPr>
        <p:spPr>
          <a:xfrm>
            <a:off x="3197372" y="5855793"/>
            <a:ext cx="2961203" cy="3693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timescale variations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BDDA6CE-72D7-3E07-E6F5-FA90D71D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J1022+1001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1513A-B632-C8F2-F39D-480D0CFBD213}"/>
              </a:ext>
            </a:extLst>
          </p:cNvPr>
          <p:cNvSpPr txBox="1"/>
          <p:nvPr/>
        </p:nvSpPr>
        <p:spPr>
          <a:xfrm>
            <a:off x="2018173" y="6406855"/>
            <a:ext cx="3256155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at L-Band</a:t>
            </a:r>
          </a:p>
        </p:txBody>
      </p:sp>
    </p:spTree>
    <p:extLst>
      <p:ext uri="{BB962C8B-B14F-4D97-AF65-F5344CB8AC3E}">
        <p14:creationId xmlns:p14="http://schemas.microsoft.com/office/powerpoint/2010/main" val="368114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FE4BD-8579-D869-15A1-73D1A281F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281C92-8713-8641-3D15-77AF7C5CE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23" y="391605"/>
            <a:ext cx="3693933" cy="607478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99C6487-2CA5-564D-EACC-A4DCFAE0F07C}"/>
              </a:ext>
            </a:extLst>
          </p:cNvPr>
          <p:cNvSpPr/>
          <p:nvPr/>
        </p:nvSpPr>
        <p:spPr>
          <a:xfrm>
            <a:off x="1973882" y="4017282"/>
            <a:ext cx="1122813" cy="10082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E5C452BD-76DA-9E6B-1D5E-58F12A82ACFD}"/>
              </a:ext>
            </a:extLst>
          </p:cNvPr>
          <p:cNvCxnSpPr>
            <a:cxnSpLocks/>
          </p:cNvCxnSpPr>
          <p:nvPr/>
        </p:nvCxnSpPr>
        <p:spPr>
          <a:xfrm>
            <a:off x="2535289" y="5025544"/>
            <a:ext cx="3842298" cy="144085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69B1C1-F521-2ACC-7CC8-80C592378D70}"/>
              </a:ext>
            </a:extLst>
          </p:cNvPr>
          <p:cNvSpPr txBox="1"/>
          <p:nvPr/>
        </p:nvSpPr>
        <p:spPr>
          <a:xfrm>
            <a:off x="6390709" y="5838967"/>
            <a:ext cx="1814668" cy="7386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strong variation around MJD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59386.97 or June 2021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584973-9000-D274-CCCD-492A85EBCDAB}"/>
              </a:ext>
            </a:extLst>
          </p:cNvPr>
          <p:cNvSpPr txBox="1"/>
          <p:nvPr/>
        </p:nvSpPr>
        <p:spPr>
          <a:xfrm>
            <a:off x="1247460" y="90834"/>
            <a:ext cx="27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J1713+0747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89F4-0199-288C-8430-6BC1AD67C7C9}"/>
              </a:ext>
            </a:extLst>
          </p:cNvPr>
          <p:cNvSpPr txBox="1"/>
          <p:nvPr/>
        </p:nvSpPr>
        <p:spPr>
          <a:xfrm>
            <a:off x="6527968" y="1350405"/>
            <a:ext cx="4408498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One-off event in 5-year </a:t>
            </a:r>
            <a:r>
              <a:rPr lang="en-US" dirty="0"/>
              <a:t>MPTA pulsar dataset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FF485-6FE3-0554-85A1-2DA0C07CF4AA}"/>
              </a:ext>
            </a:extLst>
          </p:cNvPr>
          <p:cNvSpPr txBox="1"/>
          <p:nvPr/>
        </p:nvSpPr>
        <p:spPr>
          <a:xfrm>
            <a:off x="5060515" y="4321479"/>
            <a:ext cx="2937353" cy="64633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seen also by the other PTA experiments</a:t>
            </a:r>
          </a:p>
        </p:txBody>
      </p:sp>
    </p:spTree>
    <p:extLst>
      <p:ext uri="{BB962C8B-B14F-4D97-AF65-F5344CB8AC3E}">
        <p14:creationId xmlns:p14="http://schemas.microsoft.com/office/powerpoint/2010/main" val="382512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E360D-EA4F-97B2-1A5F-1CD4BF97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BF5AD-EE94-8C19-EF24-23562DE96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23" y="391605"/>
            <a:ext cx="3693933" cy="6074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27713F-9D64-71F0-DD10-4F05739C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415" y="391605"/>
            <a:ext cx="3730268" cy="6134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A2F33C-4ADD-44CC-64C8-2AA1B5BD271D}"/>
              </a:ext>
            </a:extLst>
          </p:cNvPr>
          <p:cNvSpPr txBox="1"/>
          <p:nvPr/>
        </p:nvSpPr>
        <p:spPr>
          <a:xfrm>
            <a:off x="8802964" y="5941372"/>
            <a:ext cx="2949092" cy="5847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peak gets stronger, but starts to weaken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32558539-6765-B8EE-AACA-82B090ECC49A}"/>
              </a:ext>
            </a:extLst>
          </p:cNvPr>
          <p:cNvCxnSpPr>
            <a:endCxn id="4" idx="0"/>
          </p:cNvCxnSpPr>
          <p:nvPr/>
        </p:nvCxnSpPr>
        <p:spPr>
          <a:xfrm>
            <a:off x="7348654" y="4081346"/>
            <a:ext cx="2928856" cy="1860026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C2F8E7A-7B36-C90F-3122-4A68D8F5DCB6}"/>
              </a:ext>
            </a:extLst>
          </p:cNvPr>
          <p:cNvSpPr/>
          <p:nvPr/>
        </p:nvSpPr>
        <p:spPr>
          <a:xfrm>
            <a:off x="5720576" y="3847171"/>
            <a:ext cx="2118731" cy="2899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7F49A-6BFF-871A-361E-B5D64C6B35E2}"/>
              </a:ext>
            </a:extLst>
          </p:cNvPr>
          <p:cNvSpPr txBox="1"/>
          <p:nvPr/>
        </p:nvSpPr>
        <p:spPr>
          <a:xfrm>
            <a:off x="1247460" y="90834"/>
            <a:ext cx="27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J1713+0747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20E2D-1E43-6C52-FE41-EA71502FC245}"/>
              </a:ext>
            </a:extLst>
          </p:cNvPr>
          <p:cNvSpPr txBox="1"/>
          <p:nvPr/>
        </p:nvSpPr>
        <p:spPr>
          <a:xfrm>
            <a:off x="5423480" y="90834"/>
            <a:ext cx="27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J1547-5709</a:t>
            </a:r>
          </a:p>
        </p:txBody>
      </p:sp>
    </p:spTree>
    <p:extLst>
      <p:ext uri="{BB962C8B-B14F-4D97-AF65-F5344CB8AC3E}">
        <p14:creationId xmlns:p14="http://schemas.microsoft.com/office/powerpoint/2010/main" val="359111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CF6DF-3548-751F-D21D-4E63C8F05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825AA7-AB48-9178-0752-68E1AF6D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5" y="421481"/>
            <a:ext cx="3693933" cy="6074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2FDBBE-C057-8D3E-FA58-FF0F9768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866" y="391604"/>
            <a:ext cx="3730268" cy="613454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91C8DB-055B-9E0B-C3BE-1861C501A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82188" y="421481"/>
            <a:ext cx="3730268" cy="6134543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B92F1A-A660-508B-69F0-E5296F01AB54}"/>
              </a:ext>
            </a:extLst>
          </p:cNvPr>
          <p:cNvSpPr/>
          <p:nvPr/>
        </p:nvSpPr>
        <p:spPr>
          <a:xfrm>
            <a:off x="9623502" y="4014439"/>
            <a:ext cx="1282391" cy="19180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797DACC6-8934-732F-2C65-86C509EC66EB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9180243" y="5606276"/>
            <a:ext cx="758282" cy="1410629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B412FFE-2A28-F020-B225-B345D7BF67C6}"/>
              </a:ext>
            </a:extLst>
          </p:cNvPr>
          <p:cNvSpPr txBox="1"/>
          <p:nvPr/>
        </p:nvSpPr>
        <p:spPr>
          <a:xfrm>
            <a:off x="5898996" y="6505756"/>
            <a:ext cx="2955073" cy="30777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Interesting Switching Behavior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2AF6C-26C8-8AE4-9419-4EF6627961D9}"/>
              </a:ext>
            </a:extLst>
          </p:cNvPr>
          <p:cNvSpPr txBox="1"/>
          <p:nvPr/>
        </p:nvSpPr>
        <p:spPr>
          <a:xfrm>
            <a:off x="981013" y="109001"/>
            <a:ext cx="27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J1713+0747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B67725-7FC5-E016-E685-85E8FF4143CA}"/>
              </a:ext>
            </a:extLst>
          </p:cNvPr>
          <p:cNvSpPr txBox="1"/>
          <p:nvPr/>
        </p:nvSpPr>
        <p:spPr>
          <a:xfrm>
            <a:off x="4739539" y="104217"/>
            <a:ext cx="27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J1547-5709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39C325-C85A-A8B7-4489-D666FC6EA1DA}"/>
              </a:ext>
            </a:extLst>
          </p:cNvPr>
          <p:cNvSpPr txBox="1"/>
          <p:nvPr/>
        </p:nvSpPr>
        <p:spPr>
          <a:xfrm>
            <a:off x="8760131" y="83637"/>
            <a:ext cx="271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J1017-7156</a:t>
            </a:r>
          </a:p>
        </p:txBody>
      </p:sp>
    </p:spTree>
    <p:extLst>
      <p:ext uri="{BB962C8B-B14F-4D97-AF65-F5344CB8AC3E}">
        <p14:creationId xmlns:p14="http://schemas.microsoft.com/office/powerpoint/2010/main" val="325281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20F60-EEBE-9FEC-6A0E-A9306AB43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D02E-A606-3754-B4E3-9240E545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Millisecond Pulsars in PTAs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8546C-BFDC-E14A-0DF4-DF5D6BDFE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Millisecond pulsars (MSPs) are recycled pulsars with high spin-frequencies and low spin-down rates.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assumed to have highly stable spin period and average profile shape.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combination of their precise arrival times and apparently low degree of timing noise, makes them good for precision timing experiments such as the search for a gravitational wave background.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changes in the profile or spin period of MSPs could lead to unmodelled changes in the pulse arrival time.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they so different from the canonical pulsars?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9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1807C0-7EDB-4ECA-6244-342A35FE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72" y="697689"/>
            <a:ext cx="3577967" cy="58840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9779462-8C57-F3E5-C78B-E7B81F8D501B}"/>
              </a:ext>
            </a:extLst>
          </p:cNvPr>
          <p:cNvSpPr/>
          <p:nvPr/>
        </p:nvSpPr>
        <p:spPr>
          <a:xfrm>
            <a:off x="2083578" y="3164768"/>
            <a:ext cx="999179" cy="13140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54939E3A-7246-8757-3DD8-71C9A871A43D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2583167" y="4478839"/>
            <a:ext cx="2128112" cy="1869959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A96424-0C31-3B9E-601A-8649D9A469D6}"/>
              </a:ext>
            </a:extLst>
          </p:cNvPr>
          <p:cNvSpPr txBox="1"/>
          <p:nvPr/>
        </p:nvSpPr>
        <p:spPr>
          <a:xfrm>
            <a:off x="4711279" y="6194909"/>
            <a:ext cx="244647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switching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9673FC-E379-F764-0523-69FE91D84369}"/>
              </a:ext>
            </a:extLst>
          </p:cNvPr>
          <p:cNvSpPr txBox="1"/>
          <p:nvPr/>
        </p:nvSpPr>
        <p:spPr>
          <a:xfrm>
            <a:off x="1667253" y="324536"/>
            <a:ext cx="1415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J1103-5403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EA563-E3A8-EE42-48DB-B4A6CC2EE3C8}"/>
              </a:ext>
            </a:extLst>
          </p:cNvPr>
          <p:cNvSpPr txBox="1"/>
          <p:nvPr/>
        </p:nvSpPr>
        <p:spPr>
          <a:xfrm>
            <a:off x="6158575" y="2095248"/>
            <a:ext cx="5171217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Switching Behavior in MPTA pulsar dataset</a:t>
            </a:r>
          </a:p>
        </p:txBody>
      </p:sp>
    </p:spTree>
    <p:extLst>
      <p:ext uri="{BB962C8B-B14F-4D97-AF65-F5344CB8AC3E}">
        <p14:creationId xmlns:p14="http://schemas.microsoft.com/office/powerpoint/2010/main" val="78604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DEAA2-4719-6D5A-D870-21B2A08A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DB8470-3292-D5A7-83A7-D5987092E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72" y="697689"/>
            <a:ext cx="3577967" cy="58840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85735D-ED73-B3F7-7E11-1342FB7D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76923" y="632109"/>
            <a:ext cx="3626026" cy="59631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9A4A1-5BF8-ED63-60DF-EAA26A792E8B}"/>
              </a:ext>
            </a:extLst>
          </p:cNvPr>
          <p:cNvSpPr/>
          <p:nvPr/>
        </p:nvSpPr>
        <p:spPr>
          <a:xfrm>
            <a:off x="7001087" y="2932770"/>
            <a:ext cx="367990" cy="3189249"/>
          </a:xfrm>
          <a:prstGeom prst="rect">
            <a:avLst/>
          </a:prstGeom>
          <a:noFill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28182672-8AEB-54C9-25BE-D9CAC85B3A0D}"/>
              </a:ext>
            </a:extLst>
          </p:cNvPr>
          <p:cNvCxnSpPr>
            <a:cxnSpLocks/>
            <a:stCxn id="3" idx="3"/>
            <a:endCxn id="8" idx="0"/>
          </p:cNvCxnSpPr>
          <p:nvPr/>
        </p:nvCxnSpPr>
        <p:spPr>
          <a:xfrm>
            <a:off x="7369077" y="4527395"/>
            <a:ext cx="2792003" cy="1013367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2CA1E87-03CC-C3C0-5ACC-239FC583ED6D}"/>
              </a:ext>
            </a:extLst>
          </p:cNvPr>
          <p:cNvSpPr txBox="1"/>
          <p:nvPr/>
        </p:nvSpPr>
        <p:spPr>
          <a:xfrm>
            <a:off x="8802949" y="5540762"/>
            <a:ext cx="2716261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Repeating variations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17707-EE20-4420-0FD6-6E0820D8E1DD}"/>
              </a:ext>
            </a:extLst>
          </p:cNvPr>
          <p:cNvSpPr txBox="1"/>
          <p:nvPr/>
        </p:nvSpPr>
        <p:spPr>
          <a:xfrm>
            <a:off x="1612752" y="341760"/>
            <a:ext cx="1415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J1103-5403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966600-83D6-A37D-32C1-1A883BAE9CB1}"/>
              </a:ext>
            </a:extLst>
          </p:cNvPr>
          <p:cNvSpPr txBox="1"/>
          <p:nvPr/>
        </p:nvSpPr>
        <p:spPr>
          <a:xfrm>
            <a:off x="6360366" y="264069"/>
            <a:ext cx="1415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J0900-3144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7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F3606-2CA6-560E-6A51-D1477B9D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6578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measuring spin-down rate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4F1B1-25F2-FE21-898E-616560DB4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some of the Lyne et al. pulsars, correlated variations with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spindown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are seen.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MSPs have extremely small spin-down rates compared to young pulsars.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variations such as DM and scattering introduce uncertainties.</a:t>
            </a:r>
          </a:p>
        </p:txBody>
      </p:sp>
    </p:spTree>
    <p:extLst>
      <p:ext uri="{BB962C8B-B14F-4D97-AF65-F5344CB8AC3E}">
        <p14:creationId xmlns:p14="http://schemas.microsoft.com/office/powerpoint/2010/main" val="3131717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2925-EADF-4D6A-8CD4-5E61C9B0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1364" cy="101790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Simulating Archives to see effect on the Timing Residual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(very pre-liminary/ needs to be refined)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3A51B-938E-7086-C0B8-6E378E0B6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260"/>
            <a:ext cx="5059680" cy="4809250"/>
          </a:xfrm>
        </p:spPr>
        <p:txBody>
          <a:bodyPr>
            <a:normAutofit/>
          </a:bodyPr>
          <a:lstStyle/>
          <a:p>
            <a:r>
              <a:rPr lang="en-US" sz="2000" dirty="0"/>
              <a:t>Using simulator developed by Keith et. al. to simulate archives.</a:t>
            </a:r>
          </a:p>
          <a:p>
            <a:r>
              <a:rPr lang="en-US" sz="2000" dirty="0"/>
              <a:t>We are using Bayesian fitting to get the Von-mises distribution parameters for the high SNR profile.</a:t>
            </a:r>
          </a:p>
          <a:p>
            <a:r>
              <a:rPr lang="en-US" sz="2000" dirty="0"/>
              <a:t>We then simulate these profiles using the simulator, with very basic ISM model in a single frequency band (we are planning to. Also include scattering, and other frequency dependent delays in future).</a:t>
            </a:r>
          </a:p>
          <a:p>
            <a:r>
              <a:rPr lang="en-US" sz="2000" dirty="0"/>
              <a:t>For now, to see the effect on the timing residuals, using template by </a:t>
            </a:r>
            <a:r>
              <a:rPr lang="en-US" sz="2000" dirty="0" err="1"/>
              <a:t>paas</a:t>
            </a:r>
            <a:r>
              <a:rPr lang="en-US" sz="2000"/>
              <a:t> for </a:t>
            </a:r>
            <a:r>
              <a:rPr lang="en-US" sz="2000" dirty="0"/>
              <a:t>frequency, polarization scrunched data.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6CE6D-2AD4-7975-2C2A-1C5168E3A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884" y="1557260"/>
            <a:ext cx="5059680" cy="3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48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9EEA-A4BB-5DBD-13CD-3B64F73D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on Timing residuals in TEMPO2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98AD0-1BB7-7B2B-9A96-1D90C307B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6710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JUMP between the two epochs to see how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variation.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A7C93E-569A-DB71-2640-55AD30F2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73704" y="1412705"/>
            <a:ext cx="5996381" cy="496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7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EFDF2-CC1A-D935-A375-2ED562E09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0CDCE-0B9F-BC4C-441F-7EFCF6F4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on Timing residuals in TEMPO2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60CFA-7E2B-2F9A-8C64-B037C1F44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705"/>
            <a:ext cx="4156710" cy="476425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JUMP between the two epochs to see how much is the variation.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JUMP fits comes out to be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JUMP -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fprof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vm_mod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8.9572355148071e-06 1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Although, a very pre-liminary work, planning to refine it.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Also, planning to use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toasim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simulate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nudot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variation in the MSP timing residual to look how the length of data and variation are correlated.</a:t>
            </a: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2AF0F-277D-0DAF-CCED-9913CA91E1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7546" y="1412705"/>
            <a:ext cx="5948698" cy="496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69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5DA9-3465-2D77-60A8-0E726FEE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AC5B2-976D-3494-DE1C-18E58CB5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full polarization analysis to see if the variation are polarization state dependent.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 archives to test how best to measure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spindown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changes.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see the influence of pulse shape variations on the timing.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to feedback and suggestions, insights are highly welcome.</a:t>
            </a:r>
          </a:p>
        </p:txBody>
      </p:sp>
    </p:spTree>
    <p:extLst>
      <p:ext uri="{BB962C8B-B14F-4D97-AF65-F5344CB8AC3E}">
        <p14:creationId xmlns:p14="http://schemas.microsoft.com/office/powerpoint/2010/main" val="225596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C250-E2F3-CF9A-C960-04099084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CA2C-A917-E632-EDB2-1486E4E39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MSPs exhibit profile variability, like canonical pulsars.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MSPs (e.g., J0437−4715, J1547−5709, J1017-7150, J1713+0747) show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infrequent events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 (e.g., J0900−3144, J1103−5407, J1022+1001) show a kind of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repeating behaviour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reminiscent of canonical pulsar.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 are generally small but can be detected effectively with 2D Gaussian Process modelling (e.g., J1017−7150).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results suggest that not all MSPs are as profile-stable as assumed.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35440-42F3-4BD7-9076-4A44D13AEB9F}"/>
              </a:ext>
            </a:extLst>
          </p:cNvPr>
          <p:cNvSpPr txBox="1"/>
          <p:nvPr/>
        </p:nvSpPr>
        <p:spPr>
          <a:xfrm>
            <a:off x="2389782" y="6080498"/>
            <a:ext cx="7925095" cy="64633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Thanking Aditya Parthasarathy, Willem van Straten, and Selah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Melfor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their insightful discussions and guidance regarding this topic.</a:t>
            </a:r>
          </a:p>
        </p:txBody>
      </p:sp>
    </p:spTree>
    <p:extLst>
      <p:ext uri="{BB962C8B-B14F-4D97-AF65-F5344CB8AC3E}">
        <p14:creationId xmlns:p14="http://schemas.microsoft.com/office/powerpoint/2010/main" val="275307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619F-DC95-FA90-F9C5-E19AECAB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47" y="281159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You!!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32CF6-8FCF-943D-CDC7-011616CBE7B6}"/>
              </a:ext>
            </a:extLst>
          </p:cNvPr>
          <p:cNvSpPr txBox="1"/>
          <p:nvPr/>
        </p:nvSpPr>
        <p:spPr>
          <a:xfrm>
            <a:off x="2916794" y="3952496"/>
            <a:ext cx="708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 welcome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bhavnesh.bhat@postgrad.manchester.ac.uk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50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1A5F-535E-1A90-44B7-F0C4E30F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 Slide</a:t>
            </a:r>
          </a:p>
        </p:txBody>
      </p:sp>
    </p:spTree>
    <p:extLst>
      <p:ext uri="{BB962C8B-B14F-4D97-AF65-F5344CB8AC3E}">
        <p14:creationId xmlns:p14="http://schemas.microsoft.com/office/powerpoint/2010/main" val="158666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3050E-5B15-FFDE-46C3-543AC33BE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8A676-F376-2792-E25B-927CD4A3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46876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Profile Variation in Canonical pulsars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B8ABA-7C07-D7ED-AB22-E3A97C62A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8441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Pulsars are known to exhibit short term variability such as mode-changing and nulling.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sub-population of pulsars that show long term profile variations.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variation are sometimes correlated with the changes in the spin-down rate as shown by e.g. </a:t>
            </a:r>
            <a:r>
              <a:rPr lang="en-GB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Lyne et al. 2010, Brook et. al. 2016, Basu et. al. 2022, Lower et. al. 2025,Keith et al. 2025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variations in spin-down rate can contribute to red (low-frequency) noise, due to the slow, correlated trends in timing residuals.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about it in the next talk by Patrick!!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MSPs showing such changes?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A1299-5BF1-FA1D-AE53-063FD29A2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61330" y="807511"/>
            <a:ext cx="3453201" cy="5678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374A35-6D9D-152C-71BF-818B995BD34A}"/>
              </a:ext>
            </a:extLst>
          </p:cNvPr>
          <p:cNvSpPr txBox="1"/>
          <p:nvPr/>
        </p:nvSpPr>
        <p:spPr>
          <a:xfrm>
            <a:off x="9387545" y="6508515"/>
            <a:ext cx="2204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Keith et. al. 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347574-C3CF-DC68-2E06-7145804BCEBB}"/>
                  </a:ext>
                </a:extLst>
              </p:cNvPr>
              <p:cNvSpPr txBox="1"/>
              <p:nvPr/>
            </p:nvSpPr>
            <p:spPr>
              <a:xfrm>
                <a:off x="7540669" y="167238"/>
                <a:ext cx="44834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example of a Lyne et. al. 2010 pulsar, exhibiting a profile shape change with correlated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600" dirty="0"/>
                  <a:t> change.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347574-C3CF-DC68-2E06-7145804BC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669" y="167238"/>
                <a:ext cx="4483489" cy="584775"/>
              </a:xfrm>
              <a:prstGeom prst="rect">
                <a:avLst/>
              </a:prstGeom>
              <a:blipFill>
                <a:blip r:embed="rId3"/>
                <a:stretch>
                  <a:fillRect r="-1130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40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21A4-4053-A49F-2DCA-6AFF12B7D9D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Gaussian Process application in this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089CA-929F-C2EA-64EF-EBA937E4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625"/>
            <a:ext cx="10515600" cy="5032375"/>
          </a:xfrm>
          <a:noFill/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Flattening 2D stack of profile pulses into 1D train of pulses (turning this to 1D non-continuous time series).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Taking only data from the on-pulse region.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2D kernel using outer-product of two 1-D kernel.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Matern-3/2 for time and Gaussian kernel for phase.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1FC761-0318-7324-2DE9-03F3C92BA9C3}"/>
              </a:ext>
            </a:extLst>
          </p:cNvPr>
          <p:cNvSpPr/>
          <p:nvPr/>
        </p:nvSpPr>
        <p:spPr>
          <a:xfrm>
            <a:off x="2141500" y="3989904"/>
            <a:ext cx="1458485" cy="147642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E1D82-B8FA-ECDF-F7C8-2E9172D46289}"/>
              </a:ext>
            </a:extLst>
          </p:cNvPr>
          <p:cNvSpPr/>
          <p:nvPr/>
        </p:nvSpPr>
        <p:spPr>
          <a:xfrm>
            <a:off x="4995745" y="4209585"/>
            <a:ext cx="1717288" cy="103706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0F473C-6164-DF30-812C-251B6B173F3A}"/>
              </a:ext>
            </a:extLst>
          </p:cNvPr>
          <p:cNvSpPr/>
          <p:nvPr/>
        </p:nvSpPr>
        <p:spPr>
          <a:xfrm>
            <a:off x="8677509" y="3936380"/>
            <a:ext cx="2286000" cy="158347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65A9BB57-D262-4AEF-FCD0-4C438F3F91E3}"/>
              </a:ext>
            </a:extLst>
          </p:cNvPr>
          <p:cNvSpPr/>
          <p:nvPr/>
        </p:nvSpPr>
        <p:spPr>
          <a:xfrm>
            <a:off x="3819292" y="4359014"/>
            <a:ext cx="557561" cy="646771"/>
          </a:xfrm>
          <a:prstGeom prst="mathMultiply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quals 7">
            <a:extLst>
              <a:ext uri="{FF2B5EF4-FFF2-40B4-BE49-F238E27FC236}">
                <a16:creationId xmlns:a16="http://schemas.microsoft.com/office/drawing/2014/main" id="{556502C3-C6ED-22A9-4DD7-1743019803A8}"/>
              </a:ext>
            </a:extLst>
          </p:cNvPr>
          <p:cNvSpPr/>
          <p:nvPr/>
        </p:nvSpPr>
        <p:spPr>
          <a:xfrm>
            <a:off x="7393258" y="4414770"/>
            <a:ext cx="646771" cy="535258"/>
          </a:xfrm>
          <a:prstGeom prst="mathEqual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A625FD-D8C6-B3CD-8CF7-ED2D1F2F7CF6}"/>
                  </a:ext>
                </a:extLst>
              </p:cNvPr>
              <p:cNvSpPr txBox="1"/>
              <p:nvPr/>
            </p:nvSpPr>
            <p:spPr>
              <a:xfrm>
                <a:off x="2482075" y="4328894"/>
                <a:ext cx="8697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Kernel,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A625FD-D8C6-B3CD-8CF7-ED2D1F2F7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075" y="4328894"/>
                <a:ext cx="869796" cy="923330"/>
              </a:xfrm>
              <a:prstGeom prst="rect">
                <a:avLst/>
              </a:prstGeom>
              <a:blipFill>
                <a:blip r:embed="rId2"/>
                <a:stretch>
                  <a:fillRect l="-5797" t="-2703" r="-11594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EAF112-8C0C-B9D0-C133-6E046A87FF3A}"/>
                  </a:ext>
                </a:extLst>
              </p:cNvPr>
              <p:cNvSpPr txBox="1"/>
              <p:nvPr/>
            </p:nvSpPr>
            <p:spPr>
              <a:xfrm>
                <a:off x="5189032" y="4477652"/>
                <a:ext cx="13307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kernel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EAF112-8C0C-B9D0-C133-6E046A87F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032" y="4477652"/>
                <a:ext cx="1330713" cy="646331"/>
              </a:xfrm>
              <a:prstGeom prst="rect">
                <a:avLst/>
              </a:prstGeom>
              <a:blipFill>
                <a:blip r:embed="rId3"/>
                <a:stretch>
                  <a:fillRect l="-3774" t="-3846" r="-943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684213-3E7D-09D2-F607-00BC078BA310}"/>
                  </a:ext>
                </a:extLst>
              </p:cNvPr>
              <p:cNvSpPr txBox="1"/>
              <p:nvPr/>
            </p:nvSpPr>
            <p:spPr>
              <a:xfrm>
                <a:off x="9052468" y="4244145"/>
                <a:ext cx="16169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Covariance kernel,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684213-3E7D-09D2-F607-00BC078BA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468" y="4244145"/>
                <a:ext cx="1616926" cy="923330"/>
              </a:xfrm>
              <a:prstGeom prst="rect">
                <a:avLst/>
              </a:prstGeom>
              <a:blipFill>
                <a:blip r:embed="rId4"/>
                <a:stretch>
                  <a:fillRect l="-3101" t="-2703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77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C4CF-C431-7CC4-52F5-A615D985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MSPs with known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62E44-1E33-4E5E-18B1-18CF6B1ED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have been a few MSPs seen to exhibit profile variations.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</a:t>
            </a:r>
          </a:p>
        </p:txBody>
      </p:sp>
    </p:spTree>
    <p:extLst>
      <p:ext uri="{BB962C8B-B14F-4D97-AF65-F5344CB8AC3E}">
        <p14:creationId xmlns:p14="http://schemas.microsoft.com/office/powerpoint/2010/main" val="158981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2777C-7B8E-52DD-20E2-F4AF30D32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F6CC-98DD-3862-7BEB-68B29A2E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MSPs with known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FEC0-4BD9-52C3-3571-D447C0905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have been a few MSPs seen to exhibit profile variations.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J1713+0747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(Singha et. al. 2021, Lin et. al. 2021, Jennings et. al. 2024)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black and white images&#10;&#10;AI-generated content may be incorrect.">
            <a:extLst>
              <a:ext uri="{FF2B5EF4-FFF2-40B4-BE49-F238E27FC236}">
                <a16:creationId xmlns:a16="http://schemas.microsoft.com/office/drawing/2014/main" id="{57263609-9CD9-554A-8CCF-39D680FC1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69800"/>
            <a:ext cx="5471085" cy="3265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8BE40-BAA0-F8BE-0FD8-05C961D10E73}"/>
              </a:ext>
            </a:extLst>
          </p:cNvPr>
          <p:cNvSpPr txBox="1"/>
          <p:nvPr/>
        </p:nvSpPr>
        <p:spPr>
          <a:xfrm>
            <a:off x="9422559" y="6558246"/>
            <a:ext cx="1550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Jennings et. al. 2024</a:t>
            </a:r>
          </a:p>
        </p:txBody>
      </p:sp>
    </p:spTree>
    <p:extLst>
      <p:ext uri="{BB962C8B-B14F-4D97-AF65-F5344CB8AC3E}">
        <p14:creationId xmlns:p14="http://schemas.microsoft.com/office/powerpoint/2010/main" val="28927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362A-6F28-4FD6-F811-B7F7D4EB7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D3E4-A254-873C-15E0-A4F057BE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MSPs with known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F9006-2557-F616-02BA-4BF51E61F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have been a few MSPs seen to exhibit profile variations.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J1713+0747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(Singha et. al. 2021, Lin et. al. 2021, Jennings et. al. 2024)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J1022+1001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(Kramer et. al. 1999, Hotan et. al. 2004, Shao et. al. 2017, Fiore et. al. 2020, Padmanabh et. al. 2021, etc.)</a:t>
            </a:r>
          </a:p>
        </p:txBody>
      </p:sp>
      <p:pic>
        <p:nvPicPr>
          <p:cNvPr id="5" name="Picture 4" descr="Ref Fiore et. al. 2025">
            <a:extLst>
              <a:ext uri="{FF2B5EF4-FFF2-40B4-BE49-F238E27FC236}">
                <a16:creationId xmlns:a16="http://schemas.microsoft.com/office/drawing/2014/main" id="{1BD735C0-4D80-6D9E-632A-F9759720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358" y="3764192"/>
            <a:ext cx="4042763" cy="2990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48FC7-E077-FAD8-5866-320B65BB1655}"/>
              </a:ext>
            </a:extLst>
          </p:cNvPr>
          <p:cNvSpPr txBox="1"/>
          <p:nvPr/>
        </p:nvSpPr>
        <p:spPr>
          <a:xfrm>
            <a:off x="10597793" y="5881013"/>
            <a:ext cx="1679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Fiore et. al. 2025</a:t>
            </a:r>
          </a:p>
        </p:txBody>
      </p:sp>
    </p:spTree>
    <p:extLst>
      <p:ext uri="{BB962C8B-B14F-4D97-AF65-F5344CB8AC3E}">
        <p14:creationId xmlns:p14="http://schemas.microsoft.com/office/powerpoint/2010/main" val="62320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03777-2C07-06D6-8B61-2A72C7B3C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F87E3-8103-D57E-F7EF-F9FAE537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MSPs with known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89454-D82D-84CC-A40B-12C42ECDF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have been a few MSPs seen to exhibit profile variations.</a:t>
            </a: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J1713+0747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(Singha et. al. 2021, Lin et. al. 2021, Jennings et. al. 2024)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J1022+1001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(Kramer et. al. 1999, Hotan et. al. 2004, Shao et. al. 2017, Fiore et. al. 2020, Padmanabh et. al. 2021, etc.)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Also, a published study exists for the systematic study of MSP profile variations i.e.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Brook et. al. 2018.</a:t>
            </a:r>
            <a:endParaRPr lang="en-US" dirty="0"/>
          </a:p>
        </p:txBody>
      </p:sp>
      <p:pic>
        <p:nvPicPr>
          <p:cNvPr id="5" name="Picture 4" descr="A close-up of a data chart&#10;&#10;AI-generated content may be incorrect.">
            <a:extLst>
              <a:ext uri="{FF2B5EF4-FFF2-40B4-BE49-F238E27FC236}">
                <a16:creationId xmlns:a16="http://schemas.microsoft.com/office/drawing/2014/main" id="{5F5C49A0-E459-DA73-4097-B47CFC706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9" t="17014" r="2960"/>
          <a:stretch>
            <a:fillRect/>
          </a:stretch>
        </p:blipFill>
        <p:spPr>
          <a:xfrm>
            <a:off x="2282972" y="5178257"/>
            <a:ext cx="7376134" cy="11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61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611AA-00BA-27B8-F68C-BA94CAC80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438B0-638F-5BFF-0EE7-64CE7892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2841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study the Profile Variation in MSPs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5C3E-DBF2-3009-6D26-0337F6A11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has been significant increase in the number of MSPs observed for the Pulsar Timing Array experiment.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there has been an increase in the data collected for these MSPs.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new data from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PTA experiment.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9EF16-363D-8A48-5C09-5C3C7207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2" y="116782"/>
            <a:ext cx="11612671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good for observing MSPs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280F5-E85C-EF91-ABEE-58AD40F63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941" y="1825625"/>
            <a:ext cx="6745264" cy="4351338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collecting area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sensitivity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 83 pulsars on bi-weekly basis for MPTA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bandwidth at L-Band                   (0.856 – 1.712 GHz)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atellite dish with a grid and stars in the sky&#10;&#10;AI-generated content may be incorrect.">
            <a:extLst>
              <a:ext uri="{FF2B5EF4-FFF2-40B4-BE49-F238E27FC236}">
                <a16:creationId xmlns:a16="http://schemas.microsoft.com/office/drawing/2014/main" id="{21B675D1-15A0-EEE3-D6F2-CB01A7B7E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576" y="1078010"/>
            <a:ext cx="3763940" cy="2502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F66A7-1039-9563-6258-45951E299C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27576" y="3778773"/>
            <a:ext cx="3763940" cy="2830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22C5D-D3C5-D066-F8BE-38E7A997E3F1}"/>
              </a:ext>
            </a:extLst>
          </p:cNvPr>
          <p:cNvSpPr txBox="1"/>
          <p:nvPr/>
        </p:nvSpPr>
        <p:spPr>
          <a:xfrm>
            <a:off x="11093913" y="1442345"/>
            <a:ext cx="81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Credit: Carl Knox</a:t>
            </a:r>
          </a:p>
        </p:txBody>
      </p:sp>
    </p:spTree>
    <p:extLst>
      <p:ext uri="{BB962C8B-B14F-4D97-AF65-F5344CB8AC3E}">
        <p14:creationId xmlns:p14="http://schemas.microsoft.com/office/powerpoint/2010/main" val="3664701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35058</TotalTime>
  <Words>1504</Words>
  <Application>Microsoft Macintosh PowerPoint</Application>
  <PresentationFormat>Widescreen</PresentationFormat>
  <Paragraphs>148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Cambria Math</vt:lpstr>
      <vt:lpstr>Times New Roman</vt:lpstr>
      <vt:lpstr>Office Theme</vt:lpstr>
      <vt:lpstr>Long term pulse profile variability in millisecond pulsars</vt:lpstr>
      <vt:lpstr>Millisecond Pulsars in PTAs</vt:lpstr>
      <vt:lpstr>Profile Variation in Canonical pulsars</vt:lpstr>
      <vt:lpstr>MSPs with known variation</vt:lpstr>
      <vt:lpstr>MSPs with known variation</vt:lpstr>
      <vt:lpstr>MSPs with known variation</vt:lpstr>
      <vt:lpstr>MSPs with known variation</vt:lpstr>
      <vt:lpstr>Why study the Profile Variation in MSPs now?</vt:lpstr>
      <vt:lpstr>Why is MeerKAT good for observing MSPs</vt:lpstr>
      <vt:lpstr>Why study the Profile Variation in MSPs now?</vt:lpstr>
      <vt:lpstr>Why study the Profile Variation in MSPs now?</vt:lpstr>
      <vt:lpstr>Some examples of Profile Variability in MSPs</vt:lpstr>
      <vt:lpstr>J0437-4715</vt:lpstr>
      <vt:lpstr>J0437-4715</vt:lpstr>
      <vt:lpstr>J0437-4715</vt:lpstr>
      <vt:lpstr>J1022+1001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Difficulty in measuring spin-down rate change</vt:lpstr>
      <vt:lpstr>Simulating Archives to see effect on the Timing Residual  (very pre-liminary/ needs to be refined) </vt:lpstr>
      <vt:lpstr>Effect on Timing residuals in TEMPO2</vt:lpstr>
      <vt:lpstr>Effect on Timing residuals in TEMPO2</vt:lpstr>
      <vt:lpstr>Future Work</vt:lpstr>
      <vt:lpstr>Conclusion</vt:lpstr>
      <vt:lpstr>Thank You!!</vt:lpstr>
      <vt:lpstr>Backup Slide</vt:lpstr>
      <vt:lpstr>2D Gaussian Process application in this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Bhavnesh Bhat</dc:creator>
  <cp:lastModifiedBy>Bhavnesh Bhat</cp:lastModifiedBy>
  <cp:revision>65</cp:revision>
  <dcterms:created xsi:type="dcterms:W3CDTF">2025-08-28T10:24:33Z</dcterms:created>
  <dcterms:modified xsi:type="dcterms:W3CDTF">2025-11-17T18:57:08Z</dcterms:modified>
</cp:coreProperties>
</file>