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919339-C568-0A41-8809-527002185080}" v="1" dt="2025-11-14T11:53:58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45"/>
    <p:restoredTop sz="94653"/>
  </p:normalViewPr>
  <p:slideViewPr>
    <p:cSldViewPr snapToGrid="0">
      <p:cViewPr varScale="1">
        <p:scale>
          <a:sx n="113" d="100"/>
          <a:sy n="113" d="100"/>
        </p:scale>
        <p:origin x="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Keith" userId="f9de22c3-936c-4a48-8dd7-c1e5b6bfb85e" providerId="ADAL" clId="{AFBBEBC6-6F32-5F52-9F17-F4C4ADAEA287}"/>
    <pc:docChg chg="undo custSel modSld">
      <pc:chgData name="Michael Keith" userId="f9de22c3-936c-4a48-8dd7-c1e5b6bfb85e" providerId="ADAL" clId="{AFBBEBC6-6F32-5F52-9F17-F4C4ADAEA287}" dt="2025-11-14T12:00:00.543" v="1504" actId="20577"/>
      <pc:docMkLst>
        <pc:docMk/>
      </pc:docMkLst>
      <pc:sldChg chg="modSp mod">
        <pc:chgData name="Michael Keith" userId="f9de22c3-936c-4a48-8dd7-c1e5b6bfb85e" providerId="ADAL" clId="{AFBBEBC6-6F32-5F52-9F17-F4C4ADAEA287}" dt="2025-11-14T11:58:36.089" v="1293" actId="20577"/>
        <pc:sldMkLst>
          <pc:docMk/>
          <pc:sldMk cId="1030116271" sldId="256"/>
        </pc:sldMkLst>
        <pc:spChg chg="mod">
          <ac:chgData name="Michael Keith" userId="f9de22c3-936c-4a48-8dd7-c1e5b6bfb85e" providerId="ADAL" clId="{AFBBEBC6-6F32-5F52-9F17-F4C4ADAEA287}" dt="2025-11-14T11:58:36.089" v="1293" actId="20577"/>
          <ac:spMkLst>
            <pc:docMk/>
            <pc:sldMk cId="1030116271" sldId="256"/>
            <ac:spMk id="3" creationId="{5F9B124D-B078-543C-3F11-C44FD5F7A297}"/>
          </ac:spMkLst>
        </pc:spChg>
        <pc:picChg chg="mod">
          <ac:chgData name="Michael Keith" userId="f9de22c3-936c-4a48-8dd7-c1e5b6bfb85e" providerId="ADAL" clId="{AFBBEBC6-6F32-5F52-9F17-F4C4ADAEA287}" dt="2025-11-14T11:58:32.958" v="1280" actId="1076"/>
          <ac:picMkLst>
            <pc:docMk/>
            <pc:sldMk cId="1030116271" sldId="256"/>
            <ac:picMk id="7" creationId="{D741F920-9E83-39D4-DF7E-74A28CBD468C}"/>
          </ac:picMkLst>
        </pc:picChg>
      </pc:sldChg>
      <pc:sldChg chg="modSp mod">
        <pc:chgData name="Michael Keith" userId="f9de22c3-936c-4a48-8dd7-c1e5b6bfb85e" providerId="ADAL" clId="{AFBBEBC6-6F32-5F52-9F17-F4C4ADAEA287}" dt="2025-11-14T11:58:03.095" v="1230" actId="20577"/>
        <pc:sldMkLst>
          <pc:docMk/>
          <pc:sldMk cId="3192287455" sldId="257"/>
        </pc:sldMkLst>
        <pc:spChg chg="mod">
          <ac:chgData name="Michael Keith" userId="f9de22c3-936c-4a48-8dd7-c1e5b6bfb85e" providerId="ADAL" clId="{AFBBEBC6-6F32-5F52-9F17-F4C4ADAEA287}" dt="2025-11-14T11:58:03.095" v="1230" actId="20577"/>
          <ac:spMkLst>
            <pc:docMk/>
            <pc:sldMk cId="3192287455" sldId="257"/>
            <ac:spMk id="3" creationId="{C142F8DE-F273-5096-1F4E-AA6E524C4C3D}"/>
          </ac:spMkLst>
        </pc:spChg>
      </pc:sldChg>
      <pc:sldChg chg="modSp mod">
        <pc:chgData name="Michael Keith" userId="f9de22c3-936c-4a48-8dd7-c1e5b6bfb85e" providerId="ADAL" clId="{AFBBEBC6-6F32-5F52-9F17-F4C4ADAEA287}" dt="2025-11-14T11:54:51.311" v="445" actId="20577"/>
        <pc:sldMkLst>
          <pc:docMk/>
          <pc:sldMk cId="4179996339" sldId="258"/>
        </pc:sldMkLst>
        <pc:spChg chg="mod">
          <ac:chgData name="Michael Keith" userId="f9de22c3-936c-4a48-8dd7-c1e5b6bfb85e" providerId="ADAL" clId="{AFBBEBC6-6F32-5F52-9F17-F4C4ADAEA287}" dt="2025-11-14T11:54:51.311" v="445" actId="20577"/>
          <ac:spMkLst>
            <pc:docMk/>
            <pc:sldMk cId="4179996339" sldId="258"/>
            <ac:spMk id="3" creationId="{323417FA-F058-EBF7-18BF-1A5DDBAB34B0}"/>
          </ac:spMkLst>
        </pc:spChg>
      </pc:sldChg>
      <pc:sldChg chg="modSp mod">
        <pc:chgData name="Michael Keith" userId="f9de22c3-936c-4a48-8dd7-c1e5b6bfb85e" providerId="ADAL" clId="{AFBBEBC6-6F32-5F52-9F17-F4C4ADAEA287}" dt="2025-11-14T12:00:00.543" v="1504" actId="20577"/>
        <pc:sldMkLst>
          <pc:docMk/>
          <pc:sldMk cId="3461959969" sldId="259"/>
        </pc:sldMkLst>
        <pc:spChg chg="mod">
          <ac:chgData name="Michael Keith" userId="f9de22c3-936c-4a48-8dd7-c1e5b6bfb85e" providerId="ADAL" clId="{AFBBEBC6-6F32-5F52-9F17-F4C4ADAEA287}" dt="2025-11-14T12:00:00.543" v="1504" actId="20577"/>
          <ac:spMkLst>
            <pc:docMk/>
            <pc:sldMk cId="3461959969" sldId="259"/>
            <ac:spMk id="3" creationId="{84AAC20C-3AD3-C4FA-56EB-8C2661DD5690}"/>
          </ac:spMkLst>
        </pc:spChg>
      </pc:sldChg>
    </pc:docChg>
  </pc:docChgLst>
  <pc:docChgLst>
    <pc:chgData name="Michael Keith" userId="f9de22c3-936c-4a48-8dd7-c1e5b6bfb85e" providerId="ADAL" clId="{668B3436-DE4D-D742-B82A-5BA4F6C31B46}"/>
    <pc:docChg chg="modSld">
      <pc:chgData name="Michael Keith" userId="f9de22c3-936c-4a48-8dd7-c1e5b6bfb85e" providerId="ADAL" clId="{668B3436-DE4D-D742-B82A-5BA4F6C31B46}" dt="2024-11-27T09:44:07.507" v="319" actId="20577"/>
      <pc:docMkLst>
        <pc:docMk/>
      </pc:docMkLst>
      <pc:sldChg chg="modSp mod">
        <pc:chgData name="Michael Keith" userId="f9de22c3-936c-4a48-8dd7-c1e5b6bfb85e" providerId="ADAL" clId="{668B3436-DE4D-D742-B82A-5BA4F6C31B46}" dt="2024-11-27T09:44:07.507" v="319" actId="20577"/>
        <pc:sldMkLst>
          <pc:docMk/>
          <pc:sldMk cId="3192287455" sldId="257"/>
        </pc:sldMkLst>
      </pc:sldChg>
      <pc:sldChg chg="modSp mod">
        <pc:chgData name="Michael Keith" userId="f9de22c3-936c-4a48-8dd7-c1e5b6bfb85e" providerId="ADAL" clId="{668B3436-DE4D-D742-B82A-5BA4F6C31B46}" dt="2024-11-27T09:41:28.934" v="264" actId="20577"/>
        <pc:sldMkLst>
          <pc:docMk/>
          <pc:sldMk cId="3461959969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CFE0F-BE8E-1C41-A96E-72440DE9F30B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75F41-FA6A-B547-97DC-3A35023BB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48b3049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48b3049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128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50A7-8796-ADFA-C69A-DC6F98675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21CCD2-A258-A077-61B6-5CE97A602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7286F-35F8-C050-18CE-A70A60FA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ABD56-76B7-D105-B997-C209ED377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81360-7B68-0ADB-5626-E87688711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5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F15A6-1EEB-5746-2259-95B30478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1F350B-E726-90E3-154C-E508D15B8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59C24-6D20-5B6A-2608-8F9AABA74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A31A7-02AC-C6DE-C6DE-600BE822A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59516-96EB-A448-8FD3-0C0ECF69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1DDE7-7DA6-5874-B6CE-B6100C671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18C7BD-E050-30B3-FD61-5194FF4F4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0D0B7-3179-CC22-F939-7A9E6F1C6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69D2D-C5D2-31EF-3F9C-578B8B6C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048A1-2261-B93A-AAA3-B3BD9F72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65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5637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39C72-C7A8-A5DA-7B30-6AB68C16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40BFD-8B0C-8CFD-32AA-0D043A20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676E8-B3E0-FDBC-F556-6867224F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52F53-3028-5C9C-FEA1-106D519F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4D20B-BE32-06FB-7656-7A6E904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4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97BB1-4668-BA7B-CC76-429B5E938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51B5B-EABF-CB89-EBA1-BA2FDF0BC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80CE-1F99-4A08-2B0C-FD7BC6158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B1EDA-7118-0981-6BFD-D65C557DC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CAAAE-AF4B-A9A1-7A21-CCFAE6BA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1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1F420-934C-1284-A01D-8491FCED9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328E-1725-84DF-B3DA-985C79ABA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49AEDB-8FE9-C328-E304-9AEAF3DAD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1726D-F778-79B7-DA3B-FCC1C802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8E106-52B3-83B1-AA72-984438E32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4F495-BC1C-1E6C-5DEE-F2971AB1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0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F89C-C86C-64F5-3585-9FF0C618F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9BC9F-4810-42CF-043D-0C36AAA9F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7CCA7-5D16-ADDC-C39D-97AD0808D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2D5FA5-4134-BCAA-A4A8-380C1212D3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C3DF09-A92B-053C-F0EC-C3A077EB2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A3CE4C-09A4-DFAE-0607-87125A00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3A75E-37B7-E7FE-A542-51AB2F50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7824AD-9A84-FACC-932E-EF94B903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9EF4-6A1A-C8EC-119C-C3B3DDA49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1FEDB-DBC4-76BB-C238-B8D38B9B0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F43ED-188B-A002-321D-74470D97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75792-459E-7C75-D447-5B5683353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9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327600-F3CE-B4CA-1CC6-6587CB339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99C5DB-A8A1-8BA3-2506-17695124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3E991-A08D-66F5-EC25-CCBEDD567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1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FECB-B8EE-ECFC-5B85-2954DFFFA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FB90F-C2BC-F1ED-0D6C-E46A63A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E0959-4891-7814-146F-DDDDCA537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84147-B675-6565-0261-7087DE6C3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19E65-61C2-63AD-082F-40BF10BB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49A6B-9F46-999C-1588-370D418E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450B3-796B-1ECD-9992-9A18D6DB8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C1B94F-6BD2-467D-64B1-620A4DAA5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30371E-936B-0DE5-27E7-46B59C060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62CF7-2615-6774-A5E3-1722ADB51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B95B9-1A58-DF8B-2C26-341FE6FF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FFFDC-AD1D-586C-484A-1A1C82B3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4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43BD74-7889-0E04-359C-46A741298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073FA-5791-15B5-CBF8-06A72FC98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8CEF8-932D-6E32-4BF3-ECA6DD482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9EADAA-6A50-1D4C-A86B-9C91023281B5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FDA15-4ACB-A523-DC1B-D143904B79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26D24-2F27-A101-C557-596637875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7A330-0B55-8948-ABDE-FE0E01DAF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6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github.com/bencebecsy/FurgeHullam/tree/ma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github.com/nanograv/QuickCW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atellite dish in a field&#10;&#10;Description automatically generated">
            <a:extLst>
              <a:ext uri="{FF2B5EF4-FFF2-40B4-BE49-F238E27FC236}">
                <a16:creationId xmlns:a16="http://schemas.microsoft.com/office/drawing/2014/main" id="{D741F920-9E83-39D4-DF7E-74A28CBD46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538" r="1" b="1"/>
          <a:stretch/>
        </p:blipFill>
        <p:spPr>
          <a:xfrm>
            <a:off x="-3447" y="-21745"/>
            <a:ext cx="12195447" cy="687974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589414" y="-733991"/>
            <a:ext cx="3020876" cy="12206596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6567EA8-C72D-4B9B-D23F-6B2E9F9C9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6" y="0"/>
            <a:ext cx="2843402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EFBFA78-9360-1E01-5448-6D5AE0A3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38704" y="21736"/>
            <a:ext cx="3152862" cy="6858008"/>
          </a:xfrm>
          <a:prstGeom prst="rect">
            <a:avLst/>
          </a:prstGeom>
          <a:gradFill flip="none" rotWithShape="1">
            <a:gsLst>
              <a:gs pos="5000">
                <a:schemeClr val="accent5">
                  <a:alpha val="48000"/>
                </a:schemeClr>
              </a:gs>
              <a:gs pos="42000">
                <a:schemeClr val="accent5">
                  <a:alpha val="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7" y="5288433"/>
            <a:ext cx="12199706" cy="1591311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9000">
                <a:schemeClr val="accent2">
                  <a:alpha val="0"/>
                </a:schemeClr>
              </a:gs>
            </a:gsLst>
            <a:lin ang="588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84596" y="2224929"/>
            <a:ext cx="3866773" cy="54428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4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5502A-6EC1-3F24-8D62-29309E88B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028" y="4121944"/>
            <a:ext cx="7927785" cy="1620665"/>
          </a:xfrm>
        </p:spPr>
        <p:txBody>
          <a:bodyPr>
            <a:normAutofit/>
          </a:bodyPr>
          <a:lstStyle/>
          <a:p>
            <a:pPr algn="l"/>
            <a:r>
              <a:rPr lang="en-US" sz="4000">
                <a:solidFill>
                  <a:srgbClr val="FFFFFF"/>
                </a:solidFill>
              </a:rPr>
              <a:t>JBO/Manchester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B124D-B078-543C-3F11-C44FD5F7A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028" y="5737867"/>
            <a:ext cx="7942381" cy="618479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solidFill>
                  <a:srgbClr val="FFFFFF"/>
                </a:solidFill>
              </a:rPr>
              <a:t>Bhavnesh Bhat + Mike Keith</a:t>
            </a:r>
          </a:p>
        </p:txBody>
      </p:sp>
    </p:spTree>
    <p:extLst>
      <p:ext uri="{BB962C8B-B14F-4D97-AF65-F5344CB8AC3E}">
        <p14:creationId xmlns:p14="http://schemas.microsoft.com/office/powerpoint/2010/main" val="103011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B9875-9FD6-FAFD-9F95-1DA2810CD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Observatory update.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2F8DE-F273-5096-1F4E-AA6E524C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 fontAlgn="base">
              <a:buNone/>
            </a:pPr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Any recent upgrades/updates to the instruments and operations?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 Backend update (next slide)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Telescope will be down for extended maintenance again to replace access to the focus (Scaffolding in the dish = no astronomy)</a:t>
            </a:r>
          </a:p>
          <a:p>
            <a:pPr marL="0" indent="0" rtl="0" fontAlgn="base">
              <a:buNone/>
            </a:pPr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Timeline for the next data release to EPTA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</a:rPr>
              <a:t>Mike says “I was going to send some data to Aditya, but I got distracted trying to automate the processing pipeline so that it could send the data every week or so”. There is no reason we can’t do it “by hand” though.</a:t>
            </a:r>
            <a:endParaRPr lang="en-GB" sz="1800" b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8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48BB0-0A93-AE9D-39B0-6C71F0BC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backend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417FA-F058-EBF7-18BF-1A5DDBAB3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Hardware and network infrastructure now exists.</a:t>
            </a:r>
          </a:p>
          <a:p>
            <a:pPr lvl="1"/>
            <a:r>
              <a:rPr lang="en-US" dirty="0"/>
              <a:t>Can in theory stream data from any </a:t>
            </a:r>
            <a:r>
              <a:rPr lang="en-US" dirty="0" err="1"/>
              <a:t>eMerlin</a:t>
            </a:r>
            <a:r>
              <a:rPr lang="en-US" dirty="0"/>
              <a:t> telescope to the pulsar backends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backend is still work in progress due to delays in getting the new samplers working.</a:t>
            </a:r>
          </a:p>
          <a:p>
            <a:pPr lvl="1"/>
            <a:r>
              <a:rPr lang="en-US" dirty="0"/>
              <a:t>Some added complications since this is also an upgrade to e-Merlin so there are some back-and-forth changes to have all required capabilities </a:t>
            </a:r>
          </a:p>
        </p:txBody>
      </p:sp>
    </p:spTree>
    <p:extLst>
      <p:ext uri="{BB962C8B-B14F-4D97-AF65-F5344CB8AC3E}">
        <p14:creationId xmlns:p14="http://schemas.microsoft.com/office/powerpoint/2010/main" val="4179996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9DE15-42CF-FC41-ADEE-E54DB8ABD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AC20C-3AD3-C4FA-56EB-8C2661DD5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0" fontAlgn="base">
              <a:buNone/>
            </a:pPr>
            <a:r>
              <a:rPr lang="en-GB" sz="1800" b="1" i="1" u="none" strike="noStrike" dirty="0">
                <a:solidFill>
                  <a:srgbClr val="000000"/>
                </a:solidFill>
                <a:effectLst/>
              </a:rPr>
              <a:t>Active PTA</a:t>
            </a:r>
            <a:r>
              <a:rPr lang="en-GB" sz="1800" b="0" i="1" u="none" strike="noStrike" dirty="0">
                <a:solidFill>
                  <a:srgbClr val="000000"/>
                </a:solidFill>
                <a:effectLst/>
              </a:rPr>
              <a:t> Group members and their interests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Michael Keith – Pulsar Noise, General Timing, Modelling.</a:t>
            </a:r>
          </a:p>
          <a:p>
            <a:pPr fontAlgn="base"/>
            <a:r>
              <a:rPr lang="en-GB" sz="1800" b="0" i="0" u="none" strike="noStrike" dirty="0">
                <a:solidFill>
                  <a:srgbClr val="000000"/>
                </a:solidFill>
                <a:effectLst/>
              </a:rPr>
              <a:t>Ben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</a:rPr>
              <a:t>Stappers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</a:rPr>
              <a:t> – Pulsars in general.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Bhavnesh Bhat – PhD student. Timing, profile changes, …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Mitch </a:t>
            </a:r>
            <a:r>
              <a:rPr lang="en-GB" sz="1800" dirty="0" err="1">
                <a:solidFill>
                  <a:srgbClr val="000000"/>
                </a:solidFill>
              </a:rPr>
              <a:t>Mickaliger</a:t>
            </a:r>
            <a:r>
              <a:rPr lang="en-GB" sz="1800" dirty="0">
                <a:solidFill>
                  <a:srgbClr val="000000"/>
                </a:solidFill>
              </a:rPr>
              <a:t> – Observing support; Sotiris Sanidas – Scientific computing support</a:t>
            </a:r>
          </a:p>
          <a:p>
            <a:pPr fontAlgn="base"/>
            <a:r>
              <a:rPr lang="en-GB" sz="1800" b="0" i="0" u="none" strike="noStrike" dirty="0">
                <a:solidFill>
                  <a:srgbClr val="000000"/>
                </a:solidFill>
                <a:effectLst/>
              </a:rPr>
              <a:t>(+ a large group doing other pulsar/binary/exoplanet/FRB science)</a:t>
            </a:r>
          </a:p>
          <a:p>
            <a:pPr marL="0" indent="0" rtl="0" fontAlgn="base">
              <a:buNone/>
            </a:pPr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Ongoing </a:t>
            </a:r>
            <a:r>
              <a:rPr lang="en-GB" sz="1800" b="0" i="1" u="none" strike="noStrike" dirty="0">
                <a:solidFill>
                  <a:srgbClr val="000000"/>
                </a:solidFill>
                <a:effectLst/>
              </a:rPr>
              <a:t>short-author and EPTA projects / Plans for the near future</a:t>
            </a:r>
          </a:p>
          <a:p>
            <a:pPr fontAlgn="base"/>
            <a:r>
              <a:rPr lang="en-GB" sz="1800" b="0" i="0" u="none" strike="noStrike" dirty="0">
                <a:solidFill>
                  <a:srgbClr val="000000"/>
                </a:solidFill>
                <a:effectLst/>
              </a:rPr>
              <a:t>Mike</a:t>
            </a:r>
            <a:r>
              <a:rPr lang="en-GB" sz="1800" dirty="0">
                <a:solidFill>
                  <a:srgbClr val="000000"/>
                </a:solidFill>
              </a:rPr>
              <a:t> + Bhavnesh: Thinking about profile variation of MSPs. (see other talk)</a:t>
            </a:r>
          </a:p>
          <a:p>
            <a:pPr lvl="1" fontAlgn="base"/>
            <a:r>
              <a:rPr lang="en-GB" sz="1400" dirty="0">
                <a:solidFill>
                  <a:srgbClr val="000000"/>
                </a:solidFill>
              </a:rPr>
              <a:t>Probably a MPTA paper because the data is so much nicer. Maybe we can apply this to EPTA too later though.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Polarisation calibration?</a:t>
            </a:r>
          </a:p>
          <a:p>
            <a:pPr lvl="1" fontAlgn="base"/>
            <a:r>
              <a:rPr lang="en-GB" sz="1400" dirty="0">
                <a:solidFill>
                  <a:srgbClr val="000000"/>
                </a:solidFill>
              </a:rPr>
              <a:t>(applying and extending Patrick </a:t>
            </a:r>
            <a:r>
              <a:rPr lang="en-GB" sz="1400" dirty="0" err="1">
                <a:solidFill>
                  <a:srgbClr val="000000"/>
                </a:solidFill>
              </a:rPr>
              <a:t>Weltevrede’s</a:t>
            </a:r>
            <a:r>
              <a:rPr lang="en-GB" sz="1400" dirty="0">
                <a:solidFill>
                  <a:srgbClr val="000000"/>
                </a:solidFill>
              </a:rPr>
              <a:t> codes)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Glitch paper accepted in MNRAS.</a:t>
            </a:r>
          </a:p>
        </p:txBody>
      </p:sp>
    </p:spTree>
    <p:extLst>
      <p:ext uri="{BB962C8B-B14F-4D97-AF65-F5344CB8AC3E}">
        <p14:creationId xmlns:p14="http://schemas.microsoft.com/office/powerpoint/2010/main" val="346195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04200" y="975084"/>
            <a:ext cx="11275200" cy="1450000"/>
          </a:xfrm>
          <a:prstGeom prst="rect">
            <a:avLst/>
          </a:prstGeom>
          <a:noFill/>
          <a:ln w="19050" cap="flat" cmpd="sng">
            <a:solidFill>
              <a:srgbClr val="009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533" b="1">
                <a:solidFill>
                  <a:srgbClr val="000000"/>
                </a:solidFill>
              </a:rPr>
              <a:t>Analysis of inflationary parameters using EPTA DR2new</a:t>
            </a:r>
            <a:r>
              <a:rPr lang="en" sz="2667" b="1">
                <a:solidFill>
                  <a:srgbClr val="000000"/>
                </a:solidFill>
              </a:rPr>
              <a:t> </a:t>
            </a:r>
            <a:endParaRPr sz="1600" b="1" i="1">
              <a:solidFill>
                <a:srgbClr val="000000"/>
              </a:solidFill>
            </a:endParaRPr>
          </a:p>
          <a:p>
            <a:r>
              <a:rPr lang="en" sz="2000" i="1">
                <a:solidFill>
                  <a:srgbClr val="000000"/>
                </a:solidFill>
              </a:rPr>
              <a:t>Work by new PhD student Philippe Turgeon in collaboration with University of Geneva’s Chiara Caprini, Martin Kunz and Anton Chudaykin, with the help of Delphine Perrodin.</a:t>
            </a:r>
            <a:endParaRPr sz="2000" i="1">
              <a:solidFill>
                <a:srgbClr val="000000"/>
              </a:solidFill>
            </a:endParaRPr>
          </a:p>
          <a:p>
            <a:r>
              <a:rPr lang="en" sz="2000" b="1" i="1">
                <a:solidFill>
                  <a:srgbClr val="000000"/>
                </a:solidFill>
              </a:rPr>
              <a:t>Philippe Turgeon &lt;pxt561@student.bham.ac.uk&gt;</a:t>
            </a:r>
            <a:endParaRPr sz="2000" b="1" i="1">
              <a:solidFill>
                <a:srgbClr val="000000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 amt="8000"/>
          </a:blip>
          <a:srcRect l="1496" r="1302"/>
          <a:stretch/>
        </p:blipFill>
        <p:spPr>
          <a:xfrm>
            <a:off x="33134" y="3644341"/>
            <a:ext cx="12191999" cy="33925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9867" y="176667"/>
            <a:ext cx="11952400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3600" b="1">
                <a:solidFill>
                  <a:srgbClr val="000000"/>
                </a:solidFill>
              </a:rPr>
              <a:t>Ongoing PTA work at the University of Birmingham</a:t>
            </a:r>
            <a:endParaRPr sz="1733" b="1">
              <a:solidFill>
                <a:srgbClr val="000000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04200" y="2499449"/>
            <a:ext cx="11275200" cy="2166400"/>
          </a:xfrm>
          <a:prstGeom prst="rect">
            <a:avLst/>
          </a:prstGeom>
          <a:noFill/>
          <a:ln w="19050" cap="flat" cmpd="sng">
            <a:solidFill>
              <a:srgbClr val="009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533" b="1">
                <a:solidFill>
                  <a:srgbClr val="000000"/>
                </a:solidFill>
              </a:rPr>
              <a:t>Nullstream Analysis - A technique for detecting </a:t>
            </a:r>
            <a:endParaRPr sz="2533" b="1">
              <a:solidFill>
                <a:srgbClr val="000000"/>
              </a:solidFill>
            </a:endParaRPr>
          </a:p>
          <a:p>
            <a:r>
              <a:rPr lang="en" sz="2533" b="1">
                <a:solidFill>
                  <a:srgbClr val="000000"/>
                </a:solidFill>
              </a:rPr>
              <a:t>continuous waves</a:t>
            </a:r>
            <a:endParaRPr sz="2533" b="1">
              <a:solidFill>
                <a:srgbClr val="000000"/>
              </a:solidFill>
            </a:endParaRPr>
          </a:p>
          <a:p>
            <a:r>
              <a:rPr lang="en" sz="2000" i="1">
                <a:solidFill>
                  <a:srgbClr val="000000"/>
                </a:solidFill>
              </a:rPr>
              <a:t>Building on work of ex-Birmingham grad. Student </a:t>
            </a:r>
            <a:endParaRPr sz="2000" i="1">
              <a:solidFill>
                <a:srgbClr val="000000"/>
              </a:solidFill>
            </a:endParaRPr>
          </a:p>
          <a:p>
            <a:r>
              <a:rPr lang="en" sz="2000" i="1">
                <a:solidFill>
                  <a:srgbClr val="000000"/>
                </a:solidFill>
              </a:rPr>
              <a:t>Janna Goldstein et al.</a:t>
            </a:r>
            <a:endParaRPr sz="2000" i="1">
              <a:solidFill>
                <a:srgbClr val="000000"/>
              </a:solidFill>
            </a:endParaRPr>
          </a:p>
          <a:p>
            <a:r>
              <a:rPr lang="en" sz="2000" b="1" i="1">
                <a:solidFill>
                  <a:srgbClr val="000000"/>
                </a:solidFill>
              </a:rPr>
              <a:t>Paul Brook &lt;p.brook@</a:t>
            </a:r>
            <a:r>
              <a:rPr lang="en" sz="2000" b="1" i="1"/>
              <a:t>bham.ac.uk</a:t>
            </a:r>
            <a:r>
              <a:rPr lang="en" sz="2000" b="1" i="1">
                <a:solidFill>
                  <a:srgbClr val="000000"/>
                </a:solidFill>
              </a:rPr>
              <a:t>&gt;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3934" y="6305837"/>
            <a:ext cx="1918933" cy="47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0312500" y="6329233"/>
            <a:ext cx="187960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1200" b="1">
                <a:solidFill>
                  <a:srgbClr val="000000"/>
                </a:solidFill>
              </a:rPr>
              <a:t>EPTA Update</a:t>
            </a:r>
            <a:endParaRPr sz="133" b="1">
              <a:solidFill>
                <a:srgbClr val="000000"/>
              </a:solidFill>
            </a:endParaRPr>
          </a:p>
        </p:txBody>
      </p:sp>
      <p:pic>
        <p:nvPicPr>
          <p:cNvPr id="60" name="Google Shape;60;p13" title="Screenshot from 2025-11-12 12-33-49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66239" y="2558418"/>
            <a:ext cx="2970780" cy="20891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5400000">
            <a:off x="10393600" y="3351227"/>
            <a:ext cx="214080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1200">
                <a:solidFill>
                  <a:srgbClr val="000000"/>
                </a:solidFill>
              </a:rPr>
              <a:t>Goldstein et al. 2017</a:t>
            </a:r>
            <a:endParaRPr sz="533">
              <a:solidFill>
                <a:srgbClr val="000000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04200" y="4754200"/>
            <a:ext cx="11275200" cy="1478000"/>
          </a:xfrm>
          <a:prstGeom prst="rect">
            <a:avLst/>
          </a:prstGeom>
          <a:noFill/>
          <a:ln w="19050" cap="flat" cmpd="sng">
            <a:solidFill>
              <a:srgbClr val="009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533" b="1">
                <a:solidFill>
                  <a:srgbClr val="000000"/>
                </a:solidFill>
              </a:rPr>
              <a:t>Fast Bayesian searches for continuous waves</a:t>
            </a:r>
            <a:br>
              <a:rPr lang="en" sz="2000" i="1">
                <a:solidFill>
                  <a:srgbClr val="000000"/>
                </a:solidFill>
              </a:rPr>
            </a:br>
            <a:r>
              <a:rPr lang="en" sz="2000" i="1">
                <a:solidFill>
                  <a:srgbClr val="000000"/>
                </a:solidFill>
              </a:rPr>
              <a:t>Extending QuickCW [1] and FurgeHullam [2] packages to include HD correlations, eccentric binaries, multiple binaries, coherence test, data scrambling, etc.</a:t>
            </a:r>
            <a:endParaRPr sz="2000" i="1">
              <a:solidFill>
                <a:srgbClr val="000000"/>
              </a:solidFill>
            </a:endParaRPr>
          </a:p>
          <a:p>
            <a:r>
              <a:rPr lang="en" sz="2000" b="1" i="1">
                <a:solidFill>
                  <a:srgbClr val="000000"/>
                </a:solidFill>
              </a:rPr>
              <a:t>Bence Bécsy &lt;b.becsy@bham.ac.uk&gt;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825033" y="6329233"/>
            <a:ext cx="68648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1200" i="1">
                <a:solidFill>
                  <a:srgbClr val="000000"/>
                </a:solidFill>
              </a:rPr>
              <a:t>[1] </a:t>
            </a:r>
            <a:r>
              <a:rPr lang="en" sz="1200" i="1" u="sng">
                <a:solidFill>
                  <a:srgbClr val="0097A7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https://github.com/nanograv/QuickCW</a:t>
            </a:r>
            <a:r>
              <a:rPr lang="en" sz="1200" i="1">
                <a:solidFill>
                  <a:srgbClr val="000000"/>
                </a:solidFill>
              </a:rPr>
              <a:t> ; [2] </a:t>
            </a:r>
            <a:r>
              <a:rPr lang="en" sz="1200" i="1" u="sng">
                <a:solidFill>
                  <a:srgbClr val="0097A7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https://github.com/bencebecsy/FurgeHullam</a:t>
            </a:r>
            <a:r>
              <a:rPr lang="en" sz="2000" i="1">
                <a:solidFill>
                  <a:srgbClr val="000000"/>
                </a:solidFill>
              </a:rPr>
              <a:t> </a:t>
            </a:r>
            <a:endParaRPr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75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479</Words>
  <Application>Microsoft Macintosh PowerPoint</Application>
  <PresentationFormat>Widescreen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JBO/Manchester Update</vt:lpstr>
      <vt:lpstr>Observatory update.</vt:lpstr>
      <vt:lpstr>New backend update</vt:lpstr>
      <vt:lpstr>Group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Keith</dc:creator>
  <cp:lastModifiedBy>Bhavnesh Bhat</cp:lastModifiedBy>
  <cp:revision>3</cp:revision>
  <dcterms:created xsi:type="dcterms:W3CDTF">2024-11-26T11:15:57Z</dcterms:created>
  <dcterms:modified xsi:type="dcterms:W3CDTF">2025-11-17T14:48:41Z</dcterms:modified>
</cp:coreProperties>
</file>