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3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5.6587553214367751E-2"/>
                  <c:y val="1.7738806771960429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040FC7-BF87-4760-BFBA-203840DE9E36}" type="CELLREF">
                      <a:rPr lang="en-US"/>
                      <a:pPr>
                        <a:defRPr/>
                      </a:pPr>
                      <a:t>[CELLREF]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7796497504851"/>
                      <c:h val="7.3077496891835875E-2"/>
                    </c:manualLayout>
                  </c15:layout>
                  <c15:dlblFieldTable>
                    <c15:dlblFTEntry>
                      <c15:txfldGUID>{38040FC7-BF87-4760-BFBA-203840DE9E36}</c15:txfldGUID>
                      <c15:f>Sheet1!$B$9</c15:f>
                      <c15:dlblFieldTableCache>
                        <c:ptCount val="1"/>
                        <c:pt idx="0">
                          <c:v>PhD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1"/>
              <c:layout>
                <c:manualLayout>
                  <c:x val="-9.3637541117416193E-2"/>
                  <c:y val="-0.16169581433899716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884E2F-5651-4F07-BAAC-1BCCF7372CA2}" type="CELLREF">
                      <a:rPr lang="en-US" baseline="0"/>
                      <a:pPr>
                        <a:defRPr/>
                      </a:pPr>
                      <a:t>[CELLREF]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237887163545899"/>
                      <c:h val="9.5163420361928444E-2"/>
                    </c:manualLayout>
                  </c15:layout>
                  <c15:dlblFieldTable>
                    <c15:dlblFTEntry>
                      <c15:txfldGUID>{BC884E2F-5651-4F07-BAAC-1BCCF7372CA2}</c15:txfldGUID>
                      <c15:f>Sheet1!$C$9</c15:f>
                      <c15:dlblFieldTableCache>
                        <c:ptCount val="1"/>
                        <c:pt idx="0">
                          <c:v>assistant professor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2"/>
              <c:layout>
                <c:manualLayout>
                  <c:x val="3.5878434190139613E-2"/>
                  <c:y val="9.113060428849902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D5F020A-A223-4474-9A28-AC3A6685F351}" type="CELLREF">
                      <a:rPr lang="en-US" baseline="0"/>
                      <a:pPr>
                        <a:defRPr/>
                      </a:pPr>
                      <a:t>[CELLREF]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192866953083378"/>
                      <c:h val="0.10218096422157756"/>
                    </c:manualLayout>
                  </c15:layout>
                  <c15:dlblFieldTable>
                    <c15:dlblFTEntry>
                      <c15:txfldGUID>{BD5F020A-A223-4474-9A28-AC3A6685F351}</c15:txfldGUID>
                      <c15:f>Sheet1!$D$9</c15:f>
                      <c15:dlblFieldTableCache>
                        <c:ptCount val="1"/>
                        <c:pt idx="0">
                          <c:v>associate professor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3"/>
              <c:layout>
                <c:manualLayout>
                  <c:x val="-0.21297340625717875"/>
                  <c:y val="-0.1700292858129575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46471B-CF83-4C83-8E22-9549CC4D11C8}" type="CELLREF">
                      <a:rPr lang="en-US" baseline="0"/>
                      <a:pPr>
                        <a:defRPr/>
                      </a:pPr>
                      <a:t>[CELLREF]</a:t>
                    </a:fld>
                    <a:endParaRPr lang="en-US"/>
                  </a:p>
                </c:rich>
              </c:tx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827157778462051"/>
                      <c:h val="0.11270728001105125"/>
                    </c:manualLayout>
                  </c15:layout>
                  <c15:dlblFieldTable>
                    <c15:dlblFTEntry>
                      <c15:txfldGUID>{C046471B-CF83-4C83-8E22-9549CC4D11C8}</c15:txfldGUID>
                      <c15:f>Sheet1!$E$9</c15:f>
                      <c15:dlblFieldTableCache>
                        <c:ptCount val="1"/>
                        <c:pt idx="0">
                          <c:v>full professor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dLbl>
              <c:idx val="4"/>
              <c:layout>
                <c:manualLayout>
                  <c:x val="-2.4306074869133026E-3"/>
                  <c:y val="0.1803606237816763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56FB7C1-3D7E-4F2D-B42A-5E8D17C29834}" type="CELLREF">
                      <a:rPr lang="en-US" b="1" i="0" baseline="0"/>
                      <a:pPr>
                        <a:defRPr b="1"/>
                      </a:pPr>
                      <a:t>[CELLREF]</a:t>
                    </a:fld>
                    <a:endParaRPr lang="en-US"/>
                  </a:p>
                </c:rich>
              </c:tx>
              <c:spPr>
                <a:solidFill>
                  <a:srgbClr val="FFFF00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7125783858023333"/>
                      <c:h val="0.16215388865865449"/>
                    </c:manualLayout>
                  </c15:layout>
                  <c15:dlblFieldTable>
                    <c15:dlblFTEntry>
                      <c15:txfldGUID>{856FB7C1-3D7E-4F2D-B42A-5E8D17C29834}</c15:txfldGUID>
                      <c15:f>Sheet1!$F$9</c15:f>
                      <c15:dlblFieldTableCache>
                        <c:ptCount val="1"/>
                        <c:pt idx="0">
                          <c:v>on top of the world!</c:v>
                        </c:pt>
                      </c15:dlblFieldTableCache>
                    </c15:dlblFTEntry>
                  </c15:dlblFieldTable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Sheet1!$B$6:$F$6</c:f>
              <c:numCache>
                <c:formatCode>General</c:formatCode>
                <c:ptCount val="5"/>
                <c:pt idx="0">
                  <c:v>4</c:v>
                </c:pt>
                <c:pt idx="1">
                  <c:v>8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380032"/>
        <c:axId val="654380816"/>
      </c:lineChart>
      <c:catAx>
        <c:axId val="6543800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years post college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380816"/>
        <c:crosses val="autoZero"/>
        <c:auto val="1"/>
        <c:lblAlgn val="ctr"/>
        <c:lblOffset val="100"/>
        <c:noMultiLvlLbl val="0"/>
      </c:catAx>
      <c:valAx>
        <c:axId val="65438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4380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006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787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11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1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22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3C812-A7D3-4193-9BF8-78D81BE5FE19}" type="datetimeFigureOut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7B416-210C-424C-AFEE-154C529A6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9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Advice for women PhD candidates and beyond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32859"/>
          </a:xfrm>
        </p:spPr>
        <p:txBody>
          <a:bodyPr>
            <a:normAutofit/>
          </a:bodyPr>
          <a:lstStyle/>
          <a:p>
            <a:r>
              <a:rPr lang="en-US" dirty="0" smtClean="0"/>
              <a:t>M.G. Veldhuizen</a:t>
            </a:r>
          </a:p>
          <a:p>
            <a:r>
              <a:rPr lang="en-US" dirty="0" smtClean="0"/>
              <a:t>The John B. Pierce Laboratory</a:t>
            </a:r>
          </a:p>
          <a:p>
            <a:r>
              <a:rPr lang="en-US" dirty="0" smtClean="0"/>
              <a:t>Yale University School of Medicine</a:t>
            </a:r>
          </a:p>
          <a:p>
            <a:endParaRPr lang="en-US" dirty="0"/>
          </a:p>
          <a:p>
            <a:r>
              <a:rPr lang="en-US" dirty="0" smtClean="0"/>
              <a:t>Women in Olfactory Science</a:t>
            </a:r>
          </a:p>
          <a:p>
            <a:r>
              <a:rPr lang="en-US" dirty="0" smtClean="0"/>
              <a:t>Trieste Oct 6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2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1908" cy="1325563"/>
          </a:xfrm>
        </p:spPr>
        <p:txBody>
          <a:bodyPr/>
          <a:lstStyle/>
          <a:p>
            <a:r>
              <a:rPr lang="en-US" dirty="0" smtClean="0"/>
              <a:t>And now for something completely different….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210" y="1690688"/>
            <a:ext cx="5731780" cy="3795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0854" y="386354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488"/>
          </a:xfrm>
        </p:spPr>
        <p:txBody>
          <a:bodyPr/>
          <a:lstStyle/>
          <a:p>
            <a:pPr algn="ctr"/>
            <a:r>
              <a:rPr lang="en-US" dirty="0" smtClean="0"/>
              <a:t>Dichotomy of the senses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68411" y="1095632"/>
            <a:ext cx="9135762" cy="52886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6119" y="2018270"/>
            <a:ext cx="107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analytical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46389" y="1915297"/>
            <a:ext cx="107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noble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26756" y="3572473"/>
            <a:ext cx="107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22605" y="2920313"/>
            <a:ext cx="1338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near brain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57235" y="2550981"/>
            <a:ext cx="107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98076" y="1565189"/>
            <a:ext cx="1169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2551" y="4522573"/>
            <a:ext cx="1202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232454" y="3880022"/>
            <a:ext cx="873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166919" y="3733803"/>
            <a:ext cx="13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primitive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25546" y="4349578"/>
            <a:ext cx="131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animalistic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900086" y="4707239"/>
            <a:ext cx="134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impulses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588843" y="2099963"/>
            <a:ext cx="156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sensual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12540" y="1499286"/>
            <a:ext cx="14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virtuous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880389" y="3429000"/>
            <a:ext cx="133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distracting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12757" y="5214551"/>
            <a:ext cx="122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046573" y="3798332"/>
            <a:ext cx="112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taste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34100" y="5214551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smell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97795" y="2284629"/>
            <a:ext cx="963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79027" y="5865341"/>
            <a:ext cx="136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urges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625546" y="5865341"/>
            <a:ext cx="1058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may hear… (from men particularly)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1491049" y="1979014"/>
            <a:ext cx="2866767" cy="104427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But you’re so young</a:t>
            </a:r>
            <a:endParaRPr lang="en-US" dirty="0"/>
          </a:p>
        </p:txBody>
      </p:sp>
      <p:sp>
        <p:nvSpPr>
          <p:cNvPr id="5" name="Oval Callout 4"/>
          <p:cNvSpPr/>
          <p:nvPr/>
        </p:nvSpPr>
        <p:spPr>
          <a:xfrm flipH="1">
            <a:off x="8328455" y="1725571"/>
            <a:ext cx="2669059" cy="1161536"/>
          </a:xfrm>
          <a:prstGeom prst="wedgeEllipse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That is such a difficult subject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629664" y="3676005"/>
            <a:ext cx="3344563" cy="1219201"/>
          </a:xfrm>
          <a:prstGeom prst="wedgeEllipse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 smtClean="0"/>
              <a:t>Isn’t that too late now?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2065" y="5939481"/>
            <a:ext cx="10808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Be stubborn! Don’t give up and show ‘</a:t>
            </a:r>
            <a:r>
              <a:rPr lang="en-US" sz="3200" dirty="0" err="1" smtClean="0"/>
              <a:t>em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8240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134339"/>
              </p:ext>
            </p:extLst>
          </p:nvPr>
        </p:nvGraphicFramePr>
        <p:xfrm>
          <a:off x="2442337" y="1429778"/>
          <a:ext cx="7383525" cy="5224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49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 (many) mentors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Women and men</a:t>
            </a:r>
          </a:p>
          <a:p>
            <a:r>
              <a:rPr lang="en-US" dirty="0" smtClean="0"/>
              <a:t>Different background (science, teaching, industry)</a:t>
            </a:r>
          </a:p>
          <a:p>
            <a:r>
              <a:rPr lang="en-US" dirty="0" smtClean="0"/>
              <a:t>Different career stages</a:t>
            </a:r>
          </a:p>
          <a:p>
            <a:r>
              <a:rPr lang="en-US" dirty="0" smtClean="0"/>
              <a:t>Think of peers or junior people too</a:t>
            </a:r>
          </a:p>
          <a:p>
            <a:r>
              <a:rPr lang="en-US" dirty="0" smtClean="0"/>
              <a:t>Buddy accountability – 1 month, 3 months, 1 year, 5 year goals</a:t>
            </a:r>
          </a:p>
          <a:p>
            <a:r>
              <a:rPr lang="en-US" dirty="0" smtClean="0"/>
              <a:t>Make yourself available as a mentor too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14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1697"/>
          </a:xfrm>
        </p:spPr>
        <p:txBody>
          <a:bodyPr/>
          <a:lstStyle/>
          <a:p>
            <a:pPr algn="ctr"/>
            <a:r>
              <a:rPr lang="en-US" dirty="0" smtClean="0"/>
              <a:t>How to stay in science…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823" y="1456939"/>
            <a:ext cx="3321907" cy="49731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602" y="1456939"/>
            <a:ext cx="3860995" cy="498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418" y="1456939"/>
            <a:ext cx="3883571" cy="49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5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06336"/>
          </a:xfrm>
        </p:spPr>
        <p:txBody>
          <a:bodyPr/>
          <a:lstStyle/>
          <a:p>
            <a:pPr algn="ctr"/>
            <a:r>
              <a:rPr lang="en-US" dirty="0" smtClean="0"/>
              <a:t>Be aware of insidious self-perception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77" y="1371461"/>
            <a:ext cx="4151586" cy="51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Advice for women PhD candidates and beyond</vt:lpstr>
      <vt:lpstr>And now for something completely different….</vt:lpstr>
      <vt:lpstr>Dichotomy of the senses</vt:lpstr>
      <vt:lpstr>What you may hear… (from men particularly)</vt:lpstr>
      <vt:lpstr>PowerPoint Presentation</vt:lpstr>
      <vt:lpstr>Find (many) mentors</vt:lpstr>
      <vt:lpstr>How to stay in science…</vt:lpstr>
      <vt:lpstr>Be aware of insidious self-perception</vt:lpstr>
    </vt:vector>
  </TitlesOfParts>
  <Company>Yale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Advice for women PhD candidates and beyond</dc:title>
  <dc:creator>marga veldhuizen</dc:creator>
  <cp:lastModifiedBy>marga veldhuizen</cp:lastModifiedBy>
  <cp:revision>1</cp:revision>
  <dcterms:created xsi:type="dcterms:W3CDTF">2017-10-11T10:47:39Z</dcterms:created>
  <dcterms:modified xsi:type="dcterms:W3CDTF">2017-10-11T10:48:03Z</dcterms:modified>
</cp:coreProperties>
</file>