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77" r:id="rId3"/>
    <p:sldId id="296" r:id="rId4"/>
    <p:sldId id="298" r:id="rId5"/>
    <p:sldId id="297" r:id="rId6"/>
    <p:sldId id="257" r:id="rId7"/>
    <p:sldId id="258" r:id="rId8"/>
    <p:sldId id="299" r:id="rId9"/>
    <p:sldId id="278" r:id="rId10"/>
    <p:sldId id="280" r:id="rId11"/>
    <p:sldId id="281" r:id="rId12"/>
    <p:sldId id="295" r:id="rId13"/>
    <p:sldId id="284" r:id="rId14"/>
    <p:sldId id="282" r:id="rId15"/>
    <p:sldId id="285" r:id="rId16"/>
    <p:sldId id="286" r:id="rId17"/>
    <p:sldId id="287" r:id="rId18"/>
    <p:sldId id="288" r:id="rId19"/>
    <p:sldId id="291" r:id="rId20"/>
    <p:sldId id="289" r:id="rId21"/>
    <p:sldId id="290" r:id="rId22"/>
    <p:sldId id="292" r:id="rId23"/>
    <p:sldId id="293" r:id="rId24"/>
    <p:sldId id="294" r:id="rId25"/>
    <p:sldId id="302" r:id="rId26"/>
    <p:sldId id="300" r:id="rId27"/>
    <p:sldId id="30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29"/>
    <p:restoredTop sz="94609"/>
  </p:normalViewPr>
  <p:slideViewPr>
    <p:cSldViewPr snapToGrid="0">
      <p:cViewPr varScale="1">
        <p:scale>
          <a:sx n="110" d="100"/>
          <a:sy n="110" d="100"/>
        </p:scale>
        <p:origin x="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D9E2E-A188-6846-8ACE-659E3C0A9525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A88FB-BA37-C84D-9827-CF24407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1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c1ae69bef9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c1ae69bef9_0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c1ae69bef9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c1ae69bef9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18C8-75BB-C540-1186-601FF92DE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BC7F28-FECF-7D9B-6C86-8C6FC26C0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8BD87-2634-B58E-C398-02937EE47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AB223-D0F7-E7F5-1F4C-D59C4C7A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19C2B-BF4E-1AA7-3576-DFF6C2388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7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A961-44BF-FA1C-87F3-6C11B29DC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8B0FE-DA04-E85B-CA55-D0BCD94B9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A6F20-F1AD-876B-8AE5-3C885E5F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1CD29-84E3-498B-D308-1471E56D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6EBFE-5F94-8FAE-1299-7141B66D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6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6DDA8-1F98-DA1D-AFBE-CB1CA9EFBB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5B5F18-B73B-3E10-848E-3543E9657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C1C97-BF9D-0C0E-09FB-0F8EE8FC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F83A9-8B3A-D1E0-E363-79E057EB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EE19-74D4-80C3-058F-03FC496E3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08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5312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251B4-F139-6A3F-B1ED-4D06CE5C8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CBD08-3B06-1F32-DB54-2ABA35F20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04379-0CB7-E59F-ABF6-0858F40D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F8CFB-B5F9-59AB-9F62-B30CBD46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2EAA0-3EDF-F3CB-0E54-398123EC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4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447FD-E264-2BD9-2665-8E8A5B020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7BF79-019C-2E73-8F56-4D016C6D4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E0544-AA14-44CE-1E3A-5D99B292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E103F-308B-16DB-B622-71F39534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7C7A1-7729-AAEE-89E4-0725310B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6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1FB1E-63D4-0BCD-08A5-FBD2D70A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E64B3-3FEC-7E47-FCEE-B1748508A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0538F-7671-887C-2200-843A09007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E4BAC-9282-8B1E-B390-6D8AB994F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F7F7B-BE5E-6EF0-1074-F8BB8E981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6AF83-09CE-4361-13D5-BD117649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A46C3-FD8C-588E-9028-1833DEB0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77E4B-E4FF-2EB3-9230-BF4B6E137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AF5710-CE6E-EFA7-E963-38ADA6917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6D2FB4-029B-7D95-41E5-25B04B6AF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372A9-12BF-5317-ED7B-19843A08D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DD2685-2D3F-8E43-9AAA-224DE345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D3C813-1785-561A-FD56-7DDB89798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D66CB4-0B34-DE0D-3CAA-55CA517B9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2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B7CD5-D35C-B36B-1009-83BDDCCA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A88D2-FEE7-339E-7FEF-C5571457B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C41F3-7CD1-7758-7A5D-50B9048DA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F2D8C3-2DCC-C7BC-10C9-5CCD100C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5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D5A0A-EFCE-FEB6-1A1E-5CD46654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61DC82-EE7B-26A9-C386-1F7A725B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B8BEB-470F-A3A8-DF3B-A4829FC1D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84784-92F3-A317-E3E3-DDBBB32D4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B622-EF5A-90A5-EAF5-2AE76BB48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62A2CA-BA18-8277-EDAC-F2F73A8BE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7201A-2121-29EE-EDE8-A5FF3DAA1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866DB-B479-3EA7-17B8-05107D6F1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5AF7E-33FF-8075-DBD6-78ECF45E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6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03A2E-13C3-BB9E-EF99-FF7CF466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DA3F92-DBA0-42CF-B9E2-A0108DF30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2BF4C0-5685-5C38-7E2D-847C8B2B0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6D849-862E-273E-D69B-B782C7C0C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B8EB6-3397-0421-B4E1-36116DEB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3DED7-4F6A-70BE-86B4-2F0C6294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4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4DC05-CEE1-F33D-87B0-0B8885B2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FE330-CB04-310C-8C58-34B598D3C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1BEE4-C829-8D8E-C798-C2C7A5222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B83B0A-2B42-AF47-BCF5-6051AB2921B5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01446-DC8D-8FB8-A692-F81FEEC2B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6207D-ACFD-74C5-FABC-B242D1A37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B165C7-2B3C-044F-8C38-5C996AB32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8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kallolD/skyRi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ligo.org/lscsoft/pyri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822B-CD6A-AF69-5C64-9757FE55C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of sky localization uncertainty on ringdown inference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F8ED0-1AC3-3F28-C56A-565DA1BF8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085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Kallol Dey</a:t>
            </a:r>
          </a:p>
          <a:p>
            <a:endParaRPr lang="en-US" dirty="0"/>
          </a:p>
          <a:p>
            <a:r>
              <a:rPr lang="en-US" dirty="0"/>
              <a:t>Collaborators: Enrico </a:t>
            </a:r>
            <a:r>
              <a:rPr lang="en-US" dirty="0" err="1"/>
              <a:t>Barausse</a:t>
            </a:r>
            <a:r>
              <a:rPr lang="en-US" dirty="0"/>
              <a:t>, Marco </a:t>
            </a:r>
            <a:r>
              <a:rPr lang="en-US" dirty="0" err="1"/>
              <a:t>Crisostomi</a:t>
            </a:r>
            <a:r>
              <a:rPr lang="en-US" dirty="0"/>
              <a:t> and Roberto Trotta</a:t>
            </a:r>
          </a:p>
          <a:p>
            <a:r>
              <a:rPr lang="en-US" dirty="0"/>
              <a:t>arXiv:2605.18595</a:t>
            </a:r>
          </a:p>
        </p:txBody>
      </p:sp>
      <p:pic>
        <p:nvPicPr>
          <p:cNvPr id="4" name="Picture 8" descr="MSU core logo">
            <a:extLst>
              <a:ext uri="{FF2B5EF4-FFF2-40B4-BE49-F238E27FC236}">
                <a16:creationId xmlns:a16="http://schemas.microsoft.com/office/drawing/2014/main" id="{CB4454D1-CF99-426E-A634-3120E18D0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516" y="75044"/>
            <a:ext cx="1496484" cy="112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702233B-FCA2-8C2C-40E9-BB8062C1E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044" y="75044"/>
            <a:ext cx="676393" cy="104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356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3D30-2C6F-63DC-FF3F-2990C9C4D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in fixing sky location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16E368-F0C8-9DEF-31A9-6C60A0A07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7" y="1897344"/>
            <a:ext cx="2674034" cy="26740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5F3FD6-CA17-1EE5-3BA7-06B18052E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74817"/>
            <a:ext cx="2674034" cy="26740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2903EB-F3F5-78C4-3324-5E543196EAB6}"/>
              </a:ext>
            </a:extLst>
          </p:cNvPr>
          <p:cNvSpPr txBox="1"/>
          <p:nvPr/>
        </p:nvSpPr>
        <p:spPr>
          <a:xfrm>
            <a:off x="2233914" y="5243332"/>
            <a:ext cx="2164466" cy="37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D443F-3AD3-D7B3-AD0E-60755237C93E}"/>
              </a:ext>
            </a:extLst>
          </p:cNvPr>
          <p:cNvSpPr txBox="1"/>
          <p:nvPr/>
        </p:nvSpPr>
        <p:spPr>
          <a:xfrm>
            <a:off x="7793620" y="5235554"/>
            <a:ext cx="2164466" cy="37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GW190521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FAD3FE-6E36-D341-AB5C-03C33916ED6F}"/>
              </a:ext>
            </a:extLst>
          </p:cNvPr>
          <p:cNvSpPr txBox="1"/>
          <p:nvPr/>
        </p:nvSpPr>
        <p:spPr>
          <a:xfrm>
            <a:off x="1392660" y="5756437"/>
            <a:ext cx="7739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Events with multimodal IMR sky posteriors can lead to ambiguities</a:t>
            </a:r>
          </a:p>
        </p:txBody>
      </p:sp>
      <p:pic>
        <p:nvPicPr>
          <p:cNvPr id="11" name="Picture 10" descr="A grey sphere with green dots and numbers&#10;&#10;AI-generated content may be incorrect.">
            <a:extLst>
              <a:ext uri="{FF2B5EF4-FFF2-40B4-BE49-F238E27FC236}">
                <a16:creationId xmlns:a16="http://schemas.microsoft.com/office/drawing/2014/main" id="{97D61274-9DEE-64F5-F62B-7699E84B1F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45" t="18582" r="15227" b="22470"/>
          <a:stretch>
            <a:fillRect/>
          </a:stretch>
        </p:blipFill>
        <p:spPr>
          <a:xfrm>
            <a:off x="8778033" y="1690688"/>
            <a:ext cx="3132316" cy="2826398"/>
          </a:xfrm>
          <a:prstGeom prst="rect">
            <a:avLst/>
          </a:prstGeom>
        </p:spPr>
      </p:pic>
      <p:pic>
        <p:nvPicPr>
          <p:cNvPr id="15" name="Picture 14" descr="A grey sphere with green circles and red dots&#10;&#10;AI-generated content may be incorrect.">
            <a:extLst>
              <a:ext uri="{FF2B5EF4-FFF2-40B4-BE49-F238E27FC236}">
                <a16:creationId xmlns:a16="http://schemas.microsoft.com/office/drawing/2014/main" id="{4D86CE2D-04FC-8651-8896-2EC1D4CB6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533" t="22110" r="17271" b="23544"/>
          <a:stretch>
            <a:fillRect/>
          </a:stretch>
        </p:blipFill>
        <p:spPr>
          <a:xfrm>
            <a:off x="3170762" y="1777053"/>
            <a:ext cx="3011057" cy="267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5CD24-4113-5895-603D-032A2FBEB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Including sky location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4AF08-7B1C-EFBC-EE89-96F31EF24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902" y="2154585"/>
            <a:ext cx="5259727" cy="5141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3912E0-6E17-6943-9E17-3982552F15B4}"/>
                  </a:ext>
                </a:extLst>
              </p:cNvPr>
              <p:cNvSpPr txBox="1"/>
              <p:nvPr/>
            </p:nvSpPr>
            <p:spPr>
              <a:xfrm>
                <a:off x="1469985" y="2901039"/>
                <a:ext cx="800968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arrival time delay relative to the last-observing detector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3912E0-6E17-6943-9E17-3982552F1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985" y="2901039"/>
                <a:ext cx="8009681" cy="430887"/>
              </a:xfrm>
              <a:prstGeom prst="rect">
                <a:avLst/>
              </a:prstGeom>
              <a:blipFill>
                <a:blip r:embed="rId3"/>
                <a:stretch>
                  <a:fillRect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5D67B-0BB8-0AB6-5E32-DC5ED8E189FA}"/>
                  </a:ext>
                </a:extLst>
              </p:cNvPr>
              <p:cNvSpPr txBox="1"/>
              <p:nvPr/>
            </p:nvSpPr>
            <p:spPr>
              <a:xfrm>
                <a:off x="1469985" y="3673122"/>
                <a:ext cx="6298519" cy="1149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Hanford is the last detector to observe the merger –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2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. </m:t>
                      </m:r>
                      <m:acc>
                        <m:accPr>
                          <m:chr m:val="̂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)/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5D67B-0BB8-0AB6-5E32-DC5ED8E18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985" y="3673122"/>
                <a:ext cx="6298519" cy="1149354"/>
              </a:xfrm>
              <a:prstGeom prst="rect">
                <a:avLst/>
              </a:prstGeom>
              <a:blipFill>
                <a:blip r:embed="rId4"/>
                <a:stretch>
                  <a:fillRect l="-1207" t="-3297" b="-10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CF398E7-822B-7A6B-85C8-B14F7620793E}"/>
              </a:ext>
            </a:extLst>
          </p:cNvPr>
          <p:cNvSpPr txBox="1"/>
          <p:nvPr/>
        </p:nvSpPr>
        <p:spPr>
          <a:xfrm>
            <a:off x="1469985" y="5717893"/>
            <a:ext cx="5509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call this </a:t>
            </a:r>
            <a:r>
              <a:rPr lang="en-US" sz="2200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FULL-SKY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30202D-2796-0315-DE51-9048B716D3C3}"/>
              </a:ext>
            </a:extLst>
          </p:cNvPr>
          <p:cNvSpPr txBox="1"/>
          <p:nvPr/>
        </p:nvSpPr>
        <p:spPr>
          <a:xfrm>
            <a:off x="1469985" y="5054741"/>
            <a:ext cx="832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 location can now be fed as a parameter to the template and sampled</a:t>
            </a:r>
          </a:p>
        </p:txBody>
      </p:sp>
    </p:spTree>
    <p:extLst>
      <p:ext uri="{BB962C8B-B14F-4D97-AF65-F5344CB8AC3E}">
        <p14:creationId xmlns:p14="http://schemas.microsoft.com/office/powerpoint/2010/main" val="281843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901E-3FA5-7103-A3FE-68EF7886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Including sky location …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2CE655-61E4-29D4-099C-4529AFB4CAFE}"/>
              </a:ext>
            </a:extLst>
          </p:cNvPr>
          <p:cNvSpPr txBox="1"/>
          <p:nvPr/>
        </p:nvSpPr>
        <p:spPr>
          <a:xfrm>
            <a:off x="1157468" y="1979271"/>
            <a:ext cx="74077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alternative: Marginalize over IMR sky posteriors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F1AD29-2AB0-7A5F-D69B-BBF4DEC7464B}"/>
                  </a:ext>
                </a:extLst>
              </p:cNvPr>
              <p:cNvSpPr txBox="1"/>
              <p:nvPr/>
            </p:nvSpPr>
            <p:spPr>
              <a:xfrm>
                <a:off x="2694132" y="2540098"/>
                <a:ext cx="2946127" cy="726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F1AD29-2AB0-7A5F-D69B-BBF4DEC74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132" y="2540098"/>
                <a:ext cx="2946127" cy="726481"/>
              </a:xfrm>
              <a:prstGeom prst="rect">
                <a:avLst/>
              </a:prstGeom>
              <a:blipFill>
                <a:blip r:embed="rId2"/>
                <a:stretch>
                  <a:fillRect l="-1717" t="-155172" r="-2146" b="-2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5CB994-A4C8-D6E0-7B36-A53249282E4C}"/>
                  </a:ext>
                </a:extLst>
              </p:cNvPr>
              <p:cNvSpPr txBox="1"/>
              <p:nvPr/>
            </p:nvSpPr>
            <p:spPr>
              <a:xfrm>
                <a:off x="6962172" y="2720831"/>
                <a:ext cx="10661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5CB994-A4C8-D6E0-7B36-A53249282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172" y="2720831"/>
                <a:ext cx="1066126" cy="276999"/>
              </a:xfrm>
              <a:prstGeom prst="rect">
                <a:avLst/>
              </a:prstGeom>
              <a:blipFill>
                <a:blip r:embed="rId3"/>
                <a:stretch>
                  <a:fillRect l="-8235" t="-4348" r="-7059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5D552E-F92F-D989-7A68-3DB655F919ED}"/>
                  </a:ext>
                </a:extLst>
              </p:cNvPr>
              <p:cNvSpPr txBox="1"/>
              <p:nvPr/>
            </p:nvSpPr>
            <p:spPr>
              <a:xfrm>
                <a:off x="2082704" y="3860171"/>
                <a:ext cx="25892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𝐼𝑀𝑅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𝐼𝑀𝑅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5D552E-F92F-D989-7A68-3DB655F91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704" y="3860171"/>
                <a:ext cx="2589299" cy="276999"/>
              </a:xfrm>
              <a:prstGeom prst="rect">
                <a:avLst/>
              </a:prstGeom>
              <a:blipFill>
                <a:blip r:embed="rId4"/>
                <a:stretch>
                  <a:fillRect l="-2941" r="-2941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D8481A0-974E-A46C-D93A-AADCCF130A53}"/>
                  </a:ext>
                </a:extLst>
              </p:cNvPr>
              <p:cNvSpPr txBox="1"/>
              <p:nvPr/>
            </p:nvSpPr>
            <p:spPr>
              <a:xfrm>
                <a:off x="2081037" y="4389184"/>
                <a:ext cx="2590966" cy="672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)≈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D8481A0-974E-A46C-D93A-AADCCF130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037" y="4389184"/>
                <a:ext cx="2590966" cy="672235"/>
              </a:xfrm>
              <a:prstGeom prst="rect">
                <a:avLst/>
              </a:prstGeom>
              <a:blipFill>
                <a:blip r:embed="rId5"/>
                <a:stretch>
                  <a:fillRect l="-1951" t="-144444" r="-488" b="-198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7096A4-5735-6B56-539F-F68A09F78DDB}"/>
                  </a:ext>
                </a:extLst>
              </p:cNvPr>
              <p:cNvSpPr txBox="1"/>
              <p:nvPr/>
            </p:nvSpPr>
            <p:spPr>
              <a:xfrm>
                <a:off x="5096589" y="4352995"/>
                <a:ext cx="1179938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7096A4-5735-6B56-539F-F68A09F78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589" y="4352995"/>
                <a:ext cx="1179938" cy="576761"/>
              </a:xfrm>
              <a:prstGeom prst="rect">
                <a:avLst/>
              </a:prstGeom>
              <a:blipFill>
                <a:blip r:embed="rId6"/>
                <a:stretch>
                  <a:fillRect l="-2128" t="-6383" r="-6383" b="-1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C56587A-D44E-F737-D6C4-6816BDE4911A}"/>
              </a:ext>
            </a:extLst>
          </p:cNvPr>
          <p:cNvSpPr txBox="1"/>
          <p:nvPr/>
        </p:nvSpPr>
        <p:spPr>
          <a:xfrm>
            <a:off x="1597305" y="5324354"/>
            <a:ext cx="9630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call this </a:t>
            </a:r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INFORMED-SKY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Essentially, we marginalize over sky location using IMR posterior samples as quadrature points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ADF24C-99C5-804D-F3DB-0EB07B710162}"/>
              </a:ext>
            </a:extLst>
          </p:cNvPr>
          <p:cNvSpPr txBox="1"/>
          <p:nvPr/>
        </p:nvSpPr>
        <p:spPr>
          <a:xfrm>
            <a:off x="7755038" y="3657600"/>
            <a:ext cx="2789499" cy="1200329"/>
          </a:xfrm>
          <a:prstGeom prst="rect">
            <a:avLst/>
          </a:prstGeom>
          <a:ln>
            <a:solidFill>
              <a:srgbClr val="89060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Can only be used when most of the sky constraints are from </a:t>
            </a:r>
            <a:r>
              <a:rPr lang="en-US" dirty="0" err="1"/>
              <a:t>inspiral</a:t>
            </a:r>
            <a:r>
              <a:rPr lang="en-US" dirty="0"/>
              <a:t>-merger.</a:t>
            </a:r>
          </a:p>
        </p:txBody>
      </p:sp>
    </p:spTree>
    <p:extLst>
      <p:ext uri="{BB962C8B-B14F-4D97-AF65-F5344CB8AC3E}">
        <p14:creationId xmlns:p14="http://schemas.microsoft.com/office/powerpoint/2010/main" val="1832365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7764-977A-42D5-1A4F-E966B059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7C94B-B5CD-BD1C-20A2-C0574FB2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Lose a bit of the early ringdown signal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 descr="A graph of a wave&#10;&#10;AI-generated content may be incorrect.">
            <a:extLst>
              <a:ext uri="{FF2B5EF4-FFF2-40B4-BE49-F238E27FC236}">
                <a16:creationId xmlns:a16="http://schemas.microsoft.com/office/drawing/2014/main" id="{075CBC3E-9A05-7D16-A00F-C53DD2F08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800" y="2701901"/>
            <a:ext cx="3356592" cy="37909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AEBBE7A-97C1-01C3-0014-F69022CCF278}"/>
                  </a:ext>
                </a:extLst>
              </p:cNvPr>
              <p:cNvSpPr txBox="1"/>
              <p:nvPr/>
            </p:nvSpPr>
            <p:spPr>
              <a:xfrm>
                <a:off x="5984111" y="2882096"/>
                <a:ext cx="4132161" cy="80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FIXED-SKY – Data truncated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H1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L1 </a:t>
                </a: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AEBBE7A-97C1-01C3-0014-F69022CCF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111" y="2882096"/>
                <a:ext cx="4132161" cy="801951"/>
              </a:xfrm>
              <a:prstGeom prst="rect">
                <a:avLst/>
              </a:prstGeom>
              <a:blipFill>
                <a:blip r:embed="rId3"/>
                <a:stretch>
                  <a:fillRect l="-1840" t="-6349"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5FCB8D6-5DE9-6AC9-35A1-DAF89BE13BD4}"/>
                  </a:ext>
                </a:extLst>
              </p:cNvPr>
              <p:cNvSpPr txBox="1"/>
              <p:nvPr/>
            </p:nvSpPr>
            <p:spPr>
              <a:xfrm>
                <a:off x="5984110" y="4001294"/>
                <a:ext cx="4132161" cy="80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FULL-SKY – Data truncated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both H1 and L1. </a:t>
                </a: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5FCB8D6-5DE9-6AC9-35A1-DAF89BE13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110" y="4001294"/>
                <a:ext cx="4132161" cy="801951"/>
              </a:xfrm>
              <a:prstGeom prst="rect">
                <a:avLst/>
              </a:prstGeom>
              <a:blipFill>
                <a:blip r:embed="rId4"/>
                <a:stretch>
                  <a:fillRect l="-1840" t="-3077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668EB409-10B4-3981-E17C-17CC83F92C9E}"/>
              </a:ext>
            </a:extLst>
          </p:cNvPr>
          <p:cNvSpPr txBox="1"/>
          <p:nvPr/>
        </p:nvSpPr>
        <p:spPr>
          <a:xfrm>
            <a:off x="5984110" y="5057765"/>
            <a:ext cx="41321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INFORMED-SKY – Uses the same data as FULL-SKY.</a:t>
            </a:r>
          </a:p>
        </p:txBody>
      </p:sp>
    </p:spTree>
    <p:extLst>
      <p:ext uri="{BB962C8B-B14F-4D97-AF65-F5344CB8AC3E}">
        <p14:creationId xmlns:p14="http://schemas.microsoft.com/office/powerpoint/2010/main" val="2173733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08763-D016-F032-7439-FCAAD2591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Including the sky location 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CEBE98-DA84-8896-3F40-9E4092B00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454" y="1690688"/>
            <a:ext cx="9087091" cy="418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61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2BB5-8119-FED6-D57D-2E2EAECF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 tests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6CD2A-CA44-8BB7-2C91-04285E876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601" y="432952"/>
            <a:ext cx="6256365" cy="6319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A47E-F960-CF44-8314-1A880BC16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263" y="2994469"/>
            <a:ext cx="3116484" cy="34984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5B137D-A54F-3095-CAE2-3C1FD71D476B}"/>
              </a:ext>
            </a:extLst>
          </p:cNvPr>
          <p:cNvSpPr txBox="1"/>
          <p:nvPr/>
        </p:nvSpPr>
        <p:spPr>
          <a:xfrm>
            <a:off x="1781054" y="1696248"/>
            <a:ext cx="26969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(220)+(221) injection</a:t>
            </a:r>
          </a:p>
        </p:txBody>
      </p:sp>
    </p:spTree>
    <p:extLst>
      <p:ext uri="{BB962C8B-B14F-4D97-AF65-F5344CB8AC3E}">
        <p14:creationId xmlns:p14="http://schemas.microsoft.com/office/powerpoint/2010/main" val="1765534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B9603-259D-DDAB-55DC-209E72EBE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6EAAE-6307-2A29-26BF-A96D06E2E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 tests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DAC24-1F03-9D13-8986-C349978E6C5F}"/>
              </a:ext>
            </a:extLst>
          </p:cNvPr>
          <p:cNvSpPr txBox="1"/>
          <p:nvPr/>
        </p:nvSpPr>
        <p:spPr>
          <a:xfrm>
            <a:off x="1781054" y="1696248"/>
            <a:ext cx="26969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(220)+(330) injection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CF7396-665E-C631-013A-72A0B15B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985" y="0"/>
            <a:ext cx="6790015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B9F61C-EC81-14A9-FA19-24A4E256C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317" y="2935548"/>
            <a:ext cx="3069570" cy="339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21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3555-CE99-D34E-17CE-C85AD4F4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5D23AB-EBFE-61EA-C48F-2CE23FEBCE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Key takeaways from simulations</a:t>
                </a:r>
              </a:p>
              <a:p>
                <a:pPr lvl="1"/>
                <a:r>
                  <a:rPr lang="en-US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effect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Extremely narrow posteriors for FIXED-SKY</a:t>
                </a:r>
              </a:p>
              <a:p>
                <a:pPr lvl="1"/>
                <a:r>
                  <a:rPr lang="en-US" dirty="0">
                    <a:cs typeface="Times New Roman" panose="02020603050405020304" pitchFamily="18" charset="0"/>
                  </a:rPr>
                  <a:t>The full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degeneracy may not be captured by FIXED-SKY</a:t>
                </a:r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Amp-ratios are much more robust and show little change with inclusion of sky-location in the likelihood.</a:t>
                </a:r>
              </a:p>
              <a:p>
                <a:pPr lvl="1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5D23AB-EBFE-61EA-C48F-2CE23FEBCE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9933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C717D-87A8-E0E9-4F40-9766C4190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BAB2F-2F14-0C0F-C8A2-7B41A64E4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97324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similar to GW150914, but with better LIGO sensitivity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Loudest event till date.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two modes – (220)+(221)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(440) modes as well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Precision black hole spectroscopy with no ambiguity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F969B-FC54-99ED-B433-931CDBDBA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053" y="2115704"/>
            <a:ext cx="5780590" cy="30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E1156-0D93-0EF8-B698-932407D39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977CBE-1D30-8EF9-8BF1-A8332E639A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979289" cy="4351338"/>
              </a:xfrm>
            </p:spPr>
            <p:txBody>
              <a:bodyPr/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H1 – last-observing detector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common data truncation time for both H1 and L1 in FULL-SKY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FIXED-SKY, same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start time for H1, but L1 start time calculated from point estimates of sky location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977CBE-1D30-8EF9-8BF1-A8332E639A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979289" cy="4351338"/>
              </a:xfrm>
              <a:blipFill>
                <a:blip r:embed="rId2"/>
                <a:stretch>
                  <a:fillRect l="-1911" t="-2326" r="-1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0A5DB04-2A63-C093-EDE3-44F6E18D8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395" y="1690688"/>
            <a:ext cx="3553589" cy="35535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0A4BC5-FB57-3B9E-ADF1-808264283483}"/>
                  </a:ext>
                </a:extLst>
              </p:cNvPr>
              <p:cNvSpPr txBox="1"/>
              <p:nvPr/>
            </p:nvSpPr>
            <p:spPr>
              <a:xfrm>
                <a:off x="1446836" y="5256797"/>
                <a:ext cx="1585732" cy="39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+6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0A4BC5-FB57-3B9E-ADF1-808264283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836" y="5256797"/>
                <a:ext cx="1585732" cy="395814"/>
              </a:xfrm>
              <a:prstGeom prst="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977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solidFill>
            <a:schemeClr val="lt1"/>
          </a:solidFill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dirty="0">
                <a:solidFill>
                  <a:srgbClr val="8906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Ringdown</a:t>
            </a:r>
            <a:endParaRPr dirty="0">
              <a:solidFill>
                <a:srgbClr val="8906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3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380990" indent="0"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Last stage of BBH merger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1" name="Google Shape;261;p34"/>
          <p:cNvSpPr/>
          <p:nvPr/>
        </p:nvSpPr>
        <p:spPr>
          <a:xfrm>
            <a:off x="1781433" y="3326033"/>
            <a:ext cx="1925600" cy="19256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2" name="Google Shape;262;p34"/>
          <p:cNvSpPr/>
          <p:nvPr/>
        </p:nvSpPr>
        <p:spPr>
          <a:xfrm>
            <a:off x="1853467" y="2878268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3" name="Google Shape;263;p34"/>
          <p:cNvSpPr/>
          <p:nvPr/>
        </p:nvSpPr>
        <p:spPr>
          <a:xfrm>
            <a:off x="1853467" y="3130368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4" name="Google Shape;264;p34"/>
          <p:cNvSpPr/>
          <p:nvPr/>
        </p:nvSpPr>
        <p:spPr>
          <a:xfrm>
            <a:off x="1853467" y="2626168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5" name="Google Shape;265;p34"/>
          <p:cNvSpPr/>
          <p:nvPr/>
        </p:nvSpPr>
        <p:spPr>
          <a:xfrm rot="10800000">
            <a:off x="1781434" y="5251634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6" name="Google Shape;266;p34"/>
          <p:cNvSpPr/>
          <p:nvPr/>
        </p:nvSpPr>
        <p:spPr>
          <a:xfrm rot="10800000">
            <a:off x="1781434" y="5577334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7" name="Google Shape;267;p34"/>
          <p:cNvSpPr/>
          <p:nvPr/>
        </p:nvSpPr>
        <p:spPr>
          <a:xfrm rot="10800000">
            <a:off x="1781434" y="5829434"/>
            <a:ext cx="1781541" cy="252105"/>
          </a:xfrm>
          <a:custGeom>
            <a:avLst/>
            <a:gdLst/>
            <a:ahLst/>
            <a:cxnLst/>
            <a:rect l="l" t="t" r="r" b="b"/>
            <a:pathLst>
              <a:path w="73214" h="11888" extrusionOk="0">
                <a:moveTo>
                  <a:pt x="0" y="11888"/>
                </a:moveTo>
                <a:cubicBezTo>
                  <a:pt x="3244" y="10292"/>
                  <a:pt x="11585" y="4166"/>
                  <a:pt x="19462" y="2312"/>
                </a:cubicBezTo>
                <a:cubicBezTo>
                  <a:pt x="27340" y="459"/>
                  <a:pt x="38306" y="-829"/>
                  <a:pt x="47265" y="767"/>
                </a:cubicBezTo>
                <a:cubicBezTo>
                  <a:pt x="56224" y="2363"/>
                  <a:pt x="68889" y="10035"/>
                  <a:pt x="73214" y="11888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268" name="Google Shape;2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5099" y="3311100"/>
            <a:ext cx="4901535" cy="665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2871" y="2473233"/>
            <a:ext cx="4083629" cy="8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4"/>
          <p:cNvSpPr txBox="1"/>
          <p:nvPr/>
        </p:nvSpPr>
        <p:spPr>
          <a:xfrm>
            <a:off x="7670700" y="4111217"/>
            <a:ext cx="27700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Damped sinusoids</a:t>
            </a:r>
            <a:endParaRPr sz="2400" dirty="0">
              <a:solidFill>
                <a:srgbClr val="98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1" name="Google Shape;271;p34"/>
          <p:cNvCxnSpPr/>
          <p:nvPr/>
        </p:nvCxnSpPr>
        <p:spPr>
          <a:xfrm>
            <a:off x="8206933" y="4896733"/>
            <a:ext cx="731200" cy="0"/>
          </a:xfrm>
          <a:prstGeom prst="straightConnector1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72" name="Google Shape;27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5785" y="4724317"/>
            <a:ext cx="1513500" cy="3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4"/>
          <p:cNvSpPr txBox="1"/>
          <p:nvPr/>
        </p:nvSpPr>
        <p:spPr>
          <a:xfrm>
            <a:off x="8999832" y="4603217"/>
            <a:ext cx="2769999" cy="4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>
                <a:latin typeface="Times New Roman"/>
                <a:ea typeface="Times New Roman"/>
                <a:cs typeface="Times New Roman"/>
                <a:sym typeface="Times New Roman"/>
              </a:rPr>
              <a:t>Spacetime geometry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4" name="Google Shape;274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5800" y="5251609"/>
            <a:ext cx="1513467" cy="36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34"/>
          <p:cNvCxnSpPr/>
          <p:nvPr/>
        </p:nvCxnSpPr>
        <p:spPr>
          <a:xfrm>
            <a:off x="8206933" y="5433233"/>
            <a:ext cx="731200" cy="0"/>
          </a:xfrm>
          <a:prstGeom prst="straightConnector1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6" name="Google Shape;276;p34"/>
          <p:cNvSpPr txBox="1"/>
          <p:nvPr/>
        </p:nvSpPr>
        <p:spPr>
          <a:xfrm>
            <a:off x="9075799" y="5146667"/>
            <a:ext cx="2316799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>
                <a:latin typeface="Times New Roman"/>
                <a:ea typeface="Times New Roman"/>
                <a:cs typeface="Times New Roman"/>
                <a:sym typeface="Times New Roman"/>
              </a:rPr>
              <a:t>Initial conditions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7" name="Google Shape;277;p34"/>
          <p:cNvSpPr/>
          <p:nvPr/>
        </p:nvSpPr>
        <p:spPr>
          <a:xfrm rot="-5400000">
            <a:off x="9240900" y="2406033"/>
            <a:ext cx="257600" cy="33980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7B9A-B27E-4536-EFCE-6F2F3CD1B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63F02-9241-7984-7B48-2E08DC584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682" y="0"/>
            <a:ext cx="67900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E58E9D-265C-10E4-077D-B58AEC6C5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171" y="3028146"/>
            <a:ext cx="3195461" cy="358706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FCFB15-4C67-38C7-5CE4-8A4D699AFA4E}"/>
                  </a:ext>
                </a:extLst>
              </p:cNvPr>
              <p:cNvSpPr txBox="1"/>
              <p:nvPr/>
            </p:nvSpPr>
            <p:spPr>
              <a:xfrm>
                <a:off x="1087171" y="1585731"/>
                <a:ext cx="4158511" cy="1209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220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220+221</m:t>
                            </m:r>
                          </m:sup>
                        </m:sSubSup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~5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(FULL)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~6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(FIXED)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~5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(INFORMED)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FCFB15-4C67-38C7-5CE4-8A4D699AF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171" y="1585731"/>
                <a:ext cx="4158511" cy="1209947"/>
              </a:xfrm>
              <a:prstGeom prst="rect">
                <a:avLst/>
              </a:prstGeom>
              <a:blipFill>
                <a:blip r:embed="rId4"/>
                <a:stretch>
                  <a:fillRect l="-304" t="-3093" b="-11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890AF05-0126-38FC-72A8-F539C5A60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4193" y="1285573"/>
            <a:ext cx="2634270" cy="26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08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ED829-B953-3DB9-A995-B587DD925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331B2-7AEA-F98A-7AFF-0D7B606B5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3DF07B-2EAC-5840-8FEB-2856BDFF4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731" y="1690688"/>
            <a:ext cx="8126668" cy="364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43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A3EBE-EF2C-EBAA-68D9-13FC3E61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GW190521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13DB4-28B2-C53B-44F7-4786C3EC2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event with (330) detection (?)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mass system. Very few cycles in LIGO band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sky posteriors from IMR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Fixing to point estimates lacks consensus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83162-CF82-AB99-90D1-35631DE72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422" y="3795122"/>
            <a:ext cx="6382473" cy="3062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D37190-FC1C-F55A-5D41-9310252BF1DE}"/>
              </a:ext>
            </a:extLst>
          </p:cNvPr>
          <p:cNvSpPr txBox="1"/>
          <p:nvPr/>
        </p:nvSpPr>
        <p:spPr>
          <a:xfrm>
            <a:off x="9116992" y="3475519"/>
            <a:ext cx="253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Seigel </a:t>
            </a:r>
            <a:r>
              <a:rPr lang="en-US" i="1" dirty="0"/>
              <a:t>et al.</a:t>
            </a:r>
            <a:r>
              <a:rPr lang="en-US" dirty="0"/>
              <a:t> 2307.11975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35C200-2624-B763-A631-94CB2E9B7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343" y="3795121"/>
            <a:ext cx="3013149" cy="301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73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5A94A-00B5-DD62-E369-68A0D710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GW190521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DDD5D-B72C-FDE0-F2CE-14CE15528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663" y="0"/>
            <a:ext cx="67900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CA8B2A-A42A-8531-3858-C21D8144D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250" y="3330777"/>
            <a:ext cx="3157558" cy="35272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5AB3A2-C464-E803-80BD-DBCDC8018075}"/>
                  </a:ext>
                </a:extLst>
              </p:cNvPr>
              <p:cNvSpPr txBox="1"/>
              <p:nvPr/>
            </p:nvSpPr>
            <p:spPr>
              <a:xfrm>
                <a:off x="1168304" y="1690688"/>
                <a:ext cx="3379451" cy="840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220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220+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330</m:t>
                            </m:r>
                          </m:sup>
                        </m:sSubSup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(FULL)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(FIXED)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5AB3A2-C464-E803-80BD-DBCDC8018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304" y="1690688"/>
                <a:ext cx="3379451" cy="840615"/>
              </a:xfrm>
              <a:prstGeom prst="rect">
                <a:avLst/>
              </a:prstGeom>
              <a:blipFill>
                <a:blip r:embed="rId4"/>
                <a:stretch>
                  <a:fillRect l="-749" t="-2941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9F1A413-D2E5-9178-00D3-089B56820607}"/>
              </a:ext>
            </a:extLst>
          </p:cNvPr>
          <p:cNvSpPr txBox="1"/>
          <p:nvPr/>
        </p:nvSpPr>
        <p:spPr>
          <a:xfrm>
            <a:off x="1018572" y="2531303"/>
            <a:ext cx="3877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INFORMED-SKY for this event!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4FE622-67B1-A414-112B-A5B740EA2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112" y="1329013"/>
            <a:ext cx="2584781" cy="258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8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E99D-B11F-E26B-2407-63133EEA7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C6D18-43CE-581F-9F10-6411735EB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51D9BB-B0DE-AF32-BCD5-AC401B723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112366"/>
            <a:ext cx="7772400" cy="342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66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7750A-B374-7198-EB7C-7FF0A778D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grey sphere with green lines&#10;&#10;AI-generated content may be incorrect.">
            <a:extLst>
              <a:ext uri="{FF2B5EF4-FFF2-40B4-BE49-F238E27FC236}">
                <a16:creationId xmlns:a16="http://schemas.microsoft.com/office/drawing/2014/main" id="{823E1664-EA73-AB73-7110-4A1F3021E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9764" t="19757" r="18257" b="22254"/>
          <a:stretch>
            <a:fillRect/>
          </a:stretch>
        </p:blipFill>
        <p:spPr>
          <a:xfrm>
            <a:off x="1203767" y="1533832"/>
            <a:ext cx="4051140" cy="3790335"/>
          </a:xfrm>
        </p:spPr>
      </p:pic>
      <p:pic>
        <p:nvPicPr>
          <p:cNvPr id="9" name="Picture 8" descr="A grey sphere with green lines&#10;&#10;AI-generated content may be incorrect.">
            <a:extLst>
              <a:ext uri="{FF2B5EF4-FFF2-40B4-BE49-F238E27FC236}">
                <a16:creationId xmlns:a16="http://schemas.microsoft.com/office/drawing/2014/main" id="{9C573169-F9F6-467F-B138-646BE71E8D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45" t="18734" r="17370" b="20338"/>
          <a:stretch>
            <a:fillRect/>
          </a:stretch>
        </p:blipFill>
        <p:spPr>
          <a:xfrm>
            <a:off x="6573041" y="1533832"/>
            <a:ext cx="4051141" cy="39313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216509-7598-7B59-D938-5665CF3DAE6D}"/>
              </a:ext>
            </a:extLst>
          </p:cNvPr>
          <p:cNvSpPr txBox="1"/>
          <p:nvPr/>
        </p:nvSpPr>
        <p:spPr>
          <a:xfrm>
            <a:off x="2384385" y="5465181"/>
            <a:ext cx="168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50ADB-892F-6ABE-09C7-32BD1A5F5E17}"/>
              </a:ext>
            </a:extLst>
          </p:cNvPr>
          <p:cNvSpPr txBox="1"/>
          <p:nvPr/>
        </p:nvSpPr>
        <p:spPr>
          <a:xfrm>
            <a:off x="7753659" y="5470595"/>
            <a:ext cx="168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GW190521</a:t>
            </a:r>
          </a:p>
        </p:txBody>
      </p:sp>
    </p:spTree>
    <p:extLst>
      <p:ext uri="{BB962C8B-B14F-4D97-AF65-F5344CB8AC3E}">
        <p14:creationId xmlns:p14="http://schemas.microsoft.com/office/powerpoint/2010/main" val="983771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52738-4302-50D0-F842-708196FF2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</a:rPr>
              <a:t>The code…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DFFD2-A185-0077-DD7C-13CAD5812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JAX- based pipeline (</a:t>
            </a:r>
            <a:r>
              <a:rPr lang="en-US" dirty="0">
                <a:hlinkClick r:id="rId2"/>
              </a:rPr>
              <a:t>https://github.com/kallolD/skyRing</a:t>
            </a:r>
            <a:r>
              <a:rPr lang="en-US" dirty="0"/>
              <a:t>)</a:t>
            </a:r>
          </a:p>
          <a:p>
            <a:r>
              <a:rPr lang="en-US" dirty="0"/>
              <a:t>Nested sampling using </a:t>
            </a:r>
            <a:r>
              <a:rPr lang="en-US" dirty="0" err="1"/>
              <a:t>jaxns</a:t>
            </a:r>
            <a:endParaRPr lang="en-US" dirty="0"/>
          </a:p>
          <a:p>
            <a:r>
              <a:rPr lang="en-US" dirty="0"/>
              <a:t>Extremely efficient. </a:t>
            </a:r>
          </a:p>
          <a:p>
            <a:pPr lvl="1"/>
            <a:r>
              <a:rPr lang="en-US" sz="2800" dirty="0"/>
              <a:t>~20 mins for FIXED-SKY</a:t>
            </a:r>
          </a:p>
          <a:p>
            <a:pPr lvl="1"/>
            <a:r>
              <a:rPr lang="en-US" sz="2800" dirty="0"/>
              <a:t>~40 mins for FULL-SKY</a:t>
            </a:r>
          </a:p>
          <a:p>
            <a:pPr lvl="1"/>
            <a:r>
              <a:rPr lang="en-US" sz="2800" dirty="0"/>
              <a:t>… on a laptop!!</a:t>
            </a:r>
          </a:p>
          <a:p>
            <a:r>
              <a:rPr lang="en-US" sz="3200" dirty="0"/>
              <a:t>Currently only (2,2) and (3,3) modes, but more to come soon!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950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FC82-8798-8C03-C7FF-91256210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90605"/>
                </a:solidFill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6D07D-66F0-6135-018B-55F3645BC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analysis to include sky location in the analysis!</a:t>
            </a:r>
          </a:p>
          <a:p>
            <a:r>
              <a:rPr lang="en-US" dirty="0"/>
              <a:t>FIXED-SKY posterior volume smaller than FULL-SKY, particularly for amplitudes.</a:t>
            </a:r>
          </a:p>
          <a:p>
            <a:r>
              <a:rPr lang="en-US" dirty="0"/>
              <a:t>Mode amplitude ratios are less sensitive to sky localization treatment. Better indicators of presence of particular QNM modes.</a:t>
            </a:r>
          </a:p>
          <a:p>
            <a:r>
              <a:rPr lang="en-US" dirty="0"/>
              <a:t>Bayes factor largely unaffected. No reason to worry!</a:t>
            </a:r>
          </a:p>
          <a:p>
            <a:r>
              <a:rPr lang="en-US" dirty="0"/>
              <a:t>Strong evidence for 221 mode in GW250114 (ln Bayes~5-6)</a:t>
            </a:r>
          </a:p>
          <a:p>
            <a:r>
              <a:rPr lang="en-US" dirty="0"/>
              <a:t>Mild evidence for 330 mode in GW190521 (ln Bayes~1)</a:t>
            </a:r>
          </a:p>
        </p:txBody>
      </p:sp>
    </p:spTree>
    <p:extLst>
      <p:ext uri="{BB962C8B-B14F-4D97-AF65-F5344CB8AC3E}">
        <p14:creationId xmlns:p14="http://schemas.microsoft.com/office/powerpoint/2010/main" val="94990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Ringdown</a:t>
            </a:r>
            <a:endParaRPr>
              <a:solidFill>
                <a:srgbClr val="98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3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R="300674">
              <a:buClr>
                <a:schemeClr val="dk1"/>
              </a:buClr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Kerr BH ringdown frequencies depend on only the remnant mass and spin</a:t>
            </a:r>
          </a:p>
          <a:p>
            <a:pPr marR="300674">
              <a:buClr>
                <a:schemeClr val="dk1"/>
              </a:buClr>
              <a:buFont typeface="Times New Roman"/>
              <a:buChar char="●"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300674">
              <a:buClr>
                <a:schemeClr val="dk1"/>
              </a:buClr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other geometries these may depend on extra parameters</a:t>
            </a:r>
          </a:p>
          <a:p>
            <a:pPr marR="300674">
              <a:buClr>
                <a:schemeClr val="dk1"/>
              </a:buClr>
              <a:buFont typeface="Times New Roman"/>
              <a:buChar char="●"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300674">
              <a:buClr>
                <a:schemeClr val="dk1"/>
              </a:buClr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Posterior distribution of these parameters can test the validity of Kerr solution at a given confidence level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00674" indent="0">
              <a:spcBef>
                <a:spcPts val="1600"/>
              </a:spcBef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04792" marR="300674" indent="0" algn="ctr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35"/>
          <p:cNvSpPr txBox="1"/>
          <p:nvPr/>
        </p:nvSpPr>
        <p:spPr>
          <a:xfrm>
            <a:off x="7319400" y="6402800"/>
            <a:ext cx="487240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indent="-389457">
              <a:buSzPts val="1000"/>
              <a:buFont typeface="Times New Roman"/>
              <a:buAutoNum type="arabicPeriod"/>
            </a:pPr>
            <a:r>
              <a:rPr lang="en" sz="1333">
                <a:latin typeface="Times New Roman"/>
                <a:ea typeface="Times New Roman"/>
                <a:cs typeface="Times New Roman"/>
                <a:sym typeface="Times New Roman"/>
              </a:rPr>
              <a:t>Maximiliano Isi et al., Phys. Rev. Lett. 123, 111102 (2019)</a:t>
            </a:r>
            <a:endParaRPr sz="1333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3306800" y="4696289"/>
            <a:ext cx="5578400" cy="8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Simple model. Great for testing gravity!</a:t>
            </a:r>
            <a:endParaRPr sz="2400" dirty="0">
              <a:solidFill>
                <a:srgbClr val="98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lines and dots&#10;&#10;AI-generated content may be incorrect.">
            <a:extLst>
              <a:ext uri="{FF2B5EF4-FFF2-40B4-BE49-F238E27FC236}">
                <a16:creationId xmlns:a16="http://schemas.microsoft.com/office/drawing/2014/main" id="{D1351136-78E7-C1C1-DAF0-4D11E6EA8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48" y="124789"/>
            <a:ext cx="11748304" cy="66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37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31459-6951-27D6-5185-8A2DE3017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1C327-9AF9-3FD8-42AD-5721A80A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Notable events so far…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B2B48C-AC9B-7B6B-1110-B1932BBF7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548" y="1352495"/>
            <a:ext cx="5844251" cy="1546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E4AC4A-A11D-51B8-E33F-CB9FB5ABA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548" y="2951619"/>
            <a:ext cx="5757442" cy="19152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D12A68-32CE-CC5E-8A1F-A452E9FA9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6357" y="4979762"/>
            <a:ext cx="5757442" cy="15566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4CC992-8C7C-20DC-07A9-5016A95B4215}"/>
              </a:ext>
            </a:extLst>
          </p:cNvPr>
          <p:cNvSpPr txBox="1"/>
          <p:nvPr/>
        </p:nvSpPr>
        <p:spPr>
          <a:xfrm>
            <a:off x="1770927" y="1690688"/>
            <a:ext cx="25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GW150914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1F8B7F-355E-0550-B53C-A02844919DAF}"/>
              </a:ext>
            </a:extLst>
          </p:cNvPr>
          <p:cNvSpPr txBox="1"/>
          <p:nvPr/>
        </p:nvSpPr>
        <p:spPr>
          <a:xfrm>
            <a:off x="1770927" y="3247083"/>
            <a:ext cx="25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GW190521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7AAEFC-FA99-D1F7-9D1E-9383ABBF4CB2}"/>
              </a:ext>
            </a:extLst>
          </p:cNvPr>
          <p:cNvSpPr txBox="1"/>
          <p:nvPr/>
        </p:nvSpPr>
        <p:spPr>
          <a:xfrm>
            <a:off x="1770927" y="5224912"/>
            <a:ext cx="25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GW250114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CE734-1878-6354-58B9-E5A55681BDC6}"/>
              </a:ext>
            </a:extLst>
          </p:cNvPr>
          <p:cNvSpPr txBox="1"/>
          <p:nvPr/>
        </p:nvSpPr>
        <p:spPr>
          <a:xfrm>
            <a:off x="277792" y="6123008"/>
            <a:ext cx="4074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[1] Abbott et al. arXiv:1602.03837</a:t>
            </a:r>
          </a:p>
          <a:p>
            <a:r>
              <a:rPr lang="en-US" sz="1200" dirty="0"/>
              <a:t>[2] Abbott et al. arXiv:2009.01075</a:t>
            </a:r>
          </a:p>
          <a:p>
            <a:r>
              <a:rPr lang="en-US" sz="1200" dirty="0"/>
              <a:t>[3] Abac at al. arXiv:2509.08054</a:t>
            </a:r>
          </a:p>
        </p:txBody>
      </p:sp>
    </p:spTree>
    <p:extLst>
      <p:ext uri="{BB962C8B-B14F-4D97-AF65-F5344CB8AC3E}">
        <p14:creationId xmlns:p14="http://schemas.microsoft.com/office/powerpoint/2010/main" val="2408285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E263-CF78-705C-50B9-79CE78F1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Notable events so far…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D08BE-B01E-41F3-B4BF-1262F0B6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/>
          <a:lstStyle/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GW150914 - 220+221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modes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GW190521 - 220+330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modes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GW250114 - 220+221 (+440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modes</a:t>
            </a:r>
            <a:b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Surprisingly few events, especially before O4. </a:t>
            </a: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enough post-merger SNR to detect multiple modes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Subdominant mode amplitudes are much smaller than the dominant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322D2-919B-22D6-32C4-1614B56CFF6D}"/>
              </a:ext>
            </a:extLst>
          </p:cNvPr>
          <p:cNvSpPr txBox="1"/>
          <p:nvPr/>
        </p:nvSpPr>
        <p:spPr>
          <a:xfrm>
            <a:off x="219918" y="6165503"/>
            <a:ext cx="462987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[1] Isi et al. arXiv:1905.00869</a:t>
            </a:r>
          </a:p>
          <a:p>
            <a:r>
              <a:rPr lang="en-US" sz="1300" dirty="0"/>
              <a:t>[2] Capano et al. arXiv:2105.05238</a:t>
            </a:r>
          </a:p>
          <a:p>
            <a:r>
              <a:rPr lang="en-US" sz="1300" dirty="0"/>
              <a:t>[3] Abac et al. arXiv:2509.08099</a:t>
            </a:r>
          </a:p>
        </p:txBody>
      </p:sp>
    </p:spTree>
    <p:extLst>
      <p:ext uri="{BB962C8B-B14F-4D97-AF65-F5344CB8AC3E}">
        <p14:creationId xmlns:p14="http://schemas.microsoft.com/office/powerpoint/2010/main" val="2840014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00EE1-93CC-CE63-F0BF-87B98717A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06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 analysis methodology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293420-CE60-D874-EC62-E29FFE1674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Truncate data 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𝑝𝑒𝑎𝑘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IMR</a:t>
                </a:r>
              </a:p>
              <a:p>
                <a:pPr lvl="1"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𝑝𝑒𝑎𝑘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reference detector (usually H1)</a:t>
                </a:r>
              </a:p>
              <a:p>
                <a:pPr lvl="1"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 sky location to point estimates</a:t>
                </a:r>
              </a:p>
              <a:p>
                <a:pPr lvl="1"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Calculate corresponding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𝑠𝑡𝑎𝑟𝑡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other detectors</a:t>
                </a:r>
              </a:p>
              <a:p>
                <a:pPr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domain likelihood to avoid spectral leakages</a:t>
                </a:r>
              </a:p>
              <a:p>
                <a:pPr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Posteriors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𝜒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mode amplitudes and phases</a:t>
                </a:r>
              </a:p>
              <a:p>
                <a:pPr fontAlgn="base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 popular pipelines –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pyRing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[1]</a:t>
                </a:r>
                <a:r>
                  <a:rPr lang="en-US" dirty="0"/>
                  <a:t> &amp;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ringdown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[2]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293420-CE60-D874-EC62-E29FFE1674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5BE6C89-4ACD-41FF-29B1-E6DC68ABFD81}"/>
              </a:ext>
            </a:extLst>
          </p:cNvPr>
          <p:cNvSpPr txBox="1"/>
          <p:nvPr/>
        </p:nvSpPr>
        <p:spPr>
          <a:xfrm>
            <a:off x="370390" y="6065678"/>
            <a:ext cx="63429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[1] </a:t>
            </a:r>
            <a:r>
              <a:rPr lang="en-US" sz="1300" dirty="0">
                <a:hlinkClick r:id="rId3"/>
              </a:rPr>
              <a:t>https://git.ligo.org/lscsoft/pyring</a:t>
            </a:r>
            <a:endParaRPr lang="en-US" sz="1300" dirty="0"/>
          </a:p>
          <a:p>
            <a:r>
              <a:rPr lang="en-US" sz="1300" dirty="0"/>
              <a:t>[2] https://</a:t>
            </a:r>
            <a:r>
              <a:rPr lang="en-US" sz="1300" dirty="0" err="1"/>
              <a:t>github.com</a:t>
            </a:r>
            <a:r>
              <a:rPr lang="en-US" sz="1300" dirty="0"/>
              <a:t>/</a:t>
            </a:r>
            <a:r>
              <a:rPr lang="en-US" sz="1300" dirty="0" err="1"/>
              <a:t>maxisi</a:t>
            </a:r>
            <a:r>
              <a:rPr lang="en-US" sz="1300" dirty="0"/>
              <a:t>/ringdown</a:t>
            </a:r>
          </a:p>
        </p:txBody>
      </p:sp>
    </p:spTree>
    <p:extLst>
      <p:ext uri="{BB962C8B-B14F-4D97-AF65-F5344CB8AC3E}">
        <p14:creationId xmlns:p14="http://schemas.microsoft.com/office/powerpoint/2010/main" val="243865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C3CA70-48BD-53AF-CB5B-1F8BDC6C80B7}"/>
              </a:ext>
            </a:extLst>
          </p:cNvPr>
          <p:cNvSpPr txBox="1"/>
          <p:nvPr/>
        </p:nvSpPr>
        <p:spPr>
          <a:xfrm>
            <a:off x="1076446" y="1836622"/>
            <a:ext cx="7164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Bayes factor: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248165-5373-15B4-5BBB-4DAB1FA63DD4}"/>
                  </a:ext>
                </a:extLst>
              </p:cNvPr>
              <p:cNvSpPr txBox="1"/>
              <p:nvPr/>
            </p:nvSpPr>
            <p:spPr>
              <a:xfrm>
                <a:off x="1076446" y="4401273"/>
                <a:ext cx="71647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amplitude posteriors:</a:t>
                </a:r>
              </a:p>
              <a:p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included within the posterior distribution at a given confidence level, then it indicates presence of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mode.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248165-5373-15B4-5BBB-4DAB1FA63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446" y="4401273"/>
                <a:ext cx="7164729" cy="1938992"/>
              </a:xfrm>
              <a:prstGeom prst="rect">
                <a:avLst/>
              </a:prstGeom>
              <a:blipFill>
                <a:blip r:embed="rId2"/>
                <a:stretch>
                  <a:fillRect l="-1239" t="-2597" r="-177" b="-5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78A3600-AFEB-5D0A-4628-5DE80EC48801}"/>
              </a:ext>
            </a:extLst>
          </p:cNvPr>
          <p:cNvSpPr txBox="1"/>
          <p:nvPr/>
        </p:nvSpPr>
        <p:spPr>
          <a:xfrm>
            <a:off x="1076446" y="1053296"/>
            <a:ext cx="6551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ways to determine the presence of modes: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651D1E-6FBA-3122-054E-B05550D5A3F2}"/>
                  </a:ext>
                </a:extLst>
              </p:cNvPr>
              <p:cNvSpPr txBox="1"/>
              <p:nvPr/>
            </p:nvSpPr>
            <p:spPr>
              <a:xfrm>
                <a:off x="3616751" y="2424213"/>
                <a:ext cx="1904945" cy="751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func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651D1E-6FBA-3122-054E-B05550D5A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751" y="2424213"/>
                <a:ext cx="1904945" cy="751872"/>
              </a:xfrm>
              <a:prstGeom prst="rect">
                <a:avLst/>
              </a:prstGeom>
              <a:blipFill>
                <a:blip r:embed="rId3"/>
                <a:stretch>
                  <a:fillRect l="-3311" t="-1667" r="-662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3DF3E8-65DA-A20D-6C28-722CAD7B6613}"/>
                  </a:ext>
                </a:extLst>
              </p:cNvPr>
              <p:cNvSpPr txBox="1"/>
              <p:nvPr/>
            </p:nvSpPr>
            <p:spPr>
              <a:xfrm>
                <a:off x="5968554" y="2576807"/>
                <a:ext cx="17724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3DF3E8-65DA-A20D-6C28-722CAD7B6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554" y="2576807"/>
                <a:ext cx="1772473" cy="369332"/>
              </a:xfrm>
              <a:prstGeom prst="rect">
                <a:avLst/>
              </a:prstGeom>
              <a:blipFill>
                <a:blip r:embed="rId4"/>
                <a:stretch>
                  <a:fillRect l="-2837" r="-5674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4E4FB4-2ED0-C38B-7F6F-D56DBCD5EDE2}"/>
                  </a:ext>
                </a:extLst>
              </p:cNvPr>
              <p:cNvSpPr txBox="1"/>
              <p:nvPr/>
            </p:nvSpPr>
            <p:spPr>
              <a:xfrm>
                <a:off x="3252361" y="3360133"/>
                <a:ext cx="36305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data favors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data favors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4E4FB4-2ED0-C38B-7F6F-D56DBCD5E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361" y="3360133"/>
                <a:ext cx="3630592" cy="830997"/>
              </a:xfrm>
              <a:prstGeom prst="rect">
                <a:avLst/>
              </a:prstGeom>
              <a:blipFill>
                <a:blip r:embed="rId5"/>
                <a:stretch>
                  <a:fillRect l="-699" t="-5970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564E9A-A01C-ED8F-AA1E-EE1FDEFD39A2}"/>
                  </a:ext>
                </a:extLst>
              </p:cNvPr>
              <p:cNvSpPr txBox="1"/>
              <p:nvPr/>
            </p:nvSpPr>
            <p:spPr>
              <a:xfrm>
                <a:off x="1330017" y="2394043"/>
                <a:ext cx="185194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QNM 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QNM 2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564E9A-A01C-ED8F-AA1E-EE1FDEFD3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17" y="2394043"/>
                <a:ext cx="1851949" cy="830997"/>
              </a:xfrm>
              <a:prstGeom prst="rect">
                <a:avLst/>
              </a:prstGeom>
              <a:blipFill>
                <a:blip r:embed="rId6"/>
                <a:stretch>
                  <a:fillRect l="-680" t="-606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437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67C2EC-0C2E-9D14-7BCC-67B135F33C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25975"/>
                <a:ext cx="10515600" cy="5250988"/>
              </a:xfrm>
            </p:spPr>
            <p:txBody>
              <a:bodyPr/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Key assumption </a:t>
                </a:r>
                <a:r>
                  <a:rPr lang="en-US" dirty="0"/>
                  <a:t>– sky location is fixed to point estimates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Detector strain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+,×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+,×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𝑙𝑚𝑛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𝑙𝑚𝑛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𝜄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right ascension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declination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polarization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𝜄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inclination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67C2EC-0C2E-9D14-7BCC-67B135F33C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25975"/>
                <a:ext cx="10515600" cy="5250988"/>
              </a:xfrm>
              <a:blipFill>
                <a:blip r:embed="rId2"/>
                <a:stretch>
                  <a:fillRect l="-1086" t="-1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A91A4B-0888-09AF-DDDB-828A147FF901}"/>
                  </a:ext>
                </a:extLst>
              </p:cNvPr>
              <p:cNvSpPr txBox="1"/>
              <p:nvPr/>
            </p:nvSpPr>
            <p:spPr>
              <a:xfrm>
                <a:off x="1055225" y="5276324"/>
                <a:ext cx="10081549" cy="1216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Detector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‘sees’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combination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+,×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the spherical harmonics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Fixing any (or all) of 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𝜄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can potentially break natural parameter degeneracies and make estimates artificially tighter!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A91A4B-0888-09AF-DDDB-828A147FF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25" y="5276324"/>
                <a:ext cx="10081549" cy="1216551"/>
              </a:xfrm>
              <a:prstGeom prst="rect">
                <a:avLst/>
              </a:prstGeom>
              <a:blipFill>
                <a:blip r:embed="rId3"/>
                <a:stretch>
                  <a:fillRect l="-1008" t="-4124" b="-10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32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3188</TotalTime>
  <Words>1026</Words>
  <Application>Microsoft Macintosh PowerPoint</Application>
  <PresentationFormat>Widescreen</PresentationFormat>
  <Paragraphs>147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Arial</vt:lpstr>
      <vt:lpstr>Cambria Math</vt:lpstr>
      <vt:lpstr>Times New Roman</vt:lpstr>
      <vt:lpstr>Office Theme</vt:lpstr>
      <vt:lpstr>Impact of sky localization uncertainty on ringdown inference</vt:lpstr>
      <vt:lpstr>Ringdown</vt:lpstr>
      <vt:lpstr>Ringdown</vt:lpstr>
      <vt:lpstr>PowerPoint Presentation</vt:lpstr>
      <vt:lpstr>Notable events so far…</vt:lpstr>
      <vt:lpstr>Notable events so far…</vt:lpstr>
      <vt:lpstr>Usual analysis methodology</vt:lpstr>
      <vt:lpstr>PowerPoint Presentation</vt:lpstr>
      <vt:lpstr>PowerPoint Presentation</vt:lpstr>
      <vt:lpstr>Problems in fixing sky location</vt:lpstr>
      <vt:lpstr>Including sky location …</vt:lpstr>
      <vt:lpstr>Including sky location …</vt:lpstr>
      <vt:lpstr>Caveat</vt:lpstr>
      <vt:lpstr>Including the sky location …</vt:lpstr>
      <vt:lpstr>Simulation tests</vt:lpstr>
      <vt:lpstr>Simulation tests</vt:lpstr>
      <vt:lpstr>PowerPoint Presentation</vt:lpstr>
      <vt:lpstr>GW250114</vt:lpstr>
      <vt:lpstr>GW250114</vt:lpstr>
      <vt:lpstr>GW250114</vt:lpstr>
      <vt:lpstr>PowerPoint Presentation</vt:lpstr>
      <vt:lpstr>GW190521</vt:lpstr>
      <vt:lpstr>GW190521</vt:lpstr>
      <vt:lpstr>PowerPoint Presentation</vt:lpstr>
      <vt:lpstr>PowerPoint Presentation</vt:lpstr>
      <vt:lpstr>The code…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Kallol Dey</dc:creator>
  <cp:lastModifiedBy>Kallol Dey</cp:lastModifiedBy>
  <cp:revision>8</cp:revision>
  <dcterms:created xsi:type="dcterms:W3CDTF">2026-06-07T06:21:12Z</dcterms:created>
  <dcterms:modified xsi:type="dcterms:W3CDTF">2026-06-09T11:29:41Z</dcterms:modified>
</cp:coreProperties>
</file>