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25"/>
  </p:notesMasterIdLst>
  <p:handoutMasterIdLst>
    <p:handoutMasterId r:id="rId26"/>
  </p:handoutMasterIdLst>
  <p:sldIdLst>
    <p:sldId id="256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298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98A4AE"/>
    <a:srgbClr val="768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45" autoAdjust="0"/>
  </p:normalViewPr>
  <p:slideViewPr>
    <p:cSldViewPr snapToGrid="0" showGuides="1">
      <p:cViewPr varScale="1">
        <p:scale>
          <a:sx n="86" d="100"/>
          <a:sy n="86" d="100"/>
        </p:scale>
        <p:origin x="1327" y="46"/>
      </p:cViewPr>
      <p:guideLst>
        <p:guide orient="horz" pos="412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26.07.2018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26.07.2018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4800"/>
            <a:ext cx="8836819" cy="128798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1247" y="4154488"/>
            <a:ext cx="2352753" cy="23907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5A5018-F32E-4D03-AEC9-78C76F8AF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6756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 sz="2400"/>
            </a:lvl1pPr>
            <a:lvl2pPr marL="1080000" indent="-540000">
              <a:buFontTx/>
              <a:buNone/>
              <a:defRPr sz="2200"/>
            </a:lvl2pPr>
            <a:lvl3pPr marL="1620000" indent="-540000">
              <a:buFontTx/>
              <a:buNone/>
              <a:defRPr sz="2000"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335B3C3-46B2-43DF-A944-B76032211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65" y="6057014"/>
            <a:ext cx="1053634" cy="468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B9C4E61-6E9E-4BAB-BF1A-DF4167C45C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" y="121971"/>
            <a:ext cx="1601979" cy="384475"/>
          </a:xfrm>
          <a:prstGeom prst="rect">
            <a:avLst/>
          </a:prstGeom>
        </p:spPr>
      </p:pic>
      <p:sp>
        <p:nvSpPr>
          <p:cNvPr id="13" name="Fußzeilenplatzhalter 116">
            <a:extLst>
              <a:ext uri="{FF2B5EF4-FFF2-40B4-BE49-F238E27FC236}">
                <a16:creationId xmlns:a16="http://schemas.microsoft.com/office/drawing/2014/main" id="{99CA2341-40AB-478D-BBD2-5FAFC6376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dirty="0"/>
              <a:t>Benjamin Brands, Julia </a:t>
            </a:r>
            <a:r>
              <a:rPr lang="de-DE" dirty="0" err="1"/>
              <a:t>Mergheim</a:t>
            </a:r>
            <a:r>
              <a:rPr lang="de-DE" dirty="0"/>
              <a:t>, Denis </a:t>
            </a:r>
            <a:r>
              <a:rPr lang="de-DE" dirty="0" err="1"/>
              <a:t>Davydov</a:t>
            </a:r>
            <a:r>
              <a:rPr lang="de-DE" dirty="0"/>
              <a:t> &amp; Paul Steinmann   |   </a:t>
            </a:r>
            <a:r>
              <a:rPr lang="de-DE" dirty="0" err="1"/>
              <a:t>deal.II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2018, Trieste, 23</a:t>
            </a:r>
            <a:r>
              <a:rPr lang="de-DE" baseline="30000" dirty="0"/>
              <a:t>rd</a:t>
            </a:r>
            <a:r>
              <a:rPr lang="de-DE" dirty="0"/>
              <a:t> - 27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July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91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581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986531"/>
            <a:ext cx="8568000" cy="6001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307181" y="2648801"/>
            <a:ext cx="8836819" cy="3896462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AF3A9-45B8-4D25-9A33-C4EB9E495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41" y="5682815"/>
            <a:ext cx="1053634" cy="468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1C9CFC-0FC3-4F52-81DB-80C33A152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307180" y="1326628"/>
            <a:ext cx="8836819" cy="128798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397001"/>
            <a:ext cx="8568000" cy="52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986531"/>
            <a:ext cx="8568000" cy="5919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314325" y="2655094"/>
            <a:ext cx="8829675" cy="389016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38ACDD-F0D6-45B1-8003-0470558DDB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5999" y="3981450"/>
            <a:ext cx="8838000" cy="2563812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2" name="Grafik 11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6974" y="4637903"/>
            <a:ext cx="1877026" cy="1907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B5EB21-34B3-4DA7-9F8E-08921BE0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309563" y="3981450"/>
            <a:ext cx="8834437" cy="2563812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F210E72-C328-4BD7-A033-ABE5614E5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41" y="5682815"/>
            <a:ext cx="1053634" cy="468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9BE1A9-2CB3-432E-832C-CD56D8C3E5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ößerer Titelraum und Bild(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8"/>
            <a:ext cx="8839199" cy="2609578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7320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670271"/>
            <a:ext cx="8568000" cy="11273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306000" y="3978275"/>
            <a:ext cx="8838000" cy="2566988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A9D1131-5E72-4465-B855-168851BFD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roßer Titelra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04800" y="1326627"/>
            <a:ext cx="8839199" cy="521863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23347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3815330"/>
            <a:ext cx="8568000" cy="25937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3F7C3D-9679-4D77-86C5-AD645F6FC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" y="237392"/>
            <a:ext cx="2466117" cy="5918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 sz="2400"/>
            </a:lvl1pPr>
            <a:lvl2pPr marL="1080000" indent="-540000">
              <a:buFontTx/>
              <a:buNone/>
              <a:defRPr sz="2200"/>
            </a:lvl2pPr>
            <a:lvl3pPr marL="1620000" indent="-540000">
              <a:buFontTx/>
              <a:buNone/>
              <a:defRPr sz="2000"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C32087-AA38-43C5-BF88-DF8BCA7BD6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" y="121971"/>
            <a:ext cx="1601979" cy="384475"/>
          </a:xfrm>
          <a:prstGeom prst="rect">
            <a:avLst/>
          </a:prstGeom>
        </p:spPr>
      </p:pic>
      <p:sp>
        <p:nvSpPr>
          <p:cNvPr id="9" name="Fußzeilenplatzhalter 116">
            <a:extLst>
              <a:ext uri="{FF2B5EF4-FFF2-40B4-BE49-F238E27FC236}">
                <a16:creationId xmlns:a16="http://schemas.microsoft.com/office/drawing/2014/main" id="{71ED778F-233E-4AC5-BE58-2C1882C38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dirty="0"/>
              <a:t>Benjamin Brands, Julia </a:t>
            </a:r>
            <a:r>
              <a:rPr lang="de-DE" dirty="0" err="1"/>
              <a:t>Mergheim</a:t>
            </a:r>
            <a:r>
              <a:rPr lang="de-DE" dirty="0"/>
              <a:t>, Denis </a:t>
            </a:r>
            <a:r>
              <a:rPr lang="de-DE" dirty="0" err="1"/>
              <a:t>Davydov</a:t>
            </a:r>
            <a:r>
              <a:rPr lang="de-DE" dirty="0"/>
              <a:t> &amp; Paul Steinmann   |   </a:t>
            </a:r>
            <a:r>
              <a:rPr lang="de-DE" dirty="0" err="1"/>
              <a:t>deal.II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2018, Trieste, 23</a:t>
            </a:r>
            <a:r>
              <a:rPr lang="de-DE" baseline="30000" dirty="0"/>
              <a:t>rd</a:t>
            </a:r>
            <a:r>
              <a:rPr lang="de-DE" dirty="0"/>
              <a:t> - 27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July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eigen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61599" y="836411"/>
            <a:ext cx="8341200" cy="5572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 sz="2400"/>
            </a:lvl1pPr>
            <a:lvl2pPr marL="1080000" indent="-540000">
              <a:buFontTx/>
              <a:buNone/>
              <a:defRPr sz="2200"/>
            </a:lvl2pPr>
            <a:lvl3pPr marL="1620000" indent="-540000">
              <a:buFontTx/>
              <a:buNone/>
              <a:defRPr sz="2000"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57CF44-A383-4FFE-9366-088A25F3F2DE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335B3C3-46B2-43DF-A944-B76032211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41" y="5682815"/>
            <a:ext cx="1053634" cy="468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3296995-2F36-4536-9D6A-470AD3F193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" y="121971"/>
            <a:ext cx="1601979" cy="384475"/>
          </a:xfrm>
          <a:prstGeom prst="rect">
            <a:avLst/>
          </a:prstGeom>
        </p:spPr>
      </p:pic>
      <p:sp>
        <p:nvSpPr>
          <p:cNvPr id="10" name="Fußzeilenplatzhalter 116">
            <a:extLst>
              <a:ext uri="{FF2B5EF4-FFF2-40B4-BE49-F238E27FC236}">
                <a16:creationId xmlns:a16="http://schemas.microsoft.com/office/drawing/2014/main" id="{54638CEE-00D7-4AF6-92FD-5102FF724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dirty="0"/>
              <a:t>Benjamin Brands, Julia </a:t>
            </a:r>
            <a:r>
              <a:rPr lang="de-DE" dirty="0" err="1"/>
              <a:t>Mergheim</a:t>
            </a:r>
            <a:r>
              <a:rPr lang="de-DE" dirty="0"/>
              <a:t>, Denis </a:t>
            </a:r>
            <a:r>
              <a:rPr lang="de-DE" dirty="0" err="1"/>
              <a:t>Davydov</a:t>
            </a:r>
            <a:r>
              <a:rPr lang="de-DE" dirty="0"/>
              <a:t> &amp; Paul Steinmann   |   </a:t>
            </a:r>
            <a:r>
              <a:rPr lang="de-DE" dirty="0" err="1"/>
              <a:t>deal.II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2018, Trieste, 23</a:t>
            </a:r>
            <a:r>
              <a:rPr lang="de-DE" baseline="30000" dirty="0"/>
              <a:t>rd</a:t>
            </a:r>
            <a:r>
              <a:rPr lang="de-DE" dirty="0"/>
              <a:t> - 27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July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AU_Logo_Tech_englisch_DinA4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6334309" y="253835"/>
            <a:ext cx="2270337" cy="593889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0" y="1325003"/>
            <a:ext cx="252000" cy="1289610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0" y="2650330"/>
            <a:ext cx="252000" cy="12888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59" r:id="rId3"/>
    <p:sldLayoutId id="2147483662" r:id="rId4"/>
    <p:sldLayoutId id="2147483667" r:id="rId5"/>
    <p:sldLayoutId id="2147483668" r:id="rId6"/>
    <p:sldLayoutId id="2147483669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FAU_Logo_Tech_englisch_DinA4_RGB.e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28808" y="123207"/>
            <a:ext cx="1483178" cy="387979"/>
          </a:xfrm>
          <a:prstGeom prst="rect">
            <a:avLst/>
          </a:prstGeom>
        </p:spPr>
      </p:pic>
      <p:sp>
        <p:nvSpPr>
          <p:cNvPr id="60" name="Rechteck 59"/>
          <p:cNvSpPr/>
          <p:nvPr userDrawn="1"/>
        </p:nvSpPr>
        <p:spPr>
          <a:xfrm>
            <a:off x="1" y="1985668"/>
            <a:ext cx="261937" cy="643233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1" y="1316535"/>
            <a:ext cx="264318" cy="64323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95266" y="657389"/>
            <a:ext cx="8848733" cy="5924385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r>
              <a:rPr lang="de-DE" dirty="0"/>
              <a:t>Benjamin Brands, Julia </a:t>
            </a:r>
            <a:r>
              <a:rPr lang="de-DE" dirty="0" err="1"/>
              <a:t>Mergheim</a:t>
            </a:r>
            <a:r>
              <a:rPr lang="de-DE" dirty="0"/>
              <a:t>, Denis </a:t>
            </a:r>
            <a:r>
              <a:rPr lang="de-DE" dirty="0" err="1"/>
              <a:t>Davydov</a:t>
            </a:r>
            <a:r>
              <a:rPr lang="de-DE" dirty="0"/>
              <a:t> &amp; Paul Steinmann   |   </a:t>
            </a:r>
            <a:r>
              <a:rPr lang="de-DE" dirty="0" err="1"/>
              <a:t>deal.II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2018, Trieste, 23</a:t>
            </a:r>
            <a:r>
              <a:rPr lang="de-DE" baseline="30000" dirty="0"/>
              <a:t>rd</a:t>
            </a:r>
            <a:r>
              <a:rPr lang="de-DE" dirty="0"/>
              <a:t> - 27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July</a:t>
            </a:r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6627600"/>
            <a:ext cx="108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999ECA2A-29A5-4A61-9B2A-1FC4878172CE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6627600"/>
            <a:ext cx="720000" cy="19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4E5B409-54C3-418F-8A24-5E8502E44A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" y="121971"/>
            <a:ext cx="1601979" cy="384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0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3.xml"/><Relationship Id="rId7" Type="http://schemas.openxmlformats.org/officeDocument/2006/relationships/image" Target="../media/image2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4.xm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33.xml"/><Relationship Id="rId7" Type="http://schemas.openxmlformats.org/officeDocument/2006/relationships/image" Target="../media/image3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0.png"/><Relationship Id="rId4" Type="http://schemas.openxmlformats.org/officeDocument/2006/relationships/tags" Target="../tags/tag34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8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image" Target="../media/image2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6.png"/><Relationship Id="rId5" Type="http://schemas.openxmlformats.org/officeDocument/2006/relationships/tags" Target="../tags/tag11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8.xml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1D21B-5585-4825-978C-A1BBD7637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00" y="1397002"/>
            <a:ext cx="8568000" cy="1162829"/>
          </a:xfrm>
        </p:spPr>
        <p:txBody>
          <a:bodyPr>
            <a:noAutofit/>
          </a:bodyPr>
          <a:lstStyle/>
          <a:p>
            <a:r>
              <a:rPr lang="en-GB" sz="2600" dirty="0"/>
              <a:t>Model Order Reduction and Computational Homogenisation of Magnetorheological Elastomers</a:t>
            </a:r>
            <a:br>
              <a:rPr lang="de-DE" sz="2600" dirty="0"/>
            </a:br>
            <a:endParaRPr lang="en-GB" sz="2600" dirty="0"/>
          </a:p>
        </p:txBody>
      </p:sp>
      <p:sp>
        <p:nvSpPr>
          <p:cNvPr id="4" name="Untertitel 4">
            <a:extLst>
              <a:ext uri="{FF2B5EF4-FFF2-40B4-BE49-F238E27FC236}">
                <a16:creationId xmlns:a16="http://schemas.microsoft.com/office/drawing/2014/main" id="{C5554EAF-61FB-4A39-A803-1A7FD93A5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00" y="2773840"/>
            <a:ext cx="8568000" cy="2317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de-DE" dirty="0"/>
              <a:t>Benjamin Brands, Julia </a:t>
            </a:r>
            <a:r>
              <a:rPr lang="de-DE" dirty="0" err="1"/>
              <a:t>Mergheim</a:t>
            </a:r>
            <a:r>
              <a:rPr lang="de-DE" dirty="0"/>
              <a:t>, Denis </a:t>
            </a:r>
            <a:r>
              <a:rPr lang="de-DE" dirty="0" err="1"/>
              <a:t>Davydov</a:t>
            </a:r>
            <a:r>
              <a:rPr lang="de-DE" dirty="0"/>
              <a:t> and Paul Steinmann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Applied </a:t>
            </a:r>
            <a:r>
              <a:rPr lang="de-DE" dirty="0" err="1"/>
              <a:t>Mechanics</a:t>
            </a: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Friedrich-Alexander Universität Erlangen-Nürnberg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6th </a:t>
            </a:r>
            <a:r>
              <a:rPr lang="de-DE" dirty="0" err="1"/>
              <a:t>deal.II</a:t>
            </a:r>
            <a:r>
              <a:rPr lang="de-DE" dirty="0"/>
              <a:t> Users and Developers Workshop 2018,</a:t>
            </a:r>
          </a:p>
          <a:p>
            <a:pPr>
              <a:lnSpc>
                <a:spcPct val="100000"/>
              </a:lnSpc>
            </a:pPr>
            <a:r>
              <a:rPr lang="de-DE" dirty="0"/>
              <a:t>Trieste, 23</a:t>
            </a:r>
            <a:r>
              <a:rPr lang="de-DE" baseline="30000" dirty="0"/>
              <a:t>rd</a:t>
            </a:r>
            <a:r>
              <a:rPr lang="de-DE" dirty="0"/>
              <a:t> - 27</a:t>
            </a:r>
            <a:r>
              <a:rPr lang="de-DE" baseline="30000" dirty="0"/>
              <a:t>th</a:t>
            </a:r>
            <a:r>
              <a:rPr lang="de-DE" dirty="0"/>
              <a:t> </a:t>
            </a:r>
            <a:r>
              <a:rPr lang="de-DE" dirty="0" err="1"/>
              <a:t>July</a:t>
            </a: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69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528857-605C-45A6-B25A-DF522F651F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70F4E1-4E8B-4558-BC6E-42E3001B75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A1AA25-DF18-47C2-B26F-9E599104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27746AD-FB81-4EB4-8942-28D44EAB3D8E}"/>
              </a:ext>
            </a:extLst>
          </p:cNvPr>
          <p:cNvGrpSpPr/>
          <p:nvPr/>
        </p:nvGrpSpPr>
        <p:grpSpPr>
          <a:xfrm>
            <a:off x="1311763" y="1939398"/>
            <a:ext cx="6837205" cy="3867041"/>
            <a:chOff x="1777044" y="2305158"/>
            <a:chExt cx="6837205" cy="3867041"/>
          </a:xfrm>
        </p:grpSpPr>
        <p:sp>
          <p:nvSpPr>
            <p:cNvPr id="7" name="Round Same Side Corner Rectangle 13 1 1 2">
              <a:extLst>
                <a:ext uri="{FF2B5EF4-FFF2-40B4-BE49-F238E27FC236}">
                  <a16:creationId xmlns:a16="http://schemas.microsoft.com/office/drawing/2014/main" id="{C3365D5F-864B-4BDF-8C3E-62A9DA0DB76D}"/>
                </a:ext>
              </a:extLst>
            </p:cNvPr>
            <p:cNvSpPr/>
            <p:nvPr/>
          </p:nvSpPr>
          <p:spPr bwMode="auto">
            <a:xfrm rot="10800000">
              <a:off x="1777044" y="2629362"/>
              <a:ext cx="6837199" cy="3542837"/>
            </a:xfrm>
            <a:prstGeom prst="round2SameRect">
              <a:avLst>
                <a:gd name="adj1" fmla="val 148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8D54BB9-9B6B-43F1-B48F-FD5A881E336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897" y="3749624"/>
              <a:ext cx="6434667" cy="2348000"/>
            </a:xfrm>
            <a:prstGeom prst="rect">
              <a:avLst/>
            </a:prstGeom>
          </p:spPr>
        </p:pic>
        <p:sp>
          <p:nvSpPr>
            <p:cNvPr id="9" name="Round Same Side Corner Rectangle 12 1 1 2">
              <a:extLst>
                <a:ext uri="{FF2B5EF4-FFF2-40B4-BE49-F238E27FC236}">
                  <a16:creationId xmlns:a16="http://schemas.microsoft.com/office/drawing/2014/main" id="{7131CF33-52C8-4DA6-9651-56E93D4794E6}"/>
                </a:ext>
              </a:extLst>
            </p:cNvPr>
            <p:cNvSpPr/>
            <p:nvPr/>
          </p:nvSpPr>
          <p:spPr bwMode="auto">
            <a:xfrm>
              <a:off x="1777055" y="2305158"/>
              <a:ext cx="6837194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DEIM ROM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4EFACB2-14B5-4403-A00D-6D359D4C354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895" y="2766171"/>
              <a:ext cx="4820000" cy="605333"/>
            </a:xfrm>
            <a:prstGeom prst="rect">
              <a:avLst/>
            </a:prstGeom>
          </p:spPr>
        </p:pic>
      </p:grp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5B901D4A-852A-4422-B446-0C3C34AD68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2.3	DEIM </a:t>
            </a:r>
            <a:r>
              <a:rPr lang="de-DE" dirty="0" err="1"/>
              <a:t>Reduced</a:t>
            </a:r>
            <a:r>
              <a:rPr lang="de-DE" dirty="0"/>
              <a:t> Model</a:t>
            </a:r>
            <a:endParaRPr lang="en-GB" dirty="0"/>
          </a:p>
          <a:p>
            <a:pPr marL="536575" indent="-536575">
              <a:buNone/>
            </a:pPr>
            <a:endParaRPr lang="en-GB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D39E11E-BEE5-4F4C-A778-F21E343F29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75" y="3407330"/>
            <a:ext cx="6611875" cy="313947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5F3888D-874E-4D25-BB9B-9C95B9A3D9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00" y="1380439"/>
            <a:ext cx="6503714" cy="1822476"/>
          </a:xfrm>
          <a:prstGeom prst="rect">
            <a:avLst/>
          </a:prstGeom>
        </p:spPr>
      </p:pic>
      <p:sp>
        <p:nvSpPr>
          <p:cNvPr id="14" name="Shape 260 1">
            <a:extLst>
              <a:ext uri="{FF2B5EF4-FFF2-40B4-BE49-F238E27FC236}">
                <a16:creationId xmlns:a16="http://schemas.microsoft.com/office/drawing/2014/main" id="{76F68E6F-0C0F-496A-AEA9-85E3176AC0ED}"/>
              </a:ext>
            </a:extLst>
          </p:cNvPr>
          <p:cNvSpPr/>
          <p:nvPr/>
        </p:nvSpPr>
        <p:spPr>
          <a:xfrm>
            <a:off x="6236554" y="908838"/>
            <a:ext cx="2660956" cy="33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r"/>
            <a:r>
              <a:rPr lang="en-GB" sz="1400" dirty="0" err="1">
                <a:solidFill>
                  <a:srgbClr val="003865"/>
                </a:solidFill>
              </a:rPr>
              <a:t>Chaturantabut</a:t>
            </a:r>
            <a:r>
              <a:rPr lang="de-DE" sz="1400" dirty="0">
                <a:solidFill>
                  <a:srgbClr val="003865"/>
                </a:solidFill>
              </a:rPr>
              <a:t> &amp; Sorensen </a:t>
            </a:r>
            <a:r>
              <a:rPr sz="1400" dirty="0">
                <a:solidFill>
                  <a:srgbClr val="003865"/>
                </a:solidFill>
              </a:rPr>
              <a:t>20</a:t>
            </a:r>
            <a:r>
              <a:rPr lang="de-DE" sz="1400" dirty="0">
                <a:solidFill>
                  <a:srgbClr val="003865"/>
                </a:solidFill>
              </a:rPr>
              <a:t>10</a:t>
            </a:r>
            <a:endParaRPr sz="1400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02B3A4-E79E-467E-800E-F2C01A035E3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FE37D5-31A1-4415-9008-6204927023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532FB-FADE-4EBA-81BB-EAF3C6E67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A2BE847-AF55-450F-BB50-E8E65A7864AC}"/>
              </a:ext>
            </a:extLst>
          </p:cNvPr>
          <p:cNvGrpSpPr/>
          <p:nvPr/>
        </p:nvGrpSpPr>
        <p:grpSpPr>
          <a:xfrm>
            <a:off x="1253866" y="1691893"/>
            <a:ext cx="6636267" cy="4200907"/>
            <a:chOff x="1833782" y="2609460"/>
            <a:chExt cx="6636267" cy="4200907"/>
          </a:xfrm>
        </p:grpSpPr>
        <p:sp>
          <p:nvSpPr>
            <p:cNvPr id="7" name="Round Same Side Corner Rectangle 13 1 1 2">
              <a:extLst>
                <a:ext uri="{FF2B5EF4-FFF2-40B4-BE49-F238E27FC236}">
                  <a16:creationId xmlns:a16="http://schemas.microsoft.com/office/drawing/2014/main" id="{18D61EDF-9EFE-4138-A3CA-CAE81A576EB5}"/>
                </a:ext>
              </a:extLst>
            </p:cNvPr>
            <p:cNvSpPr/>
            <p:nvPr/>
          </p:nvSpPr>
          <p:spPr bwMode="auto">
            <a:xfrm rot="10800000">
              <a:off x="1833782" y="2933667"/>
              <a:ext cx="6636262" cy="3876700"/>
            </a:xfrm>
            <a:prstGeom prst="round2SameRect">
              <a:avLst>
                <a:gd name="adj1" fmla="val 148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626D1F40-6152-4BB7-9E0A-84BE1A32908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632" y="4023446"/>
              <a:ext cx="6253333" cy="2680000"/>
            </a:xfrm>
            <a:prstGeom prst="rect">
              <a:avLst/>
            </a:prstGeom>
          </p:spPr>
        </p:pic>
        <p:sp>
          <p:nvSpPr>
            <p:cNvPr id="9" name="Round Same Side Corner Rectangle 12 1 1 2">
              <a:extLst>
                <a:ext uri="{FF2B5EF4-FFF2-40B4-BE49-F238E27FC236}">
                  <a16:creationId xmlns:a16="http://schemas.microsoft.com/office/drawing/2014/main" id="{8A20891A-56C5-4AC5-89D6-919C51A67B63}"/>
                </a:ext>
              </a:extLst>
            </p:cNvPr>
            <p:cNvSpPr/>
            <p:nvPr/>
          </p:nvSpPr>
          <p:spPr bwMode="auto">
            <a:xfrm>
              <a:off x="1833791" y="2609460"/>
              <a:ext cx="6636258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 err="1">
                  <a:solidFill>
                    <a:schemeClr val="bg1"/>
                  </a:solidFill>
                </a:rPr>
                <a:t>GappyPOD</a:t>
              </a:r>
              <a:r>
                <a:rPr lang="en-AU" sz="1400" b="1" dirty="0">
                  <a:solidFill>
                    <a:schemeClr val="bg1"/>
                  </a:solidFill>
                </a:rPr>
                <a:t> ROM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AD73537-BABC-4831-BFC2-21E098B6BD2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631" y="3070473"/>
              <a:ext cx="4820000" cy="605333"/>
            </a:xfrm>
            <a:prstGeom prst="rect">
              <a:avLst/>
            </a:prstGeom>
          </p:spPr>
        </p:pic>
      </p:grp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A4350CA5-86E5-4909-9A9E-5B45DDFCD9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2.4	</a:t>
            </a:r>
            <a:r>
              <a:rPr lang="de-DE" dirty="0" err="1"/>
              <a:t>GappyPOD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Model</a:t>
            </a:r>
            <a:endParaRPr lang="en-GB" dirty="0"/>
          </a:p>
          <a:p>
            <a:pPr marL="536575" indent="-536575">
              <a:buNone/>
            </a:pPr>
            <a:endParaRPr lang="en-GB" dirty="0"/>
          </a:p>
        </p:txBody>
      </p:sp>
      <p:sp>
        <p:nvSpPr>
          <p:cNvPr id="12" name="Shape 260 2">
            <a:extLst>
              <a:ext uri="{FF2B5EF4-FFF2-40B4-BE49-F238E27FC236}">
                <a16:creationId xmlns:a16="http://schemas.microsoft.com/office/drawing/2014/main" id="{8BE33B55-A189-4505-A3DF-B0F5EE5C46A0}"/>
              </a:ext>
            </a:extLst>
          </p:cNvPr>
          <p:cNvSpPr/>
          <p:nvPr/>
        </p:nvSpPr>
        <p:spPr>
          <a:xfrm>
            <a:off x="6772989" y="911621"/>
            <a:ext cx="2120570" cy="33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de-DE" sz="1400" dirty="0">
                <a:solidFill>
                  <a:srgbClr val="003865"/>
                </a:solidFill>
              </a:rPr>
              <a:t>Emerson &amp; </a:t>
            </a:r>
            <a:r>
              <a:rPr lang="de-DE" sz="1400" dirty="0" err="1">
                <a:solidFill>
                  <a:srgbClr val="003865"/>
                </a:solidFill>
              </a:rPr>
              <a:t>Sirovich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sz="1400" dirty="0">
                <a:solidFill>
                  <a:srgbClr val="003865"/>
                </a:solidFill>
              </a:rPr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36157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7B28AA-24F7-4B9D-B199-69A7253EB2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36575" indent="-536575">
              <a:buNone/>
            </a:pPr>
            <a:r>
              <a:rPr lang="de-DE" dirty="0"/>
              <a:t>2.5	</a:t>
            </a: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Cubature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Model</a:t>
            </a:r>
            <a:endParaRPr lang="en-GB" dirty="0"/>
          </a:p>
          <a:p>
            <a:pPr marL="536575" indent="-536575">
              <a:buNone/>
            </a:pP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BC3684-4E56-418B-97B8-E4987044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A8670A-DA65-4897-9B9D-8FF335CA27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90E78D-90D8-444F-8E8A-59754B820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448" y="6628573"/>
            <a:ext cx="6120000" cy="192468"/>
          </a:xfrm>
        </p:spPr>
        <p:txBody>
          <a:bodyPr/>
          <a:lstStyle/>
          <a:p>
            <a:r>
              <a:rPr lang="de-DE"/>
              <a:t>Benjamin Brands, Julia Mergheim, Denis Davydov &amp; Paul Steinmann   |   ESMC 2018, Bologna, 2</a:t>
            </a:r>
            <a:r>
              <a:rPr lang="de-DE" baseline="30000"/>
              <a:t>nd</a:t>
            </a:r>
            <a:r>
              <a:rPr lang="de-DE"/>
              <a:t> - 6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BAD9670-F9F3-489F-B32E-53A193AEFA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3" y="1518163"/>
            <a:ext cx="5722766" cy="150473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998D646-D414-4763-AC89-8BADFF4FDC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4" y="3397927"/>
            <a:ext cx="4213637" cy="3096223"/>
          </a:xfrm>
          <a:prstGeom prst="rect">
            <a:avLst/>
          </a:prstGeom>
        </p:spPr>
      </p:pic>
      <p:sp>
        <p:nvSpPr>
          <p:cNvPr id="8" name="Shape 260">
            <a:extLst>
              <a:ext uri="{FF2B5EF4-FFF2-40B4-BE49-F238E27FC236}">
                <a16:creationId xmlns:a16="http://schemas.microsoft.com/office/drawing/2014/main" id="{886B6F08-1FD7-45A9-922F-90D9E0B03A67}"/>
              </a:ext>
            </a:extLst>
          </p:cNvPr>
          <p:cNvSpPr/>
          <p:nvPr/>
        </p:nvSpPr>
        <p:spPr>
          <a:xfrm>
            <a:off x="6774655" y="988256"/>
            <a:ext cx="2120570" cy="60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r"/>
            <a:r>
              <a:rPr lang="de-DE" sz="1400" dirty="0">
                <a:solidFill>
                  <a:srgbClr val="003865"/>
                </a:solidFill>
              </a:rPr>
              <a:t>Farhat et al. </a:t>
            </a:r>
            <a:r>
              <a:rPr sz="1400" dirty="0">
                <a:solidFill>
                  <a:srgbClr val="003865"/>
                </a:solidFill>
              </a:rPr>
              <a:t>20</a:t>
            </a:r>
            <a:r>
              <a:rPr lang="de-DE" sz="1400" dirty="0">
                <a:solidFill>
                  <a:srgbClr val="003865"/>
                </a:solidFill>
              </a:rPr>
              <a:t>14,</a:t>
            </a:r>
          </a:p>
          <a:p>
            <a:pPr algn="r"/>
            <a:r>
              <a:rPr lang="de-DE" sz="1400" dirty="0">
                <a:solidFill>
                  <a:srgbClr val="003865"/>
                </a:solidFill>
              </a:rPr>
              <a:t>Hernández et al. 2016</a:t>
            </a:r>
          </a:p>
          <a:p>
            <a:pPr algn="r"/>
            <a:endParaRPr sz="1400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34C487-5BE2-499E-BC08-E21EA2C06D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EA7B8B-036E-4166-A084-9F646F3DC4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1BCE74-D689-47B4-8030-AB7CBDD44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1F15CC51-B19C-410B-9890-938595394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2.5	EC </a:t>
            </a:r>
            <a:r>
              <a:rPr lang="de-DE" dirty="0" err="1"/>
              <a:t>Reduced</a:t>
            </a:r>
            <a:r>
              <a:rPr lang="de-DE" dirty="0"/>
              <a:t> Model</a:t>
            </a:r>
            <a:endParaRPr lang="en-GB" dirty="0"/>
          </a:p>
          <a:p>
            <a:pPr marL="536575" indent="-536575">
              <a:buNone/>
            </a:pPr>
            <a:endParaRPr lang="en-GB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5629164-B9BE-4AA0-9B6C-672BC8636294}"/>
              </a:ext>
            </a:extLst>
          </p:cNvPr>
          <p:cNvGrpSpPr/>
          <p:nvPr/>
        </p:nvGrpSpPr>
        <p:grpSpPr>
          <a:xfrm>
            <a:off x="490423" y="1600381"/>
            <a:ext cx="8456832" cy="3982358"/>
            <a:chOff x="664194" y="2010776"/>
            <a:chExt cx="8456832" cy="3982358"/>
          </a:xfrm>
        </p:grpSpPr>
        <p:sp>
          <p:nvSpPr>
            <p:cNvPr id="8" name="Round Same Side Corner Rectangle 13 1 1 2">
              <a:extLst>
                <a:ext uri="{FF2B5EF4-FFF2-40B4-BE49-F238E27FC236}">
                  <a16:creationId xmlns:a16="http://schemas.microsoft.com/office/drawing/2014/main" id="{4180AC03-8A62-4F49-84A5-B9F5326D7211}"/>
                </a:ext>
              </a:extLst>
            </p:cNvPr>
            <p:cNvSpPr/>
            <p:nvPr/>
          </p:nvSpPr>
          <p:spPr bwMode="auto">
            <a:xfrm rot="10800000">
              <a:off x="664194" y="2334982"/>
              <a:ext cx="8456827" cy="3658152"/>
            </a:xfrm>
            <a:prstGeom prst="round2SameRect">
              <a:avLst>
                <a:gd name="adj1" fmla="val 148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E7BF73F-ACE8-4DBA-9C4F-517D5B2A4BF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74" y="3429841"/>
              <a:ext cx="8156571" cy="2463810"/>
            </a:xfrm>
            <a:prstGeom prst="rect">
              <a:avLst/>
            </a:prstGeom>
          </p:spPr>
        </p:pic>
        <p:sp>
          <p:nvSpPr>
            <p:cNvPr id="10" name="Round Same Side Corner Rectangle 12 1 1 2">
              <a:extLst>
                <a:ext uri="{FF2B5EF4-FFF2-40B4-BE49-F238E27FC236}">
                  <a16:creationId xmlns:a16="http://schemas.microsoft.com/office/drawing/2014/main" id="{ED989E20-8EE7-4663-B3EF-6F343BD4BF92}"/>
                </a:ext>
              </a:extLst>
            </p:cNvPr>
            <p:cNvSpPr/>
            <p:nvPr/>
          </p:nvSpPr>
          <p:spPr bwMode="auto">
            <a:xfrm>
              <a:off x="664204" y="2010776"/>
              <a:ext cx="8456822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EC ROM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98F4D4E-E653-4312-88DC-EE13D0EA9AF8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72" y="2471789"/>
              <a:ext cx="4820000" cy="605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280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3D0C49-64BE-422D-8BA8-E0096A58D0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A5028A-8D3C-48FE-B110-F54B7AB59C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8E2CCB-4FD4-4798-B415-C661AF79D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87B30BE1-5FD9-47ED-803E-A1056059AC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3.	</a:t>
            </a:r>
            <a:r>
              <a:rPr lang="de-DE" dirty="0" err="1"/>
              <a:t>Numerical</a:t>
            </a:r>
            <a:r>
              <a:rPr lang="de-DE" dirty="0"/>
              <a:t> Studies: Problem Setting</a:t>
            </a:r>
            <a:endParaRPr lang="en-GB" dirty="0"/>
          </a:p>
          <a:p>
            <a:pPr marL="536575" indent="-536575">
              <a:buNone/>
            </a:pP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D3A592-309C-4A65-872A-A7DF5F3096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50" y="4911358"/>
            <a:ext cx="3608147" cy="8214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BFABFC4-B208-4195-AF8E-766123D8E5E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7" y="1478333"/>
            <a:ext cx="6834952" cy="12266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7564C0-3F16-422A-8940-E11E0E5D2D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26" y="3549850"/>
            <a:ext cx="4256571" cy="927333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CBB5EE5-D214-4D31-BBDE-60AEE0FE72DA}"/>
              </a:ext>
            </a:extLst>
          </p:cNvPr>
          <p:cNvGrpSpPr/>
          <p:nvPr/>
        </p:nvGrpSpPr>
        <p:grpSpPr>
          <a:xfrm>
            <a:off x="1123647" y="2784960"/>
            <a:ext cx="3158541" cy="3438348"/>
            <a:chOff x="1123647" y="2784960"/>
            <a:chExt cx="3158541" cy="343834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56ABF7E-255C-46A3-8882-5414FDB3D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9" t="6647" r="11272" b="6471"/>
            <a:stretch/>
          </p:blipFill>
          <p:spPr>
            <a:xfrm>
              <a:off x="1123647" y="2784960"/>
              <a:ext cx="3158541" cy="3170068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3C09F8E-910A-4650-904E-732D9D410DD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939" y="6035021"/>
              <a:ext cx="2405956" cy="188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4EB749-ECE5-482F-A802-D753C14784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A265EA-29DE-4F0C-B516-EBE8EC5CE3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CA7CD2-06B1-4279-8A33-CBD637105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715076D5-E02B-43A4-9B75-EDCBE9E55B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3.	</a:t>
            </a:r>
            <a:r>
              <a:rPr lang="de-DE" dirty="0" err="1"/>
              <a:t>Numerical</a:t>
            </a:r>
            <a:r>
              <a:rPr lang="de-DE" dirty="0"/>
              <a:t> Studies: Problem Setting</a:t>
            </a:r>
            <a:endParaRPr lang="en-GB" dirty="0"/>
          </a:p>
          <a:p>
            <a:pPr marL="536575" indent="-536575">
              <a:buNone/>
            </a:pP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043D04-20E2-4B73-A4C7-77A11F8C94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8" y="1657589"/>
            <a:ext cx="6518811" cy="14476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5535A0-805B-404E-A4C4-973C91CF1E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8" y="3732547"/>
            <a:ext cx="6251609" cy="18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AEE211-7343-4BC6-B543-EDD2B817B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87F86A-F1FC-4DC6-A671-05611DA970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35CDDB-1364-49FE-9030-86C1CBF2D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1FAFBCE-F470-46A9-9BE5-77AF6F7D96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675696"/>
          </a:xfrm>
        </p:spPr>
        <p:txBody>
          <a:bodyPr/>
          <a:lstStyle/>
          <a:p>
            <a:pPr marL="538163" indent="-538163">
              <a:buNone/>
            </a:pPr>
            <a:r>
              <a:rPr lang="de-DE" dirty="0"/>
              <a:t>3.1	</a:t>
            </a:r>
            <a:r>
              <a:rPr lang="de-DE" dirty="0" err="1"/>
              <a:t>Numerical</a:t>
            </a:r>
            <a:r>
              <a:rPr lang="de-DE" dirty="0"/>
              <a:t> Studies: DEIM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87A60C-6474-435E-A3C0-F3DBFE5A7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7" y="1314178"/>
            <a:ext cx="8470563" cy="47222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3587F6-7820-4CDC-9E53-057EBA7F71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24"/>
          <a:stretch/>
        </p:blipFill>
        <p:spPr>
          <a:xfrm>
            <a:off x="2108194" y="1795608"/>
            <a:ext cx="5248008" cy="40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B6045B-7F31-4B40-835B-835DF03F6F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EFEE94-B142-4C41-A4D0-AE488786C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FD4D0C-496C-4670-8960-5ACCD473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A39390A-C991-470E-85EB-B72E154B957B}"/>
              </a:ext>
            </a:extLst>
          </p:cNvPr>
          <p:cNvGrpSpPr/>
          <p:nvPr/>
        </p:nvGrpSpPr>
        <p:grpSpPr>
          <a:xfrm>
            <a:off x="593557" y="1567008"/>
            <a:ext cx="8228309" cy="4476815"/>
            <a:chOff x="593557" y="1567008"/>
            <a:chExt cx="8228309" cy="4476815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37B877BC-47CC-4E1A-B87D-88DDA8C2EB38}"/>
                </a:ext>
              </a:extLst>
            </p:cNvPr>
            <p:cNvGrpSpPr/>
            <p:nvPr/>
          </p:nvGrpSpPr>
          <p:grpSpPr>
            <a:xfrm>
              <a:off x="593557" y="1567008"/>
              <a:ext cx="8228309" cy="4476815"/>
              <a:chOff x="593557" y="1567008"/>
              <a:chExt cx="8228309" cy="4476815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7C66D866-693D-46D3-909B-BD9F4281CA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52" r="56119" b="19334"/>
              <a:stretch/>
            </p:blipFill>
            <p:spPr>
              <a:xfrm>
                <a:off x="593557" y="1593678"/>
                <a:ext cx="2390401" cy="2754268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8D4BB201-3D28-4631-A44C-DA5887E92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242"/>
              <a:stretch/>
            </p:blipFill>
            <p:spPr>
              <a:xfrm>
                <a:off x="5586438" y="1567008"/>
                <a:ext cx="3235428" cy="2020342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B530CA25-E276-4315-AA8A-36C155F617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98" r="4350" b="19334"/>
              <a:stretch/>
            </p:blipFill>
            <p:spPr>
              <a:xfrm>
                <a:off x="3118786" y="1593678"/>
                <a:ext cx="2422359" cy="2754268"/>
              </a:xfrm>
              <a:prstGeom prst="rect">
                <a:avLst/>
              </a:prstGeom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EDB6419F-6820-408F-A062-3144A35311F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4260" y="4830926"/>
                <a:ext cx="6116367" cy="1212897"/>
              </a:xfrm>
              <a:prstGeom prst="rect">
                <a:avLst/>
              </a:prstGeom>
            </p:spPr>
          </p:pic>
        </p:grp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EBA82FD-0FF5-4F6E-971F-71B985A72424}"/>
                </a:ext>
              </a:extLst>
            </p:cNvPr>
            <p:cNvSpPr/>
            <p:nvPr/>
          </p:nvSpPr>
          <p:spPr>
            <a:xfrm>
              <a:off x="7275250" y="2131737"/>
              <a:ext cx="266041" cy="173114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5BABD5B-4ED9-42EF-A3CC-885F70D9A6F6}"/>
                </a:ext>
              </a:extLst>
            </p:cNvPr>
            <p:cNvSpPr/>
            <p:nvPr/>
          </p:nvSpPr>
          <p:spPr>
            <a:xfrm>
              <a:off x="4732199" y="2131737"/>
              <a:ext cx="266041" cy="173114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66019A5-AE71-4749-981F-C2821A9E0A14}"/>
                </a:ext>
              </a:extLst>
            </p:cNvPr>
            <p:cNvSpPr/>
            <p:nvPr/>
          </p:nvSpPr>
          <p:spPr>
            <a:xfrm>
              <a:off x="2211844" y="2142933"/>
              <a:ext cx="266041" cy="173114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FA09F61D-1CBC-4856-A6DC-8776655601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675696"/>
          </a:xfrm>
        </p:spPr>
        <p:txBody>
          <a:bodyPr/>
          <a:lstStyle/>
          <a:p>
            <a:pPr marL="538163" indent="-538163">
              <a:buNone/>
            </a:pPr>
            <a:r>
              <a:rPr lang="de-DE" dirty="0"/>
              <a:t>3.1	</a:t>
            </a:r>
            <a:r>
              <a:rPr lang="de-DE" dirty="0" err="1"/>
              <a:t>Numerical</a:t>
            </a:r>
            <a:r>
              <a:rPr lang="de-DE" dirty="0"/>
              <a:t> Studies: DEIM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E489F9-2364-483E-A0CA-76C63D926E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16FCC8-19E3-4C54-A21B-0C02F108B8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DE1EAF-12C8-44E4-A1A2-6AEBC27D7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A09074DF-30AC-40F0-8047-ACAF45465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675696"/>
          </a:xfrm>
        </p:spPr>
        <p:txBody>
          <a:bodyPr/>
          <a:lstStyle/>
          <a:p>
            <a:pPr marL="538163" indent="-538163">
              <a:buNone/>
            </a:pPr>
            <a:r>
              <a:rPr lang="de-DE" dirty="0"/>
              <a:t>3.2	</a:t>
            </a:r>
            <a:r>
              <a:rPr lang="de-DE" dirty="0" err="1"/>
              <a:t>Numerical</a:t>
            </a:r>
            <a:r>
              <a:rPr lang="de-DE" dirty="0"/>
              <a:t> Studies: </a:t>
            </a:r>
            <a:r>
              <a:rPr lang="de-DE" dirty="0" err="1"/>
              <a:t>GappyPOD</a:t>
            </a:r>
            <a:endParaRPr lang="de-DE" dirty="0"/>
          </a:p>
          <a:p>
            <a:pPr marL="538163" indent="-538163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AD035E-46D1-4592-AD78-586830FEE1A9}"/>
              </a:ext>
            </a:extLst>
          </p:cNvPr>
          <p:cNvGrpSpPr>
            <a:grpSpLocks noChangeAspect="1"/>
          </p:cNvGrpSpPr>
          <p:nvPr/>
        </p:nvGrpSpPr>
        <p:grpSpPr>
          <a:xfrm>
            <a:off x="561599" y="1367294"/>
            <a:ext cx="8299417" cy="5158002"/>
            <a:chOff x="241201" y="1175939"/>
            <a:chExt cx="9073170" cy="563888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B4B7345-56D1-401D-84D1-C31735369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46"/>
            <a:stretch/>
          </p:blipFill>
          <p:spPr>
            <a:xfrm>
              <a:off x="241201" y="1290175"/>
              <a:ext cx="4421554" cy="552464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3914100-76F2-4F20-9F0C-26F8408FC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6"/>
            <a:stretch/>
          </p:blipFill>
          <p:spPr>
            <a:xfrm>
              <a:off x="4892817" y="1175939"/>
              <a:ext cx="4421554" cy="5524645"/>
            </a:xfrm>
            <a:prstGeom prst="rect">
              <a:avLst/>
            </a:prstGeom>
          </p:spPr>
        </p:pic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5A18AE77-8EE8-4AB5-BB2F-2C93B424A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55" y="1367294"/>
            <a:ext cx="5990347" cy="509478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32DA202-CF7F-48A2-B6C2-F22BFAC790AF}"/>
              </a:ext>
            </a:extLst>
          </p:cNvPr>
          <p:cNvGrpSpPr/>
          <p:nvPr/>
        </p:nvGrpSpPr>
        <p:grpSpPr>
          <a:xfrm>
            <a:off x="401214" y="1380115"/>
            <a:ext cx="8581601" cy="4745050"/>
            <a:chOff x="401214" y="1380115"/>
            <a:chExt cx="8581601" cy="4745050"/>
          </a:xfrm>
        </p:grpSpPr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19717CD0-8FC0-4D06-9EE4-9420702141AE}"/>
                </a:ext>
              </a:extLst>
            </p:cNvPr>
            <p:cNvGrpSpPr/>
            <p:nvPr/>
          </p:nvGrpSpPr>
          <p:grpSpPr>
            <a:xfrm>
              <a:off x="401214" y="1380115"/>
              <a:ext cx="8581601" cy="4745050"/>
              <a:chOff x="401214" y="1024515"/>
              <a:chExt cx="8581601" cy="4745050"/>
            </a:xfrm>
          </p:grpSpPr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FB7FC8A0-D1B3-41A2-BD78-0BA0C8B54039}"/>
                  </a:ext>
                </a:extLst>
              </p:cNvPr>
              <p:cNvGrpSpPr/>
              <p:nvPr/>
            </p:nvGrpSpPr>
            <p:grpSpPr>
              <a:xfrm>
                <a:off x="401214" y="1024515"/>
                <a:ext cx="8581601" cy="2899468"/>
                <a:chOff x="346964" y="1187515"/>
                <a:chExt cx="8581601" cy="2899468"/>
              </a:xfrm>
            </p:grpSpPr>
            <p:pic>
              <p:nvPicPr>
                <p:cNvPr id="18" name="Grafik 17">
                  <a:extLst>
                    <a:ext uri="{FF2B5EF4-FFF2-40B4-BE49-F238E27FC236}">
                      <a16:creationId xmlns:a16="http://schemas.microsoft.com/office/drawing/2014/main" id="{AE5FD6B9-7816-4AC0-A463-06CCA35F19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751"/>
                <a:stretch/>
              </p:blipFill>
              <p:spPr>
                <a:xfrm>
                  <a:off x="5473399" y="1230500"/>
                  <a:ext cx="3455166" cy="2123112"/>
                </a:xfrm>
                <a:prstGeom prst="rect">
                  <a:avLst/>
                </a:prstGeom>
              </p:spPr>
            </p:pic>
            <p:grpSp>
              <p:nvGrpSpPr>
                <p:cNvPr id="19" name="Gruppieren 18">
                  <a:extLst>
                    <a:ext uri="{FF2B5EF4-FFF2-40B4-BE49-F238E27FC236}">
                      <a16:creationId xmlns:a16="http://schemas.microsoft.com/office/drawing/2014/main" id="{963E3AFD-9590-4847-BB2A-7CFCB54179F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6964" y="1187515"/>
                  <a:ext cx="5126435" cy="2899468"/>
                  <a:chOff x="613453" y="1175939"/>
                  <a:chExt cx="7376031" cy="4171826"/>
                </a:xfrm>
              </p:grpSpPr>
              <p:pic>
                <p:nvPicPr>
                  <p:cNvPr id="20" name="Grafik 19">
                    <a:extLst>
                      <a:ext uri="{FF2B5EF4-FFF2-40B4-BE49-F238E27FC236}">
                        <a16:creationId xmlns:a16="http://schemas.microsoft.com/office/drawing/2014/main" id="{D46F9FEA-328C-4FF1-85E4-60B0DADFC4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71" r="56615" b="26555"/>
                  <a:stretch/>
                </p:blipFill>
                <p:spPr>
                  <a:xfrm>
                    <a:off x="613453" y="1290175"/>
                    <a:ext cx="3594980" cy="4057590"/>
                  </a:xfrm>
                  <a:prstGeom prst="rect">
                    <a:avLst/>
                  </a:prstGeom>
                </p:spPr>
              </p:pic>
              <p:pic>
                <p:nvPicPr>
                  <p:cNvPr id="21" name="Grafik 20">
                    <a:extLst>
                      <a:ext uri="{FF2B5EF4-FFF2-40B4-BE49-F238E27FC236}">
                        <a16:creationId xmlns:a16="http://schemas.microsoft.com/office/drawing/2014/main" id="{B7A0DFC3-7B43-4949-BBD3-9781B03885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717" r="4969" b="24487"/>
                  <a:stretch/>
                </p:blipFill>
                <p:spPr>
                  <a:xfrm>
                    <a:off x="4394500" y="1175939"/>
                    <a:ext cx="3594984" cy="417182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0C475BD1-5B97-4317-868F-857F8350196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0978" y="4434686"/>
                <a:ext cx="6470292" cy="1334879"/>
              </a:xfrm>
              <a:prstGeom prst="rect">
                <a:avLst/>
              </a:prstGeom>
            </p:spPr>
          </p:pic>
        </p:grp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15954D4-A624-44B8-A8E3-AB0FEC7E2ECE}"/>
                </a:ext>
              </a:extLst>
            </p:cNvPr>
            <p:cNvSpPr/>
            <p:nvPr/>
          </p:nvSpPr>
          <p:spPr>
            <a:xfrm>
              <a:off x="7561836" y="1492155"/>
              <a:ext cx="266041" cy="325925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54A3F602-01C8-4719-A9BE-5A99D1C865DA}"/>
                </a:ext>
              </a:extLst>
            </p:cNvPr>
            <p:cNvSpPr/>
            <p:nvPr/>
          </p:nvSpPr>
          <p:spPr>
            <a:xfrm>
              <a:off x="4961252" y="1492155"/>
              <a:ext cx="266041" cy="325925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A94D094-9C79-4305-97DE-BE40989622CC}"/>
                </a:ext>
              </a:extLst>
            </p:cNvPr>
            <p:cNvSpPr/>
            <p:nvPr/>
          </p:nvSpPr>
          <p:spPr>
            <a:xfrm>
              <a:off x="2329483" y="1503529"/>
              <a:ext cx="266041" cy="325925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9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EE0CB2-8E3C-42EA-929E-86B6647585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932B26-7E36-44E4-9CFE-6F84E67B13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A14C6-52B3-43E9-99BC-DB4D0B349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EC24EF-1EF8-4687-BEEB-78C84CFA0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1" y="1545476"/>
            <a:ext cx="8414134" cy="47281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9D190D-AF41-464C-851A-0713F84EC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36" y="1545476"/>
            <a:ext cx="5486903" cy="4151515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2809A3B-0D2F-49CF-A8AF-C58C33D57E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675696"/>
          </a:xfrm>
        </p:spPr>
        <p:txBody>
          <a:bodyPr/>
          <a:lstStyle/>
          <a:p>
            <a:pPr marL="538163" indent="-538163">
              <a:buNone/>
            </a:pPr>
            <a:r>
              <a:rPr lang="de-DE" dirty="0"/>
              <a:t>3.3	</a:t>
            </a:r>
            <a:r>
              <a:rPr lang="de-DE" dirty="0" err="1"/>
              <a:t>Numerical</a:t>
            </a:r>
            <a:r>
              <a:rPr lang="de-DE" dirty="0"/>
              <a:t> Studies: EC</a:t>
            </a:r>
          </a:p>
          <a:p>
            <a:pPr marL="538163" indent="-538163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48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DB18CA1-7FFD-4997-9BF1-F4C2417BD7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A73BEC-F1BC-4368-97FA-8545AD4A42A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62F6C4-31B7-47CF-9067-781F9A4C9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53D9918C-430F-4A65-86B3-FBB0513AD1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202238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Model Order </a:t>
            </a:r>
            <a:r>
              <a:rPr lang="de-DE" dirty="0" err="1"/>
              <a:t>Reduction</a:t>
            </a:r>
            <a:endParaRPr lang="de-DE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/>
              <a:t>Replacing</a:t>
            </a:r>
            <a:r>
              <a:rPr lang="de-DE" sz="2400" dirty="0"/>
              <a:t> expensive </a:t>
            </a:r>
            <a:r>
              <a:rPr lang="de-DE" sz="2400" dirty="0" err="1"/>
              <a:t>numerical</a:t>
            </a:r>
            <a:r>
              <a:rPr lang="de-DE" sz="2400" dirty="0"/>
              <a:t> </a:t>
            </a:r>
            <a:r>
              <a:rPr lang="de-DE" sz="2400" dirty="0" err="1"/>
              <a:t>model</a:t>
            </a:r>
            <a:r>
              <a:rPr lang="de-DE" sz="2400" dirty="0"/>
              <a:t> (</a:t>
            </a:r>
            <a:r>
              <a:rPr lang="de-DE" sz="2400" dirty="0" err="1"/>
              <a:t>e.g</a:t>
            </a:r>
            <a:r>
              <a:rPr lang="de-DE" sz="2400" dirty="0"/>
              <a:t> FEM)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cheaper</a:t>
            </a:r>
            <a:r>
              <a:rPr lang="de-DE" sz="2400" dirty="0"/>
              <a:t> </a:t>
            </a:r>
            <a:r>
              <a:rPr lang="de-DE" sz="2400" dirty="0" err="1"/>
              <a:t>reduced</a:t>
            </a:r>
            <a:r>
              <a:rPr lang="de-DE" sz="2400" dirty="0"/>
              <a:t> </a:t>
            </a:r>
            <a:r>
              <a:rPr lang="de-DE" sz="2400" dirty="0" err="1"/>
              <a:t>model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acceptable</a:t>
            </a:r>
            <a:r>
              <a:rPr lang="de-DE" sz="2400" dirty="0"/>
              <a:t> </a:t>
            </a:r>
            <a:r>
              <a:rPr lang="de-DE" sz="2400" dirty="0" err="1"/>
              <a:t>accuracy</a:t>
            </a:r>
            <a:endParaRPr lang="en-GB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C70CE8-AD4A-4CB8-9847-E750189F0D3D}"/>
              </a:ext>
            </a:extLst>
          </p:cNvPr>
          <p:cNvSpPr txBox="1"/>
          <p:nvPr/>
        </p:nvSpPr>
        <p:spPr>
          <a:xfrm>
            <a:off x="296448" y="2888838"/>
            <a:ext cx="443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865"/>
                </a:solidFill>
              </a:rPr>
              <a:t>Offline Stage</a:t>
            </a:r>
          </a:p>
          <a:p>
            <a:pPr algn="ctr"/>
            <a:r>
              <a:rPr lang="de-DE" sz="1600" b="1" dirty="0" err="1">
                <a:solidFill>
                  <a:srgbClr val="003865"/>
                </a:solidFill>
              </a:rPr>
              <a:t>setting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up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the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reduced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model</a:t>
            </a:r>
            <a:endParaRPr lang="en-GB" sz="1600" b="1" dirty="0">
              <a:solidFill>
                <a:srgbClr val="003865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DBB9ACB-DF1F-4519-91B7-0708B6F008AD}"/>
              </a:ext>
            </a:extLst>
          </p:cNvPr>
          <p:cNvSpPr txBox="1"/>
          <p:nvPr/>
        </p:nvSpPr>
        <p:spPr>
          <a:xfrm>
            <a:off x="4735155" y="2888836"/>
            <a:ext cx="4408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865"/>
                </a:solidFill>
              </a:rPr>
              <a:t>Online Stage</a:t>
            </a:r>
          </a:p>
          <a:p>
            <a:pPr algn="ctr"/>
            <a:r>
              <a:rPr lang="de-DE" sz="1600" b="1" dirty="0" err="1">
                <a:solidFill>
                  <a:srgbClr val="003865"/>
                </a:solidFill>
              </a:rPr>
              <a:t>employing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the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reduced</a:t>
            </a:r>
            <a:r>
              <a:rPr lang="de-DE" sz="1600" b="1" dirty="0">
                <a:solidFill>
                  <a:srgbClr val="003865"/>
                </a:solidFill>
              </a:rPr>
              <a:t> </a:t>
            </a:r>
            <a:r>
              <a:rPr lang="de-DE" sz="1600" b="1" dirty="0" err="1">
                <a:solidFill>
                  <a:srgbClr val="003865"/>
                </a:solidFill>
              </a:rPr>
              <a:t>model</a:t>
            </a:r>
            <a:endParaRPr lang="en-GB" sz="1600" b="1" dirty="0">
              <a:solidFill>
                <a:srgbClr val="003865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B4D473-A6E7-4BBB-BC53-070A7CD8F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69" y="3447991"/>
            <a:ext cx="3448778" cy="2395481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2C12B0D-E417-4253-B39E-A99A7EEF6A76}"/>
              </a:ext>
            </a:extLst>
          </p:cNvPr>
          <p:cNvGrpSpPr/>
          <p:nvPr/>
        </p:nvGrpSpPr>
        <p:grpSpPr>
          <a:xfrm>
            <a:off x="830940" y="3689962"/>
            <a:ext cx="3246402" cy="2801113"/>
            <a:chOff x="830940" y="3689962"/>
            <a:chExt cx="3246402" cy="280111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E601A60-19A0-47EC-AE84-A8094C4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9217" y="3689962"/>
              <a:ext cx="2449848" cy="2517219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AEF8C5C7-C4CE-4550-ABCE-499CC2A0A542}"/>
                </a:ext>
              </a:extLst>
            </p:cNvPr>
            <p:cNvSpPr txBox="1"/>
            <p:nvPr/>
          </p:nvSpPr>
          <p:spPr>
            <a:xfrm>
              <a:off x="830940" y="6214076"/>
              <a:ext cx="3246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>
                  <a:solidFill>
                    <a:srgbClr val="003865"/>
                  </a:solidFill>
                </a:rPr>
                <a:t>Meggy</a:t>
              </a:r>
              <a:r>
                <a:rPr lang="de-DE" sz="1200" dirty="0">
                  <a:solidFill>
                    <a:srgbClr val="003865"/>
                  </a:solidFill>
                </a:rPr>
                <a:t> Computing Cluster at RRZE Erlangen</a:t>
              </a:r>
              <a:endParaRPr lang="en-GB" sz="1200" dirty="0">
                <a:solidFill>
                  <a:srgbClr val="00386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94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866595-AC9A-4C4F-8609-67939516A0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222FC7-5C8E-4F9B-B2A7-21083C0A9B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330A9-17A5-4FDE-B250-F1EAA671F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5FB27D62-9D76-485C-83D7-C7433D5FA5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675696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4.	</a:t>
            </a:r>
            <a:r>
              <a:rPr lang="de-DE" dirty="0" err="1"/>
              <a:t>Conclusion</a:t>
            </a:r>
            <a:endParaRPr lang="de-DE" dirty="0"/>
          </a:p>
          <a:p>
            <a:pPr>
              <a:buAutoNum type="arabicPeriod" startAt="5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8B7185-8D39-4B56-9D24-93181560A4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9" y="1385770"/>
            <a:ext cx="8438771" cy="147427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F4E7135-2A39-45AF-AF13-8469EAB6EFE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5" y="3741498"/>
            <a:ext cx="6848128" cy="18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879686-9527-49CB-B5EF-5F77A38D49C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565E3F-22FA-4E09-8799-2E61984EAC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F418FB-6468-4666-8AB2-563A8B4D5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C4CB7D7A-B5C1-4489-9187-19F5E47DA3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/>
              <a:t>Acknowledgement</a:t>
            </a:r>
            <a:r>
              <a:rPr lang="de-DE" sz="1800" dirty="0"/>
              <a:t>:</a:t>
            </a:r>
          </a:p>
          <a:p>
            <a:pPr marL="0" indent="0" algn="ctr">
              <a:buNone/>
            </a:pPr>
            <a:r>
              <a:rPr lang="de-DE" sz="2400" dirty="0"/>
              <a:t>DAAD-UGC DIP </a:t>
            </a:r>
            <a:r>
              <a:rPr lang="de-DE" sz="2400" dirty="0" err="1"/>
              <a:t>Program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T</a:t>
            </a:r>
            <a:r>
              <a:rPr lang="en-GB" dirty="0"/>
              <a:t>hank you for your patience!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Q</a:t>
            </a:r>
            <a:r>
              <a:rPr lang="en-GB" dirty="0" err="1"/>
              <a:t>uestions</a:t>
            </a:r>
            <a:r>
              <a:rPr lang="en-GB" dirty="0"/>
              <a:t>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8F03D4-AEFD-4803-B986-954006A2F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33" y="1594700"/>
            <a:ext cx="4595331" cy="23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663E4E0-0AFF-4CBE-9CB4-1F1E1D4E3D3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19573-99A7-45BF-882D-4A05FB0B3B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48E8B5-1748-4E40-BF45-352C7E389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55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37D417-79F2-45DF-970C-BA93133D35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54F8C0-F4FC-455C-A0E9-A427490600B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6DA94B-E5E5-43A6-B9C6-453F0039F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A33B3C36-9A5B-4966-A995-59B24ED4D0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36411"/>
            <a:ext cx="8341200" cy="5572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de-DE" sz="2000" dirty="0"/>
              <a:t>1.	 M</a:t>
            </a:r>
            <a:r>
              <a:rPr lang="en-GB" sz="2000" dirty="0" err="1"/>
              <a:t>ultiscale</a:t>
            </a:r>
            <a:r>
              <a:rPr lang="en-GB" sz="2000" dirty="0"/>
              <a:t> Modelling of MREs: Homogenisation</a:t>
            </a:r>
          </a:p>
          <a:p>
            <a:pPr marL="0" indent="0">
              <a:lnSpc>
                <a:spcPct val="150000"/>
              </a:lnSpc>
              <a:buNone/>
              <a:tabLst>
                <a:tab pos="536575" algn="l"/>
              </a:tabLst>
            </a:pPr>
            <a:r>
              <a:rPr lang="de-DE" sz="2000" dirty="0"/>
              <a:t>2.	</a:t>
            </a:r>
            <a:r>
              <a:rPr lang="en-GB" sz="2000" dirty="0"/>
              <a:t> Model Order Reduction for </a:t>
            </a:r>
            <a:r>
              <a:rPr lang="en-GB" sz="2000" dirty="0" err="1"/>
              <a:t>Magnetomechanics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  <a:tabLst>
                <a:tab pos="627063" algn="l"/>
                <a:tab pos="808038" algn="l"/>
              </a:tabLst>
            </a:pPr>
            <a:r>
              <a:rPr lang="de-DE" sz="2000" dirty="0"/>
              <a:t>2.1	</a:t>
            </a:r>
            <a:r>
              <a:rPr lang="de-DE" sz="2000" dirty="0" err="1"/>
              <a:t>Reduced</a:t>
            </a:r>
            <a:r>
              <a:rPr lang="de-DE" sz="2000" dirty="0"/>
              <a:t> Basis Construction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de-DE" sz="2000" dirty="0"/>
              <a:t>2.2	</a:t>
            </a:r>
            <a:r>
              <a:rPr lang="de-DE" sz="2000" dirty="0" err="1"/>
              <a:t>Galerkin</a:t>
            </a:r>
            <a:r>
              <a:rPr lang="de-DE" sz="2000" dirty="0"/>
              <a:t> </a:t>
            </a:r>
            <a:r>
              <a:rPr lang="de-DE" sz="2000" dirty="0" err="1"/>
              <a:t>Reduced</a:t>
            </a:r>
            <a:r>
              <a:rPr lang="de-DE" sz="2000" dirty="0"/>
              <a:t> Model</a:t>
            </a:r>
            <a:endParaRPr lang="en-GB" sz="2000" dirty="0"/>
          </a:p>
          <a:p>
            <a:pPr marL="0" indent="0">
              <a:lnSpc>
                <a:spcPct val="150000"/>
              </a:lnSpc>
              <a:buNone/>
              <a:tabLst>
                <a:tab pos="627063" algn="l"/>
                <a:tab pos="808038" algn="l"/>
              </a:tabLst>
            </a:pPr>
            <a:r>
              <a:rPr lang="de-DE" sz="2000" dirty="0"/>
              <a:t>2</a:t>
            </a:r>
            <a:r>
              <a:rPr lang="en-GB" sz="2000" dirty="0"/>
              <a:t>.3	DEIM Reduced Model</a:t>
            </a:r>
          </a:p>
          <a:p>
            <a:pPr marL="0" indent="0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de-DE" sz="2000" dirty="0"/>
              <a:t>2</a:t>
            </a:r>
            <a:r>
              <a:rPr lang="en-GB" sz="2000" dirty="0"/>
              <a:t>.4	</a:t>
            </a:r>
            <a:r>
              <a:rPr lang="en-GB" sz="2000" dirty="0" err="1"/>
              <a:t>GappyPOD</a:t>
            </a:r>
            <a:r>
              <a:rPr lang="en-GB" sz="2000" dirty="0"/>
              <a:t> Reduced Model</a:t>
            </a:r>
          </a:p>
          <a:p>
            <a:pPr marL="0" indent="0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de-DE" sz="2000" dirty="0"/>
              <a:t>2</a:t>
            </a:r>
            <a:r>
              <a:rPr lang="en-GB" sz="2000" dirty="0"/>
              <a:t>.5	EC Reduced Model</a:t>
            </a:r>
            <a:endParaRPr lang="de-DE" sz="2000" dirty="0"/>
          </a:p>
          <a:p>
            <a:pPr marL="0" indent="0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de-DE" sz="2000" dirty="0"/>
              <a:t>3.	</a:t>
            </a:r>
            <a:r>
              <a:rPr lang="de-DE" sz="2000" dirty="0" err="1"/>
              <a:t>Numerical</a:t>
            </a:r>
            <a:r>
              <a:rPr lang="de-DE" sz="2000" dirty="0"/>
              <a:t> Studies</a:t>
            </a:r>
          </a:p>
          <a:p>
            <a:pPr marL="0" indent="0">
              <a:lnSpc>
                <a:spcPct val="150000"/>
              </a:lnSpc>
              <a:buNone/>
              <a:tabLst>
                <a:tab pos="627063" algn="l"/>
              </a:tabLst>
            </a:pPr>
            <a:r>
              <a:rPr lang="de-DE" sz="2000" dirty="0"/>
              <a:t>4.	</a:t>
            </a:r>
            <a:r>
              <a:rPr lang="de-DE" sz="2000" dirty="0" err="1"/>
              <a:t>Conclusion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316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EDB5AD-C012-4FD8-B2A3-189958ED92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93983F-EBDA-4F8B-B5F3-02C264C4A4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D9E85A-C5E4-4A2F-8D5B-36F0A2D516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2367265-EE47-4018-A782-2A2195340F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1.	M</a:t>
            </a:r>
            <a:r>
              <a:rPr lang="en-GB" dirty="0" err="1"/>
              <a:t>ultiscale</a:t>
            </a:r>
            <a:r>
              <a:rPr lang="en-GB" dirty="0"/>
              <a:t> Modelling of MREs: Homogenisation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5086FCB-BABE-4D60-BDFA-1BF6CD31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201" y="1547712"/>
            <a:ext cx="4102365" cy="46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C174572-CEAC-44B7-AE9A-857EC48C4299}"/>
              </a:ext>
            </a:extLst>
          </p:cNvPr>
          <p:cNvSpPr txBox="1"/>
          <p:nvPr/>
        </p:nvSpPr>
        <p:spPr>
          <a:xfrm>
            <a:off x="5552983" y="4869403"/>
            <a:ext cx="349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3865"/>
                </a:solidFill>
              </a:rPr>
              <a:t>replace</a:t>
            </a:r>
            <a:r>
              <a:rPr lang="de-DE" dirty="0">
                <a:solidFill>
                  <a:srgbClr val="003865"/>
                </a:solidFill>
              </a:rPr>
              <a:t> FEM </a:t>
            </a:r>
            <a:r>
              <a:rPr lang="de-DE" dirty="0" err="1">
                <a:solidFill>
                  <a:srgbClr val="003865"/>
                </a:solidFill>
              </a:rPr>
              <a:t>microscale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model</a:t>
            </a:r>
            <a:endParaRPr lang="de-DE" dirty="0">
              <a:solidFill>
                <a:srgbClr val="003865"/>
              </a:solidFill>
            </a:endParaRPr>
          </a:p>
          <a:p>
            <a:r>
              <a:rPr lang="de-DE" dirty="0" err="1">
                <a:solidFill>
                  <a:srgbClr val="003865"/>
                </a:solidFill>
              </a:rPr>
              <a:t>with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reduced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model</a:t>
            </a:r>
            <a:r>
              <a:rPr lang="de-DE" dirty="0">
                <a:solidFill>
                  <a:srgbClr val="003865"/>
                </a:solidFill>
              </a:rPr>
              <a:t> </a:t>
            </a:r>
          </a:p>
          <a:p>
            <a:pPr defTabSz="266700">
              <a:tabLst>
                <a:tab pos="447675" algn="l"/>
              </a:tabLst>
            </a:pPr>
            <a:r>
              <a:rPr lang="de-DE" dirty="0">
                <a:solidFill>
                  <a:srgbClr val="003865"/>
                </a:solidFill>
                <a:sym typeface="Wingdings" panose="05000000000000000000" pitchFamily="2" charset="2"/>
              </a:rPr>
              <a:t>	</a:t>
            </a:r>
            <a:r>
              <a:rPr lang="de-DE" dirty="0" err="1">
                <a:solidFill>
                  <a:srgbClr val="003865"/>
                </a:solidFill>
                <a:sym typeface="Wingdings" panose="05000000000000000000" pitchFamily="2" charset="2"/>
              </a:rPr>
              <a:t>reducing</a:t>
            </a:r>
            <a:r>
              <a:rPr lang="de-DE" dirty="0">
                <a:solidFill>
                  <a:srgbClr val="003865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3865"/>
                </a:solidFill>
                <a:sym typeface="Wingdings" panose="05000000000000000000" pitchFamily="2" charset="2"/>
              </a:rPr>
              <a:t>computational</a:t>
            </a:r>
            <a:r>
              <a:rPr lang="de-DE" dirty="0">
                <a:solidFill>
                  <a:srgbClr val="003865"/>
                </a:solidFill>
                <a:sym typeface="Wingdings" panose="05000000000000000000" pitchFamily="2" charset="2"/>
              </a:rPr>
              <a:t> </a:t>
            </a:r>
            <a:r>
              <a:rPr lang="de-DE" dirty="0" err="1">
                <a:solidFill>
                  <a:srgbClr val="003865"/>
                </a:solidFill>
                <a:sym typeface="Wingdings" panose="05000000000000000000" pitchFamily="2" charset="2"/>
              </a:rPr>
              <a:t>cost</a:t>
            </a:r>
            <a:endParaRPr lang="en-GB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79B4A9-8AFA-445A-9EF2-5615108DA8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32424E-12A7-4EC9-812F-738D19EC82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D1EB5C-9A1B-4452-AD2A-65B572B46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40BD7239-C8D5-4DD2-8BD3-8D9054BBA6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1.	M</a:t>
            </a:r>
            <a:r>
              <a:rPr lang="en-GB" dirty="0" err="1"/>
              <a:t>ultiscale</a:t>
            </a:r>
            <a:r>
              <a:rPr lang="en-GB" dirty="0"/>
              <a:t> Modelling of MREs: Homogenisation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214CE64-DD8A-414C-99DF-48B99F76F57A}"/>
              </a:ext>
            </a:extLst>
          </p:cNvPr>
          <p:cNvGrpSpPr/>
          <p:nvPr/>
        </p:nvGrpSpPr>
        <p:grpSpPr>
          <a:xfrm>
            <a:off x="1463102" y="1318322"/>
            <a:ext cx="6517062" cy="3514379"/>
            <a:chOff x="1463102" y="1318322"/>
            <a:chExt cx="6517062" cy="3514379"/>
          </a:xfrm>
        </p:grpSpPr>
        <p:sp>
          <p:nvSpPr>
            <p:cNvPr id="8" name="Round Same Side Corner Rectangle 13 1">
              <a:extLst>
                <a:ext uri="{FF2B5EF4-FFF2-40B4-BE49-F238E27FC236}">
                  <a16:creationId xmlns:a16="http://schemas.microsoft.com/office/drawing/2014/main" id="{6B2E8135-93FF-4259-8526-4BA21BB69147}"/>
                </a:ext>
              </a:extLst>
            </p:cNvPr>
            <p:cNvSpPr/>
            <p:nvPr/>
          </p:nvSpPr>
          <p:spPr bwMode="auto">
            <a:xfrm rot="10800000">
              <a:off x="1463102" y="1642531"/>
              <a:ext cx="6517062" cy="3190170"/>
            </a:xfrm>
            <a:prstGeom prst="round2SameRect">
              <a:avLst>
                <a:gd name="adj1" fmla="val 327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 Same Side Corner Rectangle 12 1">
              <a:extLst>
                <a:ext uri="{FF2B5EF4-FFF2-40B4-BE49-F238E27FC236}">
                  <a16:creationId xmlns:a16="http://schemas.microsoft.com/office/drawing/2014/main" id="{B98AE77C-0F76-428E-A35D-455281FAD5E6}"/>
                </a:ext>
              </a:extLst>
            </p:cNvPr>
            <p:cNvSpPr/>
            <p:nvPr/>
          </p:nvSpPr>
          <p:spPr bwMode="auto">
            <a:xfrm>
              <a:off x="1463106" y="1318322"/>
              <a:ext cx="6517058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Micro-scale problem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EFC83A6-9D48-4758-BCC1-B25B1546FA2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197" y="1735367"/>
              <a:ext cx="5214792" cy="3060730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0801CD-5CDD-4740-83B0-ABB4A7902EE7}"/>
              </a:ext>
            </a:extLst>
          </p:cNvPr>
          <p:cNvGrpSpPr/>
          <p:nvPr/>
        </p:nvGrpSpPr>
        <p:grpSpPr>
          <a:xfrm>
            <a:off x="1174221" y="4983199"/>
            <a:ext cx="7115956" cy="1532035"/>
            <a:chOff x="1174221" y="4983199"/>
            <a:chExt cx="7115956" cy="1532035"/>
          </a:xfrm>
        </p:grpSpPr>
        <p:sp>
          <p:nvSpPr>
            <p:cNvPr id="12" name="Round Same Side Corner Rectangle 13 2">
              <a:extLst>
                <a:ext uri="{FF2B5EF4-FFF2-40B4-BE49-F238E27FC236}">
                  <a16:creationId xmlns:a16="http://schemas.microsoft.com/office/drawing/2014/main" id="{E567D263-9B08-4259-A498-2FCF7C8CC4AB}"/>
                </a:ext>
              </a:extLst>
            </p:cNvPr>
            <p:cNvSpPr/>
            <p:nvPr/>
          </p:nvSpPr>
          <p:spPr bwMode="auto">
            <a:xfrm rot="10800000">
              <a:off x="1174221" y="5318108"/>
              <a:ext cx="7115946" cy="1197126"/>
            </a:xfrm>
            <a:prstGeom prst="round2SameRect">
              <a:avLst>
                <a:gd name="adj1" fmla="val 684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ound Same Side Corner Rectangle 12 2">
              <a:extLst>
                <a:ext uri="{FF2B5EF4-FFF2-40B4-BE49-F238E27FC236}">
                  <a16:creationId xmlns:a16="http://schemas.microsoft.com/office/drawing/2014/main" id="{938968F8-E87D-4052-A13E-6A123AC0A864}"/>
                </a:ext>
              </a:extLst>
            </p:cNvPr>
            <p:cNvSpPr/>
            <p:nvPr/>
          </p:nvSpPr>
          <p:spPr bwMode="auto">
            <a:xfrm>
              <a:off x="1174230" y="4983199"/>
              <a:ext cx="7115947" cy="342344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Micro to macro transition: homogenised quantities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EC17518-32AF-4F5C-8888-20F731C1CCE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003" y="5366592"/>
              <a:ext cx="6624964" cy="112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2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FC5E3C-B4CA-491F-ACC8-2C2BB71B24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3225E-019B-4CB5-ADB7-838624F648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09CB3E-AEC9-4461-BEEC-841FED340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638665A8-2B3F-4348-B7EE-1C540B364C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</p:spPr>
        <p:txBody>
          <a:bodyPr/>
          <a:lstStyle/>
          <a:p>
            <a:pPr marL="536575" indent="-536575">
              <a:buNone/>
            </a:pPr>
            <a:r>
              <a:rPr lang="en-GB" sz="2400" dirty="0"/>
              <a:t>2.	Model Order Reduction for </a:t>
            </a:r>
            <a:r>
              <a:rPr lang="en-GB" sz="2400" dirty="0" err="1"/>
              <a:t>Magnetomechanics</a:t>
            </a:r>
            <a:endParaRPr lang="en-GB" sz="24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2200" dirty="0"/>
              <a:t>Fundamental </a:t>
            </a:r>
            <a:r>
              <a:rPr lang="de-DE" sz="2200" dirty="0" err="1"/>
              <a:t>assumption</a:t>
            </a:r>
            <a:r>
              <a:rPr lang="de-DE" sz="22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Solution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problem</a:t>
            </a:r>
            <a:r>
              <a:rPr lang="de-DE" sz="2000" dirty="0"/>
              <a:t> (</a:t>
            </a:r>
            <a:r>
              <a:rPr lang="de-DE" sz="2000" dirty="0" err="1"/>
              <a:t>e.g</a:t>
            </a:r>
            <a:r>
              <a:rPr lang="de-DE" sz="2000" dirty="0"/>
              <a:t> </a:t>
            </a:r>
            <a:r>
              <a:rPr lang="de-DE" sz="2000" dirty="0" err="1"/>
              <a:t>pPDE</a:t>
            </a:r>
            <a:r>
              <a:rPr lang="de-DE" sz="2000" dirty="0"/>
              <a:t>) </a:t>
            </a:r>
            <a:r>
              <a:rPr lang="de-DE" sz="2000" dirty="0" err="1"/>
              <a:t>resides</a:t>
            </a:r>
            <a:r>
              <a:rPr lang="de-DE" sz="2000" dirty="0"/>
              <a:t> in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dirty="0" err="1"/>
              <a:t>manifold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dimension</a:t>
            </a:r>
            <a:r>
              <a:rPr lang="de-DE" sz="2000" dirty="0"/>
              <a:t> </a:t>
            </a: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CF74E4-1F2F-4EAA-9789-ECF2C66369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30" y="3631271"/>
            <a:ext cx="1192857" cy="295238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2E877CC-D23E-49A6-B104-9C8A3FE93DE7}"/>
              </a:ext>
            </a:extLst>
          </p:cNvPr>
          <p:cNvGrpSpPr/>
          <p:nvPr/>
        </p:nvGrpSpPr>
        <p:grpSpPr>
          <a:xfrm>
            <a:off x="5995180" y="2108377"/>
            <a:ext cx="2907619" cy="2284235"/>
            <a:chOff x="663291" y="4077079"/>
            <a:chExt cx="2907619" cy="228423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195B18C-AE95-45E4-A3F1-3020AC719DDA}"/>
                </a:ext>
              </a:extLst>
            </p:cNvPr>
            <p:cNvGrpSpPr/>
            <p:nvPr/>
          </p:nvGrpSpPr>
          <p:grpSpPr>
            <a:xfrm>
              <a:off x="663291" y="4077079"/>
              <a:ext cx="2907619" cy="2284235"/>
              <a:chOff x="5679869" y="949178"/>
              <a:chExt cx="2907619" cy="2284235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F4CB0177-49E0-40F6-898A-640BA1147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9869" y="949178"/>
                <a:ext cx="2907619" cy="2284235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4A3FDAC8-5931-4041-B79B-DF9D249A24A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7772" y="2873348"/>
                <a:ext cx="1547619" cy="146095"/>
              </a:xfrm>
              <a:prstGeom prst="rect">
                <a:avLst/>
              </a:prstGeom>
            </p:spPr>
          </p:pic>
        </p:grp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52DFE33-F9A3-45B3-9163-1F9DA08456AA}"/>
                </a:ext>
              </a:extLst>
            </p:cNvPr>
            <p:cNvSpPr/>
            <p:nvPr/>
          </p:nvSpPr>
          <p:spPr>
            <a:xfrm>
              <a:off x="767919" y="4251306"/>
              <a:ext cx="421690" cy="288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2200614-B32C-4099-BB0C-6960A5D8F00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226" y="4395568"/>
              <a:ext cx="173361" cy="125018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74DB8D6D-3EAD-4334-BDD3-0DD6C09F23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7" y="4180716"/>
            <a:ext cx="7851006" cy="22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58A812-95E1-470B-8D54-881C257EC0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DC570-A680-4A90-A96C-64EFE90CCF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B30D8-B186-4291-8780-D5736DD8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0C7AF2CA-D59E-4CEC-82B4-1AC2D48FBA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599" y="849600"/>
            <a:ext cx="8341200" cy="5572800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2.1	</a:t>
            </a:r>
            <a:r>
              <a:rPr lang="de-DE" dirty="0" err="1"/>
              <a:t>Reduced</a:t>
            </a:r>
            <a:r>
              <a:rPr lang="de-DE" dirty="0"/>
              <a:t> Basis Construction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5B4115-DF84-4ABF-8F46-14B07F5529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" y="1422147"/>
            <a:ext cx="7433535" cy="7473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E3F919-7BF8-4122-9B7B-B0EAEAB3AEE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2" y="2541793"/>
            <a:ext cx="6748357" cy="1873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CDF70A-F9F4-47ED-A331-8E2F288B3CF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3" y="5233110"/>
            <a:ext cx="7829897" cy="25401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F460F2E-D7F3-4C3A-9184-56C45617E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1" y="5887134"/>
            <a:ext cx="6460900" cy="255268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C38027B-4004-4142-B00E-26335C3DAD85}"/>
              </a:ext>
            </a:extLst>
          </p:cNvPr>
          <p:cNvGrpSpPr/>
          <p:nvPr/>
        </p:nvGrpSpPr>
        <p:grpSpPr>
          <a:xfrm>
            <a:off x="2255026" y="2829776"/>
            <a:ext cx="4495642" cy="2175563"/>
            <a:chOff x="2255026" y="2829776"/>
            <a:chExt cx="4495642" cy="2175563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BB23588-47DE-40A3-ABA7-AA6D79DC7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"/>
            <a:stretch/>
          </p:blipFill>
          <p:spPr>
            <a:xfrm>
              <a:off x="2342093" y="2829776"/>
              <a:ext cx="4408575" cy="207296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C0F91E7D-B3E2-40A3-9FBE-A8DAE60EF2B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082" y="4816768"/>
              <a:ext cx="278857" cy="1885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9BCE157-246D-4C67-AA24-7E654139AE33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0">
              <a:off x="2209698" y="3771409"/>
              <a:ext cx="280354" cy="18969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E05863B-BE22-4FF0-A936-EE943DEA9784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953" y="4808454"/>
              <a:ext cx="278857" cy="1885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70F87E26-338E-4495-B3DE-70CFAC2E455D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5400000">
              <a:off x="4596837" y="3771409"/>
              <a:ext cx="280354" cy="18969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9734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7D7749-F922-436E-9604-F627E84E31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4ADA68-5536-448C-A96D-86E4B0FD29E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08675-C2CA-422F-9E6C-BCF433BD1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AD6E4E19-2E88-48A2-BD15-B65A5EDA80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2.1	</a:t>
            </a:r>
            <a:r>
              <a:rPr lang="de-DE" dirty="0" err="1"/>
              <a:t>Reduced</a:t>
            </a:r>
            <a:r>
              <a:rPr lang="de-DE" dirty="0"/>
              <a:t> Basis Construction: SVD and POD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7EED676-6D41-4ABA-AA3B-39959ADFD17B}"/>
              </a:ext>
            </a:extLst>
          </p:cNvPr>
          <p:cNvGrpSpPr/>
          <p:nvPr/>
        </p:nvGrpSpPr>
        <p:grpSpPr>
          <a:xfrm>
            <a:off x="1194623" y="1392251"/>
            <a:ext cx="7073892" cy="2498812"/>
            <a:chOff x="1463102" y="1318322"/>
            <a:chExt cx="7073892" cy="2498812"/>
          </a:xfrm>
        </p:grpSpPr>
        <p:sp>
          <p:nvSpPr>
            <p:cNvPr id="19" name="Round Same Side Corner Rectangle 13 1 1">
              <a:extLst>
                <a:ext uri="{FF2B5EF4-FFF2-40B4-BE49-F238E27FC236}">
                  <a16:creationId xmlns:a16="http://schemas.microsoft.com/office/drawing/2014/main" id="{137C98D7-ECBA-4372-8EE0-5F51F35CC8CB}"/>
                </a:ext>
              </a:extLst>
            </p:cNvPr>
            <p:cNvSpPr/>
            <p:nvPr/>
          </p:nvSpPr>
          <p:spPr bwMode="auto">
            <a:xfrm rot="10800000">
              <a:off x="1463102" y="1642531"/>
              <a:ext cx="7073892" cy="2174603"/>
            </a:xfrm>
            <a:prstGeom prst="round2SameRect">
              <a:avLst>
                <a:gd name="adj1" fmla="val 148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ound Same Side Corner Rectangle 12 1 1">
              <a:extLst>
                <a:ext uri="{FF2B5EF4-FFF2-40B4-BE49-F238E27FC236}">
                  <a16:creationId xmlns:a16="http://schemas.microsoft.com/office/drawing/2014/main" id="{E5D661F1-E965-49E0-A94D-E821395F31F3}"/>
                </a:ext>
              </a:extLst>
            </p:cNvPr>
            <p:cNvSpPr/>
            <p:nvPr/>
          </p:nvSpPr>
          <p:spPr bwMode="auto">
            <a:xfrm>
              <a:off x="1463106" y="1318322"/>
              <a:ext cx="7073888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Singular Value Decomposition (SVD)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5773B1C-9263-49BB-BAC4-37A5AF45C816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490" y="1724861"/>
              <a:ext cx="6873872" cy="2008525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7E4A748E-74CF-482B-9B96-E187D83DC502}"/>
              </a:ext>
            </a:extLst>
          </p:cNvPr>
          <p:cNvGrpSpPr/>
          <p:nvPr/>
        </p:nvGrpSpPr>
        <p:grpSpPr>
          <a:xfrm>
            <a:off x="1197783" y="4062279"/>
            <a:ext cx="3695802" cy="1369645"/>
            <a:chOff x="2880105" y="4062279"/>
            <a:chExt cx="3695802" cy="1369645"/>
          </a:xfrm>
        </p:grpSpPr>
        <p:sp>
          <p:nvSpPr>
            <p:cNvPr id="23" name="Round Same Side Corner Rectangle 13 1 2">
              <a:extLst>
                <a:ext uri="{FF2B5EF4-FFF2-40B4-BE49-F238E27FC236}">
                  <a16:creationId xmlns:a16="http://schemas.microsoft.com/office/drawing/2014/main" id="{C30B4038-26D2-4E3C-8994-A57E02A886DD}"/>
                </a:ext>
              </a:extLst>
            </p:cNvPr>
            <p:cNvSpPr/>
            <p:nvPr/>
          </p:nvSpPr>
          <p:spPr bwMode="auto">
            <a:xfrm rot="10800000">
              <a:off x="2880105" y="4386487"/>
              <a:ext cx="3695800" cy="1045437"/>
            </a:xfrm>
            <a:prstGeom prst="round2SameRect">
              <a:avLst>
                <a:gd name="adj1" fmla="val 3721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54683EE1-EA7B-41C6-AC08-CEA675D5C38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865" y="4487991"/>
              <a:ext cx="2056695" cy="880589"/>
            </a:xfrm>
            <a:prstGeom prst="rect">
              <a:avLst/>
            </a:prstGeom>
          </p:spPr>
        </p:pic>
        <p:sp>
          <p:nvSpPr>
            <p:cNvPr id="25" name="Round Same Side Corner Rectangle 12 1 2">
              <a:extLst>
                <a:ext uri="{FF2B5EF4-FFF2-40B4-BE49-F238E27FC236}">
                  <a16:creationId xmlns:a16="http://schemas.microsoft.com/office/drawing/2014/main" id="{0BD90233-AE80-4ECF-8D1E-C53361A8B2DA}"/>
                </a:ext>
              </a:extLst>
            </p:cNvPr>
            <p:cNvSpPr/>
            <p:nvPr/>
          </p:nvSpPr>
          <p:spPr bwMode="auto">
            <a:xfrm>
              <a:off x="2880109" y="4062279"/>
              <a:ext cx="3695798" cy="320038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Proper Orthogonal Decomposition (POD)</a:t>
              </a:r>
            </a:p>
          </p:txBody>
        </p: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61069A3B-E3BE-404D-AB30-95023949CD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26" y="5724599"/>
            <a:ext cx="3626003" cy="56980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01DF537-7BD2-498E-97C9-F60B8744B6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85" y="2744922"/>
            <a:ext cx="1942571" cy="20428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B6801AE2-5891-4402-AC51-768BBDF24FC1}"/>
              </a:ext>
            </a:extLst>
          </p:cNvPr>
          <p:cNvSpPr txBox="1"/>
          <p:nvPr/>
        </p:nvSpPr>
        <p:spPr>
          <a:xfrm>
            <a:off x="5212321" y="4906915"/>
            <a:ext cx="3322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3865"/>
                </a:solidFill>
              </a:rPr>
              <a:t>Using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deal.II‘s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ScaLAPACK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wrappers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for</a:t>
            </a:r>
            <a:r>
              <a:rPr lang="de-DE" dirty="0">
                <a:solidFill>
                  <a:srgbClr val="003865"/>
                </a:solidFill>
              </a:rPr>
              <a:t> fast </a:t>
            </a:r>
            <a:r>
              <a:rPr lang="de-DE" dirty="0" err="1">
                <a:solidFill>
                  <a:srgbClr val="003865"/>
                </a:solidFill>
              </a:rPr>
              <a:t>computation</a:t>
            </a:r>
            <a:r>
              <a:rPr lang="de-DE" dirty="0">
                <a:solidFill>
                  <a:srgbClr val="003865"/>
                </a:solidFill>
              </a:rPr>
              <a:t> </a:t>
            </a:r>
            <a:r>
              <a:rPr lang="de-DE" dirty="0" err="1">
                <a:solidFill>
                  <a:srgbClr val="003865"/>
                </a:solidFill>
              </a:rPr>
              <a:t>of</a:t>
            </a:r>
            <a:r>
              <a:rPr lang="de-DE" dirty="0">
                <a:solidFill>
                  <a:srgbClr val="003865"/>
                </a:solidFill>
              </a:rPr>
              <a:t> SVD/POD</a:t>
            </a:r>
            <a:endParaRPr lang="en-GB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" decel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93 L -0.18368 0.00093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93 L -0.16997 0.00023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730D25-CEE3-4DB4-9FAF-0A5BEE2B5E1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643B27-0F35-4AC5-A9AD-B13FDAF53AE8}" type="datetime1">
              <a:rPr lang="de-DE" smtClean="0"/>
              <a:pPr/>
              <a:t>26.07.2018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3080A1-357C-45FD-86FE-500AADCB5E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453D81-F788-4CEC-86B8-BFBE1A5C7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Benjamin Brands, Julia Mergheim, Denis Davydov &amp; Paul Steinmann   |   deal.II workshop 2018, Trieste, 23</a:t>
            </a:r>
            <a:r>
              <a:rPr lang="de-DE" baseline="30000"/>
              <a:t>rd</a:t>
            </a:r>
            <a:r>
              <a:rPr lang="de-DE"/>
              <a:t> - 27</a:t>
            </a:r>
            <a:r>
              <a:rPr lang="de-DE" baseline="30000"/>
              <a:t>th</a:t>
            </a:r>
            <a:r>
              <a:rPr lang="de-DE"/>
              <a:t> July</a:t>
            </a:r>
            <a:endParaRPr lang="de-DE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F8AAA75B-3CDB-487F-88E9-B9F0060618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0173" y="848497"/>
            <a:ext cx="8340387" cy="5571217"/>
          </a:xfrm>
        </p:spPr>
        <p:txBody>
          <a:bodyPr/>
          <a:lstStyle/>
          <a:p>
            <a:pPr marL="536575" indent="-536575">
              <a:buNone/>
            </a:pPr>
            <a:r>
              <a:rPr lang="de-DE" dirty="0"/>
              <a:t>2.2	</a:t>
            </a:r>
            <a:r>
              <a:rPr lang="de-DE" dirty="0" err="1"/>
              <a:t>Galerkin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Model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FF72D69-1671-4585-A885-29B18DBF675E}"/>
              </a:ext>
            </a:extLst>
          </p:cNvPr>
          <p:cNvGrpSpPr/>
          <p:nvPr/>
        </p:nvGrpSpPr>
        <p:grpSpPr>
          <a:xfrm>
            <a:off x="560174" y="1275525"/>
            <a:ext cx="5708606" cy="2308145"/>
            <a:chOff x="560174" y="1388364"/>
            <a:chExt cx="5708606" cy="2308145"/>
          </a:xfrm>
        </p:grpSpPr>
        <p:sp>
          <p:nvSpPr>
            <p:cNvPr id="8" name="Round Same Side Corner Rectangle 13 1 1 1">
              <a:extLst>
                <a:ext uri="{FF2B5EF4-FFF2-40B4-BE49-F238E27FC236}">
                  <a16:creationId xmlns:a16="http://schemas.microsoft.com/office/drawing/2014/main" id="{B6C2D385-90A7-4814-AC1B-8FD1CABFB006}"/>
                </a:ext>
              </a:extLst>
            </p:cNvPr>
            <p:cNvSpPr/>
            <p:nvPr/>
          </p:nvSpPr>
          <p:spPr bwMode="auto">
            <a:xfrm rot="10800000">
              <a:off x="560174" y="1712571"/>
              <a:ext cx="5708603" cy="1983938"/>
            </a:xfrm>
            <a:prstGeom prst="round2SameRect">
              <a:avLst>
                <a:gd name="adj1" fmla="val 148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 Same Side Corner Rectangle 12 1 1 1">
              <a:extLst>
                <a:ext uri="{FF2B5EF4-FFF2-40B4-BE49-F238E27FC236}">
                  <a16:creationId xmlns:a16="http://schemas.microsoft.com/office/drawing/2014/main" id="{18ACA81C-BEBE-404B-A740-821D81E3D7EF}"/>
                </a:ext>
              </a:extLst>
            </p:cNvPr>
            <p:cNvSpPr/>
            <p:nvPr/>
          </p:nvSpPr>
          <p:spPr bwMode="auto">
            <a:xfrm>
              <a:off x="560180" y="1388364"/>
              <a:ext cx="5708600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>
                  <a:solidFill>
                    <a:schemeClr val="bg1"/>
                  </a:solidFill>
                </a:rPr>
                <a:t>FEM model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D7A996B-4D1F-4214-BDA1-B5DA812F490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025" y="1833815"/>
              <a:ext cx="5068571" cy="1809143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2519A4B-DE48-46F8-8CBC-D748AF10AD4D}"/>
              </a:ext>
            </a:extLst>
          </p:cNvPr>
          <p:cNvGrpSpPr/>
          <p:nvPr/>
        </p:nvGrpSpPr>
        <p:grpSpPr>
          <a:xfrm>
            <a:off x="560171" y="3694276"/>
            <a:ext cx="5708608" cy="2803800"/>
            <a:chOff x="560171" y="3694276"/>
            <a:chExt cx="5708608" cy="2803800"/>
          </a:xfrm>
        </p:grpSpPr>
        <p:sp>
          <p:nvSpPr>
            <p:cNvPr id="12" name="Round Same Side Corner Rectangle 13 1 1 2">
              <a:extLst>
                <a:ext uri="{FF2B5EF4-FFF2-40B4-BE49-F238E27FC236}">
                  <a16:creationId xmlns:a16="http://schemas.microsoft.com/office/drawing/2014/main" id="{26606D05-5D91-44BC-9B67-5A42C3808B7E}"/>
                </a:ext>
              </a:extLst>
            </p:cNvPr>
            <p:cNvSpPr/>
            <p:nvPr/>
          </p:nvSpPr>
          <p:spPr bwMode="auto">
            <a:xfrm rot="10800000">
              <a:off x="560171" y="4018481"/>
              <a:ext cx="5708603" cy="2479595"/>
            </a:xfrm>
            <a:prstGeom prst="round2SameRect">
              <a:avLst>
                <a:gd name="adj1" fmla="val 1488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ound Same Side Corner Rectangle 12 1 1 2">
              <a:extLst>
                <a:ext uri="{FF2B5EF4-FFF2-40B4-BE49-F238E27FC236}">
                  <a16:creationId xmlns:a16="http://schemas.microsoft.com/office/drawing/2014/main" id="{2C44B631-E8DA-48A4-B20C-58D620748094}"/>
                </a:ext>
              </a:extLst>
            </p:cNvPr>
            <p:cNvSpPr/>
            <p:nvPr/>
          </p:nvSpPr>
          <p:spPr bwMode="auto">
            <a:xfrm>
              <a:off x="560179" y="3694276"/>
              <a:ext cx="5708600" cy="324212"/>
            </a:xfrm>
            <a:prstGeom prst="round2SameRect">
              <a:avLst/>
            </a:prstGeom>
            <a:solidFill>
              <a:srgbClr val="003466"/>
            </a:solidFill>
            <a:ln w="9525" cap="flat" cmpd="sng" algn="ctr">
              <a:solidFill>
                <a:srgbClr val="0034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AU" sz="1400" b="1" dirty="0" err="1">
                  <a:solidFill>
                    <a:schemeClr val="bg1"/>
                  </a:solidFill>
                </a:rPr>
                <a:t>Galerkin</a:t>
              </a:r>
              <a:r>
                <a:rPr lang="en-AU" sz="1400" b="1" dirty="0">
                  <a:solidFill>
                    <a:schemeClr val="bg1"/>
                  </a:solidFill>
                </a:rPr>
                <a:t> ROM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31E483E8-036C-4684-A884-32EB3BABE66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33" y="4155287"/>
              <a:ext cx="4600755" cy="2247440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44692861-8F61-43EC-B731-6097E1689940}"/>
              </a:ext>
            </a:extLst>
          </p:cNvPr>
          <p:cNvSpPr txBox="1"/>
          <p:nvPr/>
        </p:nvSpPr>
        <p:spPr>
          <a:xfrm>
            <a:off x="6370752" y="4657604"/>
            <a:ext cx="2669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003865"/>
                </a:solidFill>
              </a:rPr>
              <a:t>computation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lang="de-DE" sz="1400" dirty="0" err="1">
                <a:solidFill>
                  <a:srgbClr val="003865"/>
                </a:solidFill>
              </a:rPr>
              <a:t>of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lang="de-DE" sz="1400" dirty="0" err="1">
                <a:solidFill>
                  <a:srgbClr val="003865"/>
                </a:solidFill>
              </a:rPr>
              <a:t>residuum</a:t>
            </a:r>
            <a:r>
              <a:rPr lang="de-DE" sz="1400" dirty="0">
                <a:solidFill>
                  <a:srgbClr val="003865"/>
                </a:solidFill>
              </a:rPr>
              <a:t> and </a:t>
            </a:r>
            <a:r>
              <a:rPr lang="de-DE" sz="1400" dirty="0" err="1">
                <a:solidFill>
                  <a:srgbClr val="003865"/>
                </a:solidFill>
              </a:rPr>
              <a:t>tangent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lang="de-DE" sz="1400" dirty="0" err="1">
                <a:solidFill>
                  <a:srgbClr val="003865"/>
                </a:solidFill>
              </a:rPr>
              <a:t>matrix</a:t>
            </a:r>
            <a:r>
              <a:rPr lang="de-DE" sz="1400" dirty="0">
                <a:solidFill>
                  <a:srgbClr val="003865"/>
                </a:solidFill>
              </a:rPr>
              <a:t> and subsequent </a:t>
            </a:r>
            <a:r>
              <a:rPr lang="de-DE" sz="1400" dirty="0" err="1">
                <a:solidFill>
                  <a:srgbClr val="003865"/>
                </a:solidFill>
              </a:rPr>
              <a:t>projection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lang="de-DE" sz="1400" dirty="0" err="1">
                <a:solidFill>
                  <a:srgbClr val="003865"/>
                </a:solidFill>
              </a:rPr>
              <a:t>renders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lang="de-DE" sz="1400" dirty="0" err="1">
                <a:solidFill>
                  <a:srgbClr val="003865"/>
                </a:solidFill>
              </a:rPr>
              <a:t>the</a:t>
            </a:r>
            <a:r>
              <a:rPr lang="de-DE" sz="1400" dirty="0">
                <a:solidFill>
                  <a:srgbClr val="003865"/>
                </a:solidFill>
              </a:rPr>
              <a:t> </a:t>
            </a:r>
            <a:r>
              <a:rPr lang="de-DE" sz="1400" dirty="0" err="1">
                <a:solidFill>
                  <a:srgbClr val="003865"/>
                </a:solidFill>
              </a:rPr>
              <a:t>Galerkin</a:t>
            </a:r>
            <a:r>
              <a:rPr lang="de-DE" sz="1400" dirty="0">
                <a:solidFill>
                  <a:srgbClr val="003865"/>
                </a:solidFill>
              </a:rPr>
              <a:t> ROM </a:t>
            </a:r>
            <a:r>
              <a:rPr lang="de-DE" sz="1400" dirty="0" err="1">
                <a:solidFill>
                  <a:srgbClr val="003865"/>
                </a:solidFill>
              </a:rPr>
              <a:t>inefficient</a:t>
            </a:r>
            <a:endParaRPr lang="en-GB" sz="1400" dirty="0">
              <a:solidFill>
                <a:srgbClr val="0038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4,6495"/>
  <p:tag name="ORIGINALWIDTH" val="4741,657"/>
  <p:tag name="LATEXADDIN" val="\documentclass{article}&#10;\usepackage{amsmath,bm,bbm}&#10;\usepackage{amssymb}&#10;\usepackage{mathtools}&#10;\usepackage{commath}&#10;\pagestyle{empty}&#10;&#10;\newcommand*\mean[1]{\bar{#1}}&#10;&#10;\begin{document}&#10;&#10;\begin{align*}&#10;&amp;\mean{\bm{F}} \coloneqq \frac{1}{V_0} \int\limits_{\mathcal{B}_0} \bm{F} \dif V = \frac{1}{V_0} \int\limits_{\partial \mathcal{B}_0} \bm{\varphi} \otimes \bm{N}  \dif A&#10;&amp; \quad &amp;\mean{\mathbbm{H}} \coloneqq \frac{1}{V_0} \int\limits_{\mathcal{B}_0} \mathbbm{H} \dif V = \frac{1}{V_0} \int\limits_{\partial \mathcal{B}_0} \mathbbm{y} \bm{N}  \dif A&#10;\\&#10;&amp;\mean{\bm{P}} \coloneqq \frac{1}{V_0} \int\limits_{\mathcal{B}_0} \bm{P} \dif V = \frac{1}{V_0} \int\limits_{\partial \mathcal{B}_0} \left[ \bm{P} \cdot \bm{N}\right] \otimes \bm{X}  \dif A&#10;&amp; \quad &amp;\mean{\mathbbm{B}} \coloneqq \frac{1}{V_0} \int\limits_{\mathcal{B}_0} \mathbbm{B} \dif V = \frac{1}{V_0} \int\limits_{\partial \mathcal{B}_0} \left[ \mathbbm{B} \cdot \bm{N} \right] \bm{X}  \dif A&#10;\end{align*}&#10;&#10;&#10;\end{document}"/>
  <p:tag name="IGUANATEXSIZE" val="20"/>
  <p:tag name="IGUANATEXCURSOR" val="338"/>
  <p:tag name="TRANSPARENCY" val="Wahr"/>
  <p:tag name="FILENAME" val=""/>
  <p:tag name="LATEXENGINEID" val="0"/>
  <p:tag name="TEMPFOLDER" val="C:\temp\"/>
  <p:tag name="LATEXFORMHEIGHT" val="470,1"/>
  <p:tag name="LATEXFORMWIDTH" val="996,3"/>
  <p:tag name="LATEXFORMWRAP" val="Wahr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3910,011"/>
  <p:tag name="LATEXADDIN" val="\documentclass{article}&#10;\usepackage{amsmath}&#10;\usepackage{amssymb}&#10;\usepackage{bm,bbm}&#10;\usepackage{amsfonts}&#10;\usepackage{mathtools}&#10;\pagestyle{empty}&#10;&#10;\DeclareMathOperator{\Div}{Div}&#10;&#10;\begin{document}&#10;&#10;construct snapshot matrices ${\bm{S}_{\bm{u}} = \left[ \tilde{\bm{u}}_1,\dots,\tilde{\bm{u}}_{n_{\mathrm{p}}} \right]}$ and ${\bm{S}_{\mathbbm{y}} = \left[ \tilde{\mathbbm{y}}_1,\dots,\tilde{\mathbbm{y}}_{n_{\mathrm{p}}} \right]}$&#10;\end{document}"/>
  <p:tag name="IGUANATEXSIZE" val="20"/>
  <p:tag name="IGUANATEXCURSOR" val="399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82,9771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$\mathrm{p}[0]$&#10;&#10;\end{document}"/>
  <p:tag name="IGUANATEXSIZE" val="20"/>
  <p:tag name="IGUANATEXCURSOR" val="215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82,9771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$\mathrm{p}[1]$&#10;&#10;\end{document}"/>
  <p:tag name="IGUANATEXSIZE" val="20"/>
  <p:tag name="IGUANATEXCURSOR" val="215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82,9771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$\mathrm{p}[0]$&#10;&#10;\end{document}"/>
  <p:tag name="IGUANATEXSIZE" val="20"/>
  <p:tag name="IGUANATEXCURSOR" val="215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82,9771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$\mathrm{p}[1]$&#10;&#10;\end{document}"/>
  <p:tag name="IGUANATEXSIZE" val="20"/>
  <p:tag name="IGUANATEXCURSOR" val="215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,4533"/>
  <p:tag name="ORIGINALWIDTH" val="2378,703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DeclareMathOperator{\POD}{POD}&#10;\newcommand*\mean[1]{\bar{#1}}&#10;&#10;&#10;\begin{document}&#10;&#10;\begin{align*}&#10;  &amp; \bm{B} = \begin{bmatrix}&#10;    \bm{B}_{\bm{u}} \gets \POD  \left( \bm{S}_{\bm{u}} \right) &amp; \bm{0}&#10;    \\&#10;    \bm{0} &amp; \bm{B}_{\mathbbm{y}} \gets \POD  \left( \bm{S}_{\mathbbm{y}} \right)&#10;  \end{bmatrix}&#10;\end{align*}&#10;&#10;\end{document}"/>
  <p:tag name="IGUANATEXSIZE" val="20"/>
  <p:tag name="IGUANATEXCURSOR" val="236"/>
  <p:tag name="TRANSPARENCY" val="Wahr"/>
  <p:tag name="FILENAME" val=""/>
  <p:tag name="LATEXENGINEID" val="0"/>
  <p:tag name="TEMPFOLDER" val="C:\temp\"/>
  <p:tag name="LATEXFORMHEIGHT" val="469,2"/>
  <p:tag name="LATEXFORMWIDTH" val="702,3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1176,603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\begin{align*}&#10;\bm{B} = \bm{U} = \left[ \bm{\phi}_1, \dots, \bm{\phi}_d \right]&#10;\end{align*}&#10;&#10;\end{document}"/>
  <p:tag name="IGUANATEXSIZE" val="20"/>
  <p:tag name="IGUANATEXCURSOR" val="208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3,1833"/>
  <p:tag name="ORIGINALWIDTH" val="1244,844"/>
  <p:tag name="LATEXADDIN" val="\documentclass{article}&#10;\usepackage{amsmath}&#10;\usepackage{amssymb}&#10;\usepackage{bm,bbm}&#10;\usepackage{amsfonts}&#10;\usepackage{mathtools}&#10;\pagestyle{empty}&#10;&#10;\DeclareMathOperator{\Div}{Div}&#10;&#10;\begin{document}&#10;&#10;\begin{align*}&#10;&amp;\bm{S}^\top \bm{S} \bm{\varphi}_i = \lambda_i \bm{\varphi}_i \quad \text{in } \mathbbm{R}^n&#10;\\&#10;&amp;\bm{S} \bm{\varphi}_i = \sigma_i \bm{\phi}_i&#10;\\&#10;&amp;\lambda_i = \sigma_i^2&#10;\end{align*}&#10;&#10;\end{document}"/>
  <p:tag name="IGUANATEXSIZE" val="20"/>
  <p:tag name="IGUANATEXCURSOR" val="187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6,348"/>
  <p:tag name="ORIGINALWIDTH" val="4162,729"/>
  <p:tag name="LATEXADDIN" val="\documentclass{article}&#10;\usepackage{amsmath}&#10;\usepackage{amssymb}&#10;\usepackage{bm,bbm}&#10;\usepackage{amsfonts}&#10;\usepackage{mathtools}&#10;\pagestyle{empty}&#10;&#10;\DeclareMathOperator{\Div}{Div}&#10;\DeclareMathOperator{\diag}{diag}&#10;\DeclareMathOperator{\rank}{rank}&#10;&#10;\begin{document}&#10;&#10;\begin{align*}&#10;&amp;\bm{S} = \bm{U} \boldsymbol{\Sigma} \bm{V}^\top \quad \text{with}&#10;\ \bm{S} \in \mathbbm{R}^{m \times n},&#10;\ \bm{U} \in \mathbbm{R}^{m \times m} \ \text{and}&#10;\ \bm{V} \in \mathbbm{R}^{n \times n}&#10;\\&#10;&amp; \bm{\Sigma} \in \mathbbm{R}^{m \times n} =&#10;\begin{bmatrix}&#10;\diag \left( {\sigma_1,\dots,\sigma_{\min \left( m,n \right)}} \right) &amp; \bm{0}&#10;\\&#10;\bm{0} &amp; \bm{0}&#10;\end{bmatrix}&#10;\quad \text{with} \ \sigma_1 \geq \sigma_2 \geq \dots \geq \sigma_{\min \left( m,n \right)}&#10;\\&#10;&amp;\text{truncation: } \bm{S}_d = \bm{U}_d \boldsymbol{\Sigma}_d \bm{V}^\top_d&#10;\\&#10;&amp;\text{error: } {\Vert \bm{S} -\bm{S}_d \Vert}_F = \sqrt{\sum^{\rank (\bm{S})}_{i=d+1} \sigma_i^2 }&#10;\end{align*}&#10;&#10;\end{document}"/>
  <p:tag name="IGUANATEXSIZE" val="20"/>
  <p:tag name="IGUANATEXCURSOR" val="219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3,566"/>
  <p:tag name="ORIGINALWIDTH" val="3017,623"/>
  <p:tag name="LATEXADDIN" val="\documentclass{article}&#10;\usepackage{amsmath}&#10;\usepackage{amssymb}&#10;\usepackage{bm,bbm}&#10;\usepackage{amsfonts}&#10;\usepackage{commath}&#10;\usepackage{mathtools}&#10;\pagestyle{empty}&#10;&#10;\DeclareMathOperator{\Div}{Div}&#10;\DeclareMathOperator{\diag}{diag}&#10;\DeclareMathOperator{\rank}{rank}&#10;&#10;&#10;&#10;\begin{document}&#10;&#10;\begin{align*}&#10;&amp;\text{Given } \mathrm{p} \in \mathcal{P} \text{ find } \bm{u}_r \in \mathbbm{R}^{n_{\bm{u}}} \text{ and }  \mathbbm{y}_r \in \mathbbm{R}^{n_{\mathbbm{y}}} \text{ so that }&#10;\\&#10;&amp; \bm{B}^\top \bm{R}\left( \bm{B}_{\bm{u}} \bm{u}_r, \bm{B}_{\mathbbm{y}} \mathbbm{y}_r; \mathrm{p} \right) = \bm{0}&#10;\\&#10;\\&#10;&amp; \text{linear system to be solved in every Newton iteration }k:&#10;\\&#10;&amp;\bm{B}^\top \bm{K}^k \bm{B} \Delta \bm{y}_r^k = - \bm{B}^\top \bm{R}^k&#10;\\&#10;\\&#10;&amp; \text{adjustable parameters of model:}&#10;\\&#10;&amp; \qquad \text{number of solution modes } n_{\bm{u}} \text{ and } n_{\mathbbm{y}}&#10;\end{align*}&#10;&#10;\end{document}"/>
  <p:tag name="IGUANATEXSIZE" val="20"/>
  <p:tag name="IGUANATEXCURSOR" val="746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8,976"/>
  <p:tag name="ORIGINALWIDTH" val="3732,283"/>
  <p:tag name="LATEXADDIN" val="\documentclass{article}&#10;\usepackage{amsmath}&#10;\usepackage{amssymb}&#10;\usepackage{bm,bbm}&#10;\usepackage{amsfonts}&#10;\usepackage{mathtools}&#10;\pagestyle{empty}&#10;&#10;\DeclareMathOperator{\Div}{Div}&#10;\newcommand*\mean[1]{\bar{#1}}&#10;&#10;\begin{document}&#10;&#10;\begin{align*}&#10;  &amp;\begin{array}{l}&#10;    \bm{u} = \mean{\bm{F}} \cdot \bm{X} + \tilde{\bm{u}} \\[0.25em]&#10;    \mathbbm{y} = \mean{\mathbbm{H}} \cdot \bm{X} + \tilde{\mathbbm{y}}&#10;  \end{array}&#10;  &amp;\text{ in } \mathcal{B}_0 \quad &amp;&#10;  \begin{array}{l}&#10;  \text{displacement fluctuation field } \tilde{\bm{u}} \\[0.25em]&#10;  \text{magnetic potential fluctuation } \tilde{\mathbbm{y}}&#10;  \end{array}    &#10;  \\[0.5em]&#10;  &amp;\begin{array}{l}&#10;    \bm{F} = \mean{\bm{F}} + \nabla_{\bm{X}} \tilde{\bm{u}} \\[0.25em]&#10;    \mathbbm{H} = \mean{\mathbbm{H}} + \nabla_{\bm{X}} \tilde{\mathbbm{y}}&#10;  \end{array}&#10;  &amp;\text{ in } \mathcal{B}_0 \quad &amp;&#10;  \begin{array}{l}&#10;  \text{deformation gradient } \bm{F} \\[0.25em]&#10;  \text{magnetic field } \mathbbm{H}&#10;  \end{array}    &#10;  \\[0.5em]&#10;  &amp;\begin{array}{l}&#10;    \Div \bm{P} = \bm{0} \\[0.25em]&#10;    \Div \mathbbm{B} = 0&#10;  \end{array}&#10;  &amp;\text{ in } \mathcal{B}_0 \quad &amp;&#10;  \begin{array}{l}&#10;  \text{Piola-Kirchhoff stress } \bm{P}\\[0.25em]&#10;  \text{magnetic induction } \mathbbm{B}&#10;  \end{array} &#10;  \\[0.5em]&#10;  &amp;\begin{array}{l}&#10;     \bm{P} = \frac{\partial \Psi \left( \bm{F},\mathbbm{H} \right)}{\partial \bm{F}} \\[0.5em]&#10;     \mathbbm{B} = - \frac{\partial \Psi \left( \bm{F},\mathbbm{H} \right)}{\partial \mathbbm{H}}&#10;   \end{array}&#10;   &amp;\text{ in }  \mathcal{B}_0 \quad &amp;\text{ with } \Psi \left( \bm{F},\mathbbm{H} \right) = \Psi_{\bm{u}} \left( \bm{F} \right) + \Psi_{\mathbbm{y}} \left( \bm{F},\mathbbm{H} \right)&#10;   \\[0.5em]&#10;   &amp;\begin{array}{l}&#10;   \tilde{\bm{u}} \left( \bm{X} \right) = \bm{0} \\[0.5em]&#10;   \tilde{\mathbbm{y}} \left( \bm{X} \right) = 0&#10;   \end{array}&#10;   &amp;\text{ on } \partial \mathcal{B}_0 \quad &amp;\text{ (linear DBC)}&#10;\end{align*}&#10;&#10;&#10;\end{document}"/>
  <p:tag name="IGUANATEXSIZE" val="20"/>
  <p:tag name="IGUANATEXCURSOR" val="186"/>
  <p:tag name="TRANSPARENCY" val="Wahr"/>
  <p:tag name="FILENAME" val=""/>
  <p:tag name="LATEXENGINEID" val="0"/>
  <p:tag name="TEMPFOLDER" val="C:\temp\"/>
  <p:tag name="LATEXFORMHEIGHT" val="571,2"/>
  <p:tag name="LATEXFORMWIDTH" val="1116,6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7,102"/>
  <p:tag name="ORIGINALWIDTH" val="3325,834"/>
  <p:tag name="LATEXADDIN" val="\documentclass{article}&#10;\usepackage{amsmath}&#10;\usepackage{amssymb}&#10;\usepackage{bm,bbm}&#10;\usepackage{amsfonts}&#10;\usepackage{commath}&#10;\usepackage{mathtools}&#10;\pagestyle{empty}&#10;&#10;\DeclareMathOperator{\Div}{Div}&#10;\DeclareMathOperator{\diag}{diag}&#10;\DeclareMathOperator{\rank}{rank}&#10;&#10;&#10;&#10;\begin{document}&#10;&#10;\begin{align*}&#10;&amp;\text{Given } \mathrm{p} \in \mathcal{P} \text{ find } \bm{u} \in \mathbbm{R}^{N_{\bm{u}}} \text{ and }  \mathbbm{y} \in \mathbbm{R}^{N_{\mathbbm{y}}} \text{ so that }&#10;\\&#10;&amp; \bm{R}\left( \bm{u},\mathbbm{y}; \mathrm{p} \right) = \bm{0}&#10;\\&#10;&amp; \text{ with } \bm{R} = &#10;\begin{bmatrix}&#10;\bm{R}_{\bm{u}} \in \mathbbm{R}^{N_{\bm{u}}} \\&#10;\bm{R}_{\mathbbm{y}} \in \mathbbm{R}^{N_{\mathbbm{y}}}&#10;\end{bmatrix}&#10;\\&#10;&amp; \text{ using } R_{\bm{u}}^i = \int\limits_{\mathcal{B}_0} \nabla_{\bm{X}} \bm{N}_{\bm{u}}^i : \bm{P} \dif V&#10;\quad \text{and} \quad R_{\mathbbm{y}}^i = \int\limits_{\mathcal{B}_0} \nabla_{\bm{X}} N_{\mathbbm{y}}^i \cdot \mathbbm{B} \dif V&#10;\end{align*}&#10;&#10;\end{document}"/>
  <p:tag name="IGUANATEXSIZE" val="20"/>
  <p:tag name="IGUANATEXCURSOR" val="634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1,012"/>
  <p:tag name="ORIGINALWIDTH" val="4003,749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newcommand*\mean[1]{\bar{#1}}&#10;&#10;&#10;&#10;\begin{document}&#10;&#10;\begin{align*}&#10;&amp;\text{Determining interpolation coefficients}&#10;\\[0.5em]&#10;&amp;\bm{P}^\top_{R} \bm{R} = \bm{P}^\top_{R} \bm{B}_{R} \bm{R}^r \quad&#10;\text{with } \bm{P}_{R} = \left[ \bm{e}_{\rho_1}, \dots, \bm{e}_{\rho_{r}} \right] \in \mathbbm{R}^{N \times r}&#10;\\[0.25em]&#10;&amp; \bm{R}^r = \left( \bm{P}^\top_{R} \bm{B}_{R} \right)^{-1} \bm{P}^\top_{R} \bm{R}&#10;\\[0.5em]&#10;&amp; \text{approximation of residuum}&#10;\\&#10;&amp; \longrightarrow \bm{R} \approx \bm{B}_{R} \left( \bm{P}^\top_{R} \bm{B}_{R} \right)^{-1} \bm{P}^\top_{R} \bm{R}&#10;\\[1.5em]&#10;&amp; \bm{P}^\top_R = \begin{bmatrix} \bm{P}^\top_{R_{\bm{u}}} \in \mathbbm{R}^{r_{\bm{u}} \times N_{\bm{u}}} &amp; \bm{0}&#10;\\ \bm{0} &amp; \bm{P}^\top_{R_{\mathbbm{y}}}  \in \mathbbm{R}^{r_{\mathbbm{y}} \times N_{\mathbbm{y}}} \end{bmatrix}&#10;\longleftarrow&#10;\begin{matrix}&#10;\text{componentwise application}&#10;\\&#10;\text{of DEIM algorithm}&#10;\end{matrix}&#10;\end{align*}&#10;&#10;\end{document}"/>
  <p:tag name="IGUANATEXSIZE" val="20"/>
  <p:tag name="IGUANATEXCURSOR" val="315"/>
  <p:tag name="TRANSPARENCY" val="Wahr"/>
  <p:tag name="FILENAME" val=""/>
  <p:tag name="LATEXENGINEID" val="0"/>
  <p:tag name="TEMPFOLDER" val="C:\temp\"/>
  <p:tag name="LATEXFORMHEIGHT" val="461,4"/>
  <p:tag name="LATEXFORMWIDTH" val="670,8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3,862"/>
  <p:tag name="ORIGINALWIDTH" val="3939,258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DeclareMathOperator{\POD}{POD}&#10;\newcommand*\mean[1]{\bar{#1}}&#10;&#10;&#10;\begin{document}&#10;&#10;\begin{align*}&#10;&amp;\text{Approximation of Residuum}&#10;\\&#10;&amp; \bm{R} = \begin{bmatrix} \bm{R}_{\bm{u}} \\ \bm{R}_{\mathbbm{y}} \end{bmatrix}&#10;\approx&#10;\begin{bmatrix}&#10;\bm{B}_{R_{\bm{u}}} \in \mathbbm{R}^{N_{\bm{u}} \times r_{\bm{u}}} &amp; \bm{0} \\&#10;\bm{0} &amp; \bm{B}_{R_{\mathbbm{y}}} \in \mathbbm{R}^{N_{\mathbbm{y}} \times r_{\mathbbm{y}}}&#10;\end{bmatrix}&#10;\begin{bmatrix} \bm{R}_{\bm{u}}^r \in \mathbbm{R}^{r_{\bm{u}}}&#10;\\ \bm{R}_{\mathbbm{y}}^r \in \mathbbm{R}^{r_{\mathbbm{y}}} \end{bmatrix}&#10;=&#10;\bm{B}_{R} \bm{R}^r&#10;\\&#10;&amp;\bm{B}_{R_{\bm{u}}} = \left[ \bm{\phi}^1_{R_{\bm{u}}}, \dots, \bm{\phi}^{r_{\bm{u}}}_{R_{\bm{u}}} \right] \gets \POD \left( \bm{R}_{\bm{u}}^{\mathrm{p}_1,1}, \dots, \bm{R}_{\bm{u}}^{\mathrm{p}_1,k_1}, \dots , \bm{R}_{\bm{u}}^{\mathrm{p}_t,k_t} \right)&#10;\\&#10;&amp;\bm{B}_{R_{\mathbbm{y}}} = \left[ \bm{\phi}^1_{R_{\mathbbm{y}}}, \dots, \bm{\phi}^{r_{\mathbbm{y}}}_{R_{\mathbbm{y}}} \right] \gets \POD \left( \bm{R}_{\mathbbm{y}}^{\mathrm{p}_1,1}, \dots, \bm{R}_{\mathbbm{y}}^{\mathrm{p}_1,k_1}, \dots , \bm{R}_{\mathbbm{y}}^{\mathrm{p}_t,k_t} \right)&#10;\end{align*}&#10;&#10;&#10;&#10;&#10;&#10;\end{document}"/>
  <p:tag name="IGUANATEXSIZE" val="20"/>
  <p:tag name="IGUANATEXCURSOR" val="237"/>
  <p:tag name="TRANSPARENCY" val="Wahr"/>
  <p:tag name="FILENAME" val=""/>
  <p:tag name="LATEXENGINEID" val="0"/>
  <p:tag name="TEMPFOLDER" val="C:\temp\"/>
  <p:tag name="LATEXFORMHEIGHT" val="619,2"/>
  <p:tag name="LATEXFORMWIDTH" val="1181,1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0,585"/>
  <p:tag name="ORIGINALWIDTH" val="3619,048"/>
  <p:tag name="LATEXADDIN" val="\documentclass[landscape]{article}&#10;\usepackage{amsmath}&#10;\usepackage{amssymb}&#10;\usepackage{bm,bbm}&#10;\usepackage{amsfonts}&#10;\usepackage{mathtools}&#10;\usepackage{commath}&#10;\pagestyle{empty}&#10;&#10;\DeclareMathOperator{\Div}{Div}&#10;\newcommand*\mean[1]{\bar{#1}}&#10;\newcommand{\R}{\mathbbm{R}}&#10;&#10;&#10;&#10;\begin{document}&#10;&#10;&#10;&#10;&#10;\begin{align*}&#10;&amp; \text{linear system to be solved in every Newton iteration }k:&#10;\\&#10;&amp;\underbrace{\bm{B}^\top \bm{B}_R \left( \bm{P}^\top_R \bm{B}_R \right)^{-1}}_{\text{precomputed}}&#10;\overbrace{\bm{P}^\top_R \bm{K}^k \bm{B}}^{\ll \mathcal{O} \left( N \right)}&#10;\Delta \tilde{\mathbf{y}}^k =&#10;- \underbrace{\bm{B}^\top \bm{B}_R \left( \bm{P}^\top_R \bm{B}_R \right)^{-1}}_{\text{precomputed}}&#10;\overbrace{\bm{P}^\top_R \bm{R}^k}^{\ll \mathcal{O} \left( N \right)}&#10;\\&#10;\\&#10;&amp; \text{adjustable parameters of model:}&#10;\\&#10;&amp; \qquad \text{number of residuum modes } r_{\bm{u}} \text{ and } r_{\mathbbm{y}}&#10;\end{align*}&#10;&#10;\end{document}"/>
  <p:tag name="IGUANATEXSIZE" val="20"/>
  <p:tag name="IGUANATEXCURSOR" val="378"/>
  <p:tag name="TRANSPARENCY" val="Wahr"/>
  <p:tag name="FILENAME" val=""/>
  <p:tag name="LATEXENGINEID" val="0"/>
  <p:tag name="TEMPFOLDER" val="C:\temp\"/>
  <p:tag name="LATEXFORMHEIGHT" val="516,3"/>
  <p:tag name="LATEXFORMWIDTH" val="853,2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,4574"/>
  <p:tag name="ORIGINALWIDTH" val="2710,911"/>
  <p:tag name="LATEXADDIN" val="\documentclass{article}&#10;\usepackage{amsmath}&#10;\usepackage{amssymb}&#10;\usepackage{bm,bbm}&#10;\usepackage{amsfonts}&#10;\usepackage{commath}&#10;\usepackage{mathtools}&#10;\pagestyle{empty}&#10;&#10;\DeclareMathOperator{\Div}{Div}&#10;\DeclareMathOperator{\diag}{diag}&#10;\DeclareMathOperator{\rank}{rank}&#10;&#10;&#10;&#10;\begin{document}&#10;&#10;\begin{align*}&#10;&amp;\text{Given } \mathrm{p} \in \mathcal{P} \text{ find } \bm{u}_r \in \mathbbm{R}^{n_{\bm{u}}} \text{ and }  \mathbbm{y}_r \in \mathbbm{R}^{n_{\mathbbm{y}}} \text{ so that }&#10;\\&#10;&amp; \bm{B}^\top \bm{R}\left( \bm{B}_{\bm{u}} \bm{u}_r, \bm{B}_{\mathbbm{y}} \mathbbm{y}_r; \mathrm{p} \right) = \bm{0}&#10;\end{align*}&#10;&#10;\end{document}"/>
  <p:tag name="IGUANATEXSIZE" val="20"/>
  <p:tag name="IGUANATEXCURSOR" val="599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7,312"/>
  <p:tag name="ORIGINALWIDTH" val="3517,06"/>
  <p:tag name="LATEXADDIN" val="\documentclass[landscape]{article}&#10;\usepackage{amsmath}&#10;\usepackage{amssymb}&#10;\usepackage{bm,bbm}&#10;\usepackage{amsfonts}&#10;\usepackage{mathtools}&#10;\usepackage{commath}&#10;\pagestyle{empty}&#10;&#10;\DeclareMathOperator{\Div}{Div}&#10;\newcommand*\mean[1]{\bar{#1}}&#10;\newcommand{\R}{\mathbbm{R}}&#10;&#10;&#10;&#10;\begin{document}&#10;&#10;&#10;&#10;&#10;\begin{align*}&#10;&amp; \text{linear system to be solved in every Newton iteration }k:&#10;\\&#10;&amp;\underbrace{\bm{B}^\top \bm{B}_R \left( \bm{P}^\top_R \bm{B}_R \right)^{+}}_{\text{precomputed}}&#10;\overbrace{\bm{P}^\top_R \bm{K}^k \bm{B}}^{\ll \mathcal{O} \left( N \right)}&#10;\Delta \tilde{\mathbf{y}}^k =&#10;- \underbrace{\bm{B}^\top \bm{B}_R \left( \bm{P}^\top_R \bm{B}_R \right)^{+}}_{\text{precomputed}}&#10;\overbrace{\bm{P}^\top_R \bm{R}^k}^{\ll \mathcal{O} \left( N \right)}&#10;\\&#10;\\&#10;&amp; \text{adjustable parameters of model:}&#10;\\&#10;&amp; \qquad \text{number of residuum modes } r_{\bm{u}} \text{ and } r_{\mathbbm{y}}&#10;\\&#10;&amp; \qquad \text{number of sampling indices/points } m_{\bm{u}} \text{ and } m_{\mathbbm{y}}&#10;\end{align*}&#10;&#10;\end{document}"/>
  <p:tag name="IGUANATEXSIZE" val="20"/>
  <p:tag name="IGUANATEXCURSOR" val="661"/>
  <p:tag name="TRANSPARENCY" val="Wahr"/>
  <p:tag name="FILENAME" val=""/>
  <p:tag name="LATEXENGINEID" val="0"/>
  <p:tag name="TEMPFOLDER" val="C:\temp\"/>
  <p:tag name="LATEXFORMHEIGHT" val="516,3"/>
  <p:tag name="LATEXFORMWIDTH" val="853,2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,4574"/>
  <p:tag name="ORIGINALWIDTH" val="2710,911"/>
  <p:tag name="LATEXADDIN" val="\documentclass{article}&#10;\usepackage{amsmath}&#10;\usepackage{amssymb}&#10;\usepackage{bm,bbm}&#10;\usepackage{amsfonts}&#10;\usepackage{commath}&#10;\usepackage{mathtools}&#10;\pagestyle{empty}&#10;&#10;\DeclareMathOperator{\Div}{Div}&#10;\DeclareMathOperator{\diag}{diag}&#10;\DeclareMathOperator{\rank}{rank}&#10;&#10;&#10;&#10;\begin{document}&#10;&#10;\begin{align*}&#10;&amp;\text{Given } \mathrm{p} \in \mathcal{P} \text{ find } \bm{u}_r \in \mathbbm{R}^{n_{\bm{u}}} \text{ and }  \mathbbm{y}_r \in \mathbbm{R}^{n_{\mathbbm{y}}} \text{ so that }&#10;\\&#10;&amp; \bm{B}^\top \bm{R}\left( \bm{B}_{\bm{u}} \bm{u}_r, \bm{B}_{\mathbbm{y}} \mathbbm{y}_r; \mathrm{p} \right) = \bm{0}&#10;\end{align*}&#10;&#10;\end{document}"/>
  <p:tag name="IGUANATEXSIZE" val="20"/>
  <p:tag name="IGUANATEXCURSOR" val="599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1,136"/>
  <p:tag name="ORIGINALWIDTH" val="3465,317"/>
  <p:tag name="LATEXADDIN" val="\documentclass[landscape]{article}&#10;\usepackage{amsmath}&#10;\usepackage{amssymb}&#10;\usepackage{bm,bbm}&#10;\usepackage{amsfonts}&#10;\usepackage{mathtools}&#10;\pagestyle{empty}&#10;\usepackage{commath}&#10;&#10;\DeclareMathOperator{\Div}{Div}&#10;&#10;&#10;&#10;\begin{document}&#10;&#10;\begin{align*}&#10;&amp;R_{\bm{u}}^i = \int\limits_{\mathcal{B}_0} \nabla_{\bm{X}} \delta \bm{u}_i : \bm{P} \dif V&#10;=&#10;\sum\limits_{e=1}^{N_{el}} \int\limits_{\Omega_e} \nabla_{\bm{X}} \delta \bm{u}_i : \bm{P} \dif V = 0 &amp;&amp; \forall \delta \bm{u}_i&#10;\\&#10;&amp;R_{\mathbbm{y}}^i = \int\limits_{\mathcal{B}_0} \nabla_{\bm{X}} \delta \mathbbm{y}_i \cdot \mathbbm{B} \dif V&#10;=&#10;\sum\limits_{e=1}^{N_{el}} \int\limits_{\Omega_e} \nabla_{\bm{X}} \delta \mathbbm{y}_i \cdot \mathbbm{B} \dif V = 0 &amp;&amp; \forall \delta \mathbbm{y}_i&#10;\end{align*}&#10;&#10;\end{document}"/>
  <p:tag name="IGUANATEXSIZE" val="20"/>
  <p:tag name="IGUANATEXCURSOR" val="704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3,266"/>
  <p:tag name="ORIGINALWIDTH" val="2548,931"/>
  <p:tag name="LATEXADDIN" val="\documentclass[landscape]{article}&#10;\usepackage{amsmath}&#10;\usepackage{amssymb}&#10;\usepackage{bm,bbm}&#10;\usepackage{amsfonts}&#10;\usepackage{mathtools}&#10;\pagestyle{empty}&#10;\usepackage{commath}&#10;&#10;\DeclareMathOperator{\Div}{Div}&#10;\newcommand{\mbeq}{\overset{!}{=}}&#10;&#10;&#10;\begin{document}&#10;&#10;\begin{align*}&#10;&amp;\text{reduced mesh: } \mathrm{E} = \left\{ e \in \left\{ 1,\dots,N_{el} \right\}: \omega_e \neq 0 \right\}&#10;\\&#10;&amp;R_{\bm{u}}^i = \sum\limits_{e=1}^{\vert \mathrm{E}_{\bm{u}} \vert} \omega^e_{\bm{u}} \int\limits_{\Omega_e} \nabla_{\bm{X}} \delta \bm{u}_i : \bm{P} \dif V&#10;\\&#10;&amp;R_{\mathbbm{y}}^i = \sum\limits_{e=1}^{\vert \mathrm{E}_{\mathbbm{y}} \vert} \omega^e_{\mathbbm{y}} \int\limits_{\Omega_e} \nabla_{\bm{X}} \delta \mathbbm{y}_i \cdot \mathbbm{B} \dif V&#10;\\[0.25em]&#10;&amp;\text{non-negativity: } \omega^e_{\bm{u}},\omega^e_{\mathbbm{y}} &gt; 0&#10;\\[0.25em]&#10;&amp;\text{sum constraint: } \sum\limits_{e=1}^{\vert \mathrm{E}_{\bm{u}} \vert} \omega^e_{\bm{u}} \mbeq 1 \quad \text{and} \quad \sum\limits_{e=1}^{\vert \mathrm{E}_{\mathbbm{y}} \vert} \omega^e_{\mathbbm{y}} \mbeq 1&#10;\end{align*}&#10;&#10;\end{document}"/>
  <p:tag name="IGUANATEXSIZE" val="20"/>
  <p:tag name="IGUANATEXCURSOR" val="747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2,313"/>
  <p:tag name="ORIGINALWIDTH" val="4940,382"/>
  <p:tag name="LATEXADDIN" val="\documentclass[landscape]{article}&#10;\usepackage{amsmath}&#10;\usepackage{amssymb}&#10;\usepackage{bm,bbm}&#10;\usepackage{amsfonts}&#10;\usepackage{mathtools}&#10;\usepackage{commath}&#10;\pagestyle{empty}&#10;&#10;\DeclareMathOperator{\Div}{Div}&#10;\newcommand*\mean[1]{\bar{#1}}&#10;\newcommand{\R}{\mathbbm{R}}&#10;&#10;&#10;&#10;\begin{document}&#10;&#10;&#10;&#10;&#10;\begin{align*}&#10;&amp; \text{linear system to be solved in every Newton iteration }k:&#10;\\&#10;&amp;\begin{bmatrix}&#10;\sum\limits_{e=1}^{\vert \mathrm{E}_{\bm{u}} \vert} \omega^e_{\bm{u}} \int\limits_{\Omega_e} \bm{B}_{\bm{u}}^\top \bm{K}_{\bm{u}\bm{u}}^k \bm{B}_{\bm{u}} \dif V&#10;&amp;&#10;\sum\limits_{e=1}^{\vert \mathrm{E}_{\bm{u}} \vert} \omega^e_{\bm{u}} \int\limits_{\Omega_e} \bm{B}_{\bm{u}}^\top \bm{K}_{\bm{u}\mathbbm{y}}^k \bm{B}_{\mathbbm{y}} \dif V&#10;\\&#10;\sum\limits_{e=1}^{\vert \mathrm{E}_{\mathbbm{y}} \vert} \omega^e_{\mathbbm{y}} \int\limits_{\Omega_e} \bm{B}_{\mathbbm{y}}^\top \bm{K}_{\mathbbm{y}\bm{u}}^k \bm{B}_{\bm{u}} \dif V&#10;&amp;&#10;\sum\limits_{e=1}^{\vert \mathrm{E}_{\mathbbm{y}} \vert} \omega^e_{\mathbbm{y}} \int\limits_{\Omega_e} \bm{B}_{\mathbbm{y}}^\top \bm{K}_{\mathbbm{y}\mathbbm{y}}^k \bm{B}_{\mathbbm{y}} \dif V&#10;\end{bmatrix}&#10;\begin{bmatrix}&#10;\Delta \bm{u}_r^k \\ \Delta \mathbbm{y}_r^k&#10;\end{bmatrix} = -&#10;\begin{bmatrix}&#10;\sum\limits_{e=1}^{\vert \mathrm{E}_{\bm{u}} \vert} \omega^e_{\bm{u}} \int\limits_{\Omega_e} \bm{B}_{\bm{u}}^\top \bm{R}_{\bm{u}}^k \dif V&#10;\\&#10;\sum\limits_{e=1}^{\vert \mathrm{E}_{\mathbbm{y}} \vert} \omega^e_{\mathbbm{y}} \int\limits_{\Omega_e} \bm{B}_{\mathbbm{y}}^\top \bm{R}_{\mathbbm{y}}^k \dif V&#10;\end{bmatrix}&#10;\\&#10;\\&#10;&amp; \text{adjustable parameters of model:}&#10;\\&#10;&amp; \qquad \text{number of elements in reduced mesh } m_{\bm{u}} = \vert \mathrm{E}_{\bm{u}} \vert \text{ and } m_{\mathbbm{y}} = \vert \mathrm{E}_{\mathbbm{y}} \vert&#10;\end{align*}&#10;&#10;\end{document}"/>
  <p:tag name="IGUANATEXSIZE" val="20"/>
  <p:tag name="IGUANATEXCURSOR" val="661"/>
  <p:tag name="TRANSPARENCY" val="Wahr"/>
  <p:tag name="FILENAME" val=""/>
  <p:tag name="LATEXENGINEID" val="0"/>
  <p:tag name="TEMPFOLDER" val="C:\temp\"/>
  <p:tag name="LATEXFORMHEIGHT" val="516,3"/>
  <p:tag name="LATEXFORMWIDTH" val="853,2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75,7031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$n \ll N$&#10;&#10;\end{document}"/>
  <p:tag name="IGUANATEXSIZE" val="20"/>
  <p:tag name="IGUANATEXCURSOR" val="208"/>
  <p:tag name="TRANSPARENCY" val="Wahr"/>
  <p:tag name="FILENAME" val=""/>
  <p:tag name="LATEXENGINEID" val="0"/>
  <p:tag name="TEMPFOLDER" val="C:\temp\"/>
  <p:tag name="LATEXFORMHEIGHT" val="460,2"/>
  <p:tag name="LATEXFORMWIDTH" val="758,7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,4574"/>
  <p:tag name="ORIGINALWIDTH" val="2710,911"/>
  <p:tag name="LATEXADDIN" val="\documentclass{article}&#10;\usepackage{amsmath}&#10;\usepackage{amssymb}&#10;\usepackage{bm,bbm}&#10;\usepackage{amsfonts}&#10;\usepackage{commath}&#10;\usepackage{mathtools}&#10;\pagestyle{empty}&#10;&#10;\DeclareMathOperator{\Div}{Div}&#10;\DeclareMathOperator{\diag}{diag}&#10;\DeclareMathOperator{\rank}{rank}&#10;&#10;&#10;&#10;\begin{document}&#10;&#10;\begin{align*}&#10;&amp;\text{Given } \mathrm{p} \in \mathcal{P} \text{ find } \bm{u}_r \in \mathbbm{R}^{n_{\bm{u}}} \text{ and }  \mathbbm{y}_r \in \mathbbm{R}^{n_{\mathbbm{y}}} \text{ so that }&#10;\\&#10;&amp; \bm{B}^\top \bm{R}\left( \bm{B}_{\bm{u}} \bm{u}_r, \bm{B}_{\mathbbm{y}} \mathbbm{y}_r; \mathrm{p} \right) = \bm{0}&#10;\end{align*}&#10;&#10;\end{document}"/>
  <p:tag name="IGUANATEXSIZE" val="20"/>
  <p:tag name="IGUANATEXCURSOR" val="599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4,9381"/>
  <p:tag name="ORIGINALWIDTH" val="2184,477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\begin{align*}&#10;&amp;N_{el} = 5840&#10;\\&#10;&amp;\text{quadratic finite elements}&#10;\\&#10;&amp;N = N_{\bm{u}} + N_{\mathbbm{y}} = 47042 + 23521 = 70563&#10;\end{align*}&#10;&#10;\end{document}"/>
  <p:tag name="IGUANATEXSIZE" val="20"/>
  <p:tag name="IGUANATEXCURSOR" val="242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4,1582"/>
  <p:tag name="ORIGINALWIDTH" val="4127,484"/>
  <p:tag name="LATEXADDIN" val="\documentclass{article}&#10;\usepackage[fleqn]{amsmath}&#10;\setlength\mathindent{0pt}&#10;\setlength{\parindent}{0pt}&#10;\usepackage{amssymb}&#10;\usepackage{bm,bbm}&#10;\usepackage{amsfonts}&#10;\usepackage{mathtools}&#10;\usepackage{commath}&#10;\pagestyle{empty}&#10;&#10;\DeclareMathOperator{\Div}{Div}&#10;\newcommand*\mean[1]{\bar{#1}}&#10;\DeclareMathOperator*{\argmin}{arg\,min}&#10;\newcommand{\Norm}[1]{\left\lVert#1\right\rVert}&#10;&#10;&#10;\begin{document}&#10;Neo-Hookean magneto-mechanical constitutive law&#10;\vspace{-0.5em}&#10;\begin{align*}&#10;\Psi (\bm{F},\mathbbm{H}) = \Psi_\text{mech} (\bm{F}) + \Psi_\text{mag}(\bm{F},\mathbbm{H})&#10;=&amp;\frac{1}{2} \lambda_2 \left[ \bm{F} : \bm{F} - \dim - 2 \ln J \right] + \frac{1}{2} \lambda_1 \ln^2 J&#10;\\&#10;&amp;- \frac{1}{2} \mu J \mathbbm{H} \cdot \bm{C}^{-1} \cdot \mathbbm{H}&#10;\end{align*}&#10;&#10;&#10;\end{document}"/>
  <p:tag name="IGUANATEXSIZE" val="20"/>
  <p:tag name="IGUANATEXCURSOR" val="575"/>
  <p:tag name="TRANSPARENCY" val="Wahr"/>
  <p:tag name="FILENAME" val=""/>
  <p:tag name="LATEXENGINEID" val="0"/>
  <p:tag name="TEMPFOLDER" val="C:\temp\"/>
  <p:tag name="LATEXFORMHEIGHT" val="519,3"/>
  <p:tag name="LATEXFORMWIDTH" val="759,6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1,6797"/>
  <p:tag name="ORIGINALWIDTH" val="2578,178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 \begin{table}[h]&#10; %\caption{Material parameters}&#10; \begin{tabular}{rcc}&#10;   &amp; matrix &amp; particles \\&#10;  first Lam\'{e} parameter $\lambda_1$ &amp; $12$ &amp; $120$ \\&#10;  second Lam\'{e} parameter $\lambda_2$ &amp; $8$ &amp; $80$ \\&#10;  magnetic permeability $\mu$ &amp; $0.001$ &amp; $0.01$ \\&#10; \end{tabular}&#10; \label{tab:tab1}&#10; \end{table}&#10;&#10;\end{document}"/>
  <p:tag name="IGUANATEXSIZE" val="20"/>
  <p:tag name="IGUANATEXCURSOR" val="409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456,318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Mesh created using GMSH&#10;&#10;\end{document}"/>
  <p:tag name="IGUANATEXSIZE" val="20"/>
  <p:tag name="IGUANATEXCURSOR" val="241"/>
  <p:tag name="TRANSPARENCY" val="Wahr"/>
  <p:tag name="FILENAME" val=""/>
  <p:tag name="LATEXENGINEID" val="0"/>
  <p:tag name="TEMPFOLDER" val="C:\temp\"/>
  <p:tag name="LATEXFORMHEIGHT" val="363"/>
  <p:tag name="LATEXFORMWIDTH" val="1861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1,3911"/>
  <p:tag name="ORIGINALWIDTH" val="3943,757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newcommand*\mean[1]{\bar{#1}}&#10;\DeclareMathOperator*{\argmin}{arg\,min}&#10;\newcommand{\Norm}[1]{\left\lVert#1\right\rVert}&#10;&#10;\begin{document}&#10;&#10;\begin{align*}&#10;&amp;\text{parameter space: } &amp;&amp;\mathcal{P} = \left(&#10;  \begin{bmatrix}&#10;    \left( 1,1.2 \right) &amp; \left( 0,0.15 \right)&#10;    \\&#10;    \left( 0,0.15 \right) &amp; \left( 1,1.2 \right)&#10;  \end{bmatrix},&#10;  \begin{bmatrix}&#10;  \left( -10,10 \right)&#10;  \\&#10;  0&#10;  \end{bmatrix}&#10;\right)&#10;\\[0.5em]&#10;&amp;\text{set of training parameters: } &amp;&amp;\mathcal{S} =&#10;\left\{ \mathrm{p}_1, \dots, \mathrm{p}_{n_{\mathrm{p}}} \right\} \subset \mathcal{P} \text{ with } n_{\mathrm{p}}=18943&#10;\\[0.5em]&#10;&amp;\text{set of test parameters: } &amp;&amp;\mathcal{T} =&#10;\left\{ \mathrm{p}_1, \dots, \mathrm{p}_{100} \right\} \subset \mathcal{P} \text{: randomly chosen}&#10;\end{align*}&#10;&#10;\end{document}"/>
  <p:tag name="IGUANATEXSIZE" val="20"/>
  <p:tag name="IGUANATEXCURSOR" val="546"/>
  <p:tag name="TRANSPARENCY" val="Wahr"/>
  <p:tag name="FILENAME" val=""/>
  <p:tag name="LATEXENGINEID" val="0"/>
  <p:tag name="TEMPFOLDER" val="C:\temp\"/>
  <p:tag name="LATEXFORMHEIGHT" val="616,8"/>
  <p:tag name="LATEXFORMWIDTH" val="1012,2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9,359"/>
  <p:tag name="ORIGINALWIDTH" val="3780,278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newcommand*\mean[1]{\bar{#1}}&#10;\DeclareMathOperator*{\argmin}{arg\,min}&#10;\newcommand{\Norm}[1]{\left\lVert#1\right\rVert}&#10;\newcommand{\Median}[1]{\mathrm{median}\left\{#1\right\}}&#10;&#10;\begin{document}&#10;&#10;\begin{align*}&#10;&amp;\text{error measures for set of test parameters:}&#10;\\[0.2em]&#10;&amp; \mathrm{Err}_{\mean{\bm{P}}} = \Median{\frac{\Norm{\mean{\bm{P}}_i^{\text{FEM}} - \mean{\bm{P}}_i^{\text{ROM}}}_F}{\Norm{\mean{\bm{P}}_i^{\text{FEM}}}_F}}_{i=1}^{100} &amp;&amp;&#10;\begin{array}{l}&#10;\text{error for homogenised} \\ \text{Piola-Kirchhoff stress}&#10;\end{array}&#10;\\[0.5em]&#10;&amp;\mathrm{Err}_{\mean{\mathbbm{B}}} =\Median{\frac{\Norm{\mean{\mathbbm{B}}_i^{\text{FEM}} - \mean{\mathbbm{B}}_i^{\text{ROM}}}_2}{\Norm{\mean{\mathbbm{B}}_i^{\text{FEM}}}_2}}_{i=1}^{100} &amp;&amp;&#10;\begin{array}{l}&#10;\text{error for homogenised} \\ \text{magnetic induction}&#10;\end{array}&#10;\end{align*}&#10;&#10;\end{document}"/>
  <p:tag name="IGUANATEXSIZE" val="20"/>
  <p:tag name="IGUANATEXCURSOR" val="452"/>
  <p:tag name="TRANSPARENCY" val="Wahr"/>
  <p:tag name="FILENAME" val=""/>
  <p:tag name="LATEXENGINEID" val="0"/>
  <p:tag name="TEMPFOLDER" val="C:\temp\"/>
  <p:tag name="LATEXFORMHEIGHT" val="469,5"/>
  <p:tag name="LATEXFORMWIDTH" val="685,2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1,9085"/>
  <p:tag name="ORIGINALWIDTH" val="3701,537"/>
  <p:tag name="LATEXADDIN" val="\documentclass[landscape]{article}&#10;\usepackage{amsmath}&#10;\usepackage{amssymb}&#10;\usepackage{bm,bbm}&#10;\usepackage{amsfonts}&#10;\usepackage{mathtools}&#10;\pagestyle{empty}&#10;&#10;\DeclareMathOperator{\Div}{Div}&#10;\newcommand*\mean[1]{\bar{#1}}&#10;\newcommand{\Norm}[1]{\left\lVert#1\right\rVert}&#10;\DeclareMathOperator{\median}{median}&#10;&#10;\begin{document}&#10;&#10;\begin{itemize}&#10;\item {for $88\%$ of all combinations of $r_{\bm{u}}$ and $r_{\mathbbm{y}}$ convergence issues occur}\\&#10;\item {for $r_{\bm{u}} = 35$ and $r_{\mathbbm{y}}=33$ all test simulations converge:&#10;\\[0.5em]&#10;$\mathrm{Err}_{\mean{\bm{P}}} = 2.2 \cdot 10^{-4}$ and $\mathrm{Err}_{\mean{\mathbbm{B}}} = 2.7 \cdot 10^{-4}$}\\&#10;\end{itemize}&#10;&#10;\end{document}"/>
  <p:tag name="IGUANATEXSIZE" val="20"/>
  <p:tag name="IGUANATEXCURSOR" val="370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1,6498"/>
  <p:tag name="ORIGINALWIDTH" val="3913,761"/>
  <p:tag name="LATEXADDIN" val="\documentclass[landscape]{article}&#10;\usepackage{amsmath}&#10;\usepackage{amssymb}&#10;\usepackage{bm,bbm}&#10;\usepackage{amsfonts}&#10;\usepackage{mathtools}&#10;\pagestyle{empty}&#10;&#10;\DeclareMathOperator{\Div}{Div}&#10;\newcommand*\mean[1]{\bar{#1}}&#10;\newcommand{\Norm}[1]{\left\lVert#1\right\rVert}&#10;\DeclareMathOperator{\median}{median}&#10;&#10;\begin{document}&#10;&#10;\begin{itemize}&#10;\item {$70.7\%$ of all combinations of $r_{\bm{u}}$ and $r_{\mathbbm{y}}$ exhibit convergence deficiency}&#10;\item {for $r_{\bm{u}} = 37$ and $r_{\mathbbm{y}}=43$ all test simulations converge:&#10;\\[0.5em]&#10;$\mathrm{Err}_{\mean{\bm{P}}} = 1.75 \cdot 10^{-4}$ and $\mathrm{Err}_{\mean{\mathbbm{B}}} = 1.1 \cdot 10^{-4}$}\\[0.5em]&#10;$\longrightarrow$ evaluate influence of $m_{\bm{u}}$ and $m_{\mathbbm{y}}$&#10;\end{itemize}&#10;&#10;\end{document}"/>
  <p:tag name="IGUANATEXSIZE" val="20"/>
  <p:tag name="IGUANATEXCURSOR" val="370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9,8912"/>
  <p:tag name="ORIGINALWIDTH" val="4994,376"/>
  <p:tag name="LATEXADDIN" val="\documentclass{article}&#10;\usepackage{amsmath}&#10;\usepackage{amssymb}&#10;\usepackage{bm,bbm}&#10;\usepackage{amsfonts}&#10;\usepackage{mathtools}&#10;\pagestyle{empty}&#10;&#10;\DeclareMathOperator{\Div}{Div}&#10;\newcommand*\mean[1]{\bar{#1}}&#10;&#10;\begin{document}&#10;&#10; \begin{table}[h]&#10; %\caption{Material parameters}&#10; \begin{tabular}{rccccc}&#10;   &amp; FEM &amp; Galerkin ROM &amp; DEIM &amp; GappyPOD &amp; EC\\[0.5em]&#10;  time to solve $100$ problems &amp; $1060$ s &amp; $552$ s &amp; $2.2$ s &amp; $2.5$ s &amp; $21.2$ s\\[0.25em]&#10;  speed-up &amp; $1$ &amp; $1.9$ &amp; $482$ &amp; $424$ &amp; $50$\\[0.25em]&#10;  $\mathrm{Err}_{\mean{\bm{P}}}$ &amp; $0$ &amp; $1.1 \cdot 10^{-6}$ &amp; $2.2 \cdot 10^{-4}$ &amp; $1.7 \cdot 10^{-4}$ &amp; $2.4 \cdot 10^{-2}$\\[0.25em]&#10;  $\mathrm{Err}_{\mean{\mathbbm{B}}}$ &amp; $0$ &amp; $3.7 \cdot 10^{-6}$ &amp; $2.7 \cdot 10^{-4}$ &amp; $9.8 \cdot 10^{-5}$ &amp; $4.1 \cdot 10^{-3}$\\&#10; \end{tabular}&#10; \label{tab:tab1}&#10; \end{table}&#10;&#10;\end{document}"/>
  <p:tag name="IGUANATEXSIZE" val="20"/>
  <p:tag name="IGUANATEXCURSOR" val="701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8,568"/>
  <p:tag name="ORIGINALWIDTH" val="5150,356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newcommand*\mean[1]{\bar{#1}}&#10;&#10;&#10;\begin{document}&#10;&#10;\begin{align*}&#10;&amp;\text{Ritz Ansatz:}&#10;\\&#10;&amp;\bm{y} =&#10;\begin{bmatrix} \tilde{\bm{u}} \\ \tilde{\mathbbm{y}} \end{bmatrix} = &#10;\begin{bmatrix}&#10;\sum\limits_{i}^{n_{\bm{u}}} \bm{\phi}_{\bm{u}}^i u_r^i&#10;\\&#10;\sum\limits_{i}^{n_{\mathbbm{y}}} \bm{\phi}_{\mathbbm{y}}^i {\mathbbm{y}}_r^i&#10;\end{bmatrix}&#10;= \bm{B} \bm{y}_r&#10;\\&#10;  &amp; \bm{B} \coloneqq \begin{bmatrix}&#10;    \bm{B}_{\bm{u}} \coloneqq \left[ \bm{\phi}_{\bm{u}}^1, \dots, \bm{\phi}_{\bm{u}}^{n_{\bm{u}}} \right] \in \mathbbm{R}^{N_{\bm{u}} \times n_{\bm{u}}} &amp; \bm{0}&#10;    \\&#10;    \bm{0} &amp; \bm{B}_{\mathbbm{y}} \coloneqq \left[ \bm{\phi}_{\mathbbm{y}}^1, \dots, \boldsymbol{\phi}_{\mathbbm{y}}^{n_{\mathbbm{y}}} \right] \in \mathbbm{R}^{N_{\mathbbm{y}} \times n_{\mathbbm{y}}}&#10;  \end{bmatrix}, \&#10;  \bm{y}_r \coloneqq \begin{bmatrix} \bm{u}_r \in \mathbbm{R}^{n_{\bm{u}}}&#10;  \\&#10;  \mathbbm{y}_r \in \mathbbm{R}^{n_{\mathbbm{y}}} \end{bmatrix} &#10;  \\&#10;  &amp;\text{computation of separate reduced bases for } \bm{u} \text{ and } \mathbbm{y}&#10;\end{align*}&#10;&#10;\end{document}"/>
  <p:tag name="IGUANATEXSIZE" val="20"/>
  <p:tag name="IGUANATEXCURSOR" val="991"/>
  <p:tag name="TRANSPARENCY" val="Wahr"/>
  <p:tag name="FILENAME" val=""/>
  <p:tag name="LATEXENGINEID" val="0"/>
  <p:tag name="TEMPFOLDER" val="C:\temp\"/>
  <p:tag name="LATEXFORMHEIGHT" val="469,2"/>
  <p:tag name="LATEXFORMWIDTH" val="702,3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7,368"/>
  <p:tag name="ORIGINALWIDTH" val="3850,769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\begin{itemize}&#10;\item {DEIM and Gappy POD exhibit small errors and large speed-ups,\\&#10;but lack robustness}\\&#10;\item {EC is robust, but comes with smaller speed-ups and larger errors}&#10;\end{itemize}&#10;\vspace{1em}&#10;$\longrightarrow$ optimise EC for application in {FE$^2$} simulations&#10;&#10;\end{document}"/>
  <p:tag name="IGUANATEXSIZE" val="20"/>
  <p:tag name="IGUANATEXCURSOR" val="403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,7368"/>
  <p:tag name="ORIGINALWIDTH" val="146,9817"/>
  <p:tag name="LATEXADDIN" val="\documentclass{article}&#10;\usepackage{amsmath}&#10;\usepackage{amssymb}&#10;\usepackage{bm,bbm}&#10;\usepackage{amsfonts}&#10;\usepackage{mathtools}&#10;\pagestyle{empty}&#10;&#10;\DeclareMathOperator{\Div}{Div}&#10;&#10;\begin{document}&#10;&#10;&#10;$\bm{e}^N$&#10;&#10;\end{document}"/>
  <p:tag name="IGUANATEXSIZE" val="20"/>
  <p:tag name="IGUANATEXCURSOR" val="211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,48898"/>
  <p:tag name="ORIGINALWIDTH" val="937,3828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newcommand*\mean[1]{\bar{#1}}&#10;\DeclareMathOperator*{\argmin}{arg\,min}&#10;\newcommand{\Norm}[1]{\left\lVert#1\right\rVert}&#10;&#10;\begin{document}&#10;&#10;solution manifold&#10;&#10;\end{document}"/>
  <p:tag name="IGUANATEXSIZE" val="20"/>
  <p:tag name="IGUANATEXCURSOR" val="360"/>
  <p:tag name="TRANSPARENCY" val="Wahr"/>
  <p:tag name="FILENAME" val=""/>
  <p:tag name="LATEXENGINEID" val="0"/>
  <p:tag name="TEMPFOLDER" val="C:\temp\"/>
  <p:tag name="LATEXFORMHEIGHT" val="391"/>
  <p:tag name="LATEXFORMWIDTH" val="479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4496,438"/>
  <p:tag name="LATEXADDIN" val="\documentclass{article}&#10;\usepackage{amsmath}&#10;\usepackage{amssymb}&#10;\usepackage{bm,bbm}&#10;\usepackage{amsfonts}&#10;\usepackage{mathtools}&#10;\usepackage{commath}&#10;\pagestyle{empty}&#10;&#10;\DeclareMathOperator{\Div}{Div}&#10;\newcommand*\mean[1]{\bar{#1}}&#10;\DeclareMathOperator*{\argmin}{arg\,min}&#10;\newcommand{\Norm}[1]{\left\lVert#1\right\rVert}&#10;&#10;\begin{document}&#10;&#10;\begin{align*}&#10;\text{parameter space: } \mathcal{P} = \left(&#10;  \begin{bmatrix}&#10;    \left( F_{11}^\text{min}, F_{11}^\text{max} \right) &amp; \left( F_{12}^\text{min}, F_{12}^\text{max} \right)&#10;    \\&#10;    \left( F_{21}^\text{min}, F_{21}^\text{max} \right) &amp; \left( F_{22}^\text{min}, F_{22}^\text{max} \right)&#10;  \end{bmatrix},&#10;  \begin{bmatrix}&#10;  \left( \mathbbm{H}_1^\text{min}, \mathbbm{H}_1^\text{max} \right)&#10;  \\&#10;  \left( \mathbbm{H}_2^\text{min}, \mathbbm{H}_2^\text{max} \right)&#10;  \end{bmatrix}&#10;\right)&#10;\text{ in 2D}&#10;\end{align*}&#10;&#10;\end{document}"/>
  <p:tag name="IGUANATEXSIZE" val="20"/>
  <p:tag name="IGUANATEXCURSOR" val="816"/>
  <p:tag name="TRANSPARENCY" val="Wahr"/>
  <p:tag name="FILENAME" val=""/>
  <p:tag name="LATEXENGINEID" val="0"/>
  <p:tag name="TEMPFOLDER" val="C:\temp\"/>
  <p:tag name="LATEXFORMHEIGHT" val="535,8"/>
  <p:tag name="LATEXFORMWIDTH" val="954,3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086,989"/>
  <p:tag name="LATEXADDIN" val="\documentclass{article}&#10;\usepackage{amsmath}&#10;\usepackage{amssymb}&#10;\usepackage{bm,bbm}&#10;\usepackage{amsfonts}&#10;\usepackage{mathtools}&#10;\pagestyle{empty}&#10;&#10;\DeclareMathOperator{\Div}{Div}&#10;&#10;&#10;\begin{document}&#10;&#10;parameter sampling using Sparse Grids to alleviate &quot;curse of dimensionality&quot;&#10;&#10;\end{document}"/>
  <p:tag name="IGUANATEXSIZE" val="20"/>
  <p:tag name="IGUANATEXCURSOR" val="277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9813"/>
  <p:tag name="ORIGINALWIDTH" val="4737,908"/>
  <p:tag name="LATEXADDIN" val="\documentclass[landscape]{article}&#10;\usepackage[landscape]{geometry}&#10;&#10;\usepackage{amsmath}&#10;\usepackage{amssymb}&#10;\usepackage{bm,bbm}&#10;\usepackage{amsfonts}&#10;\usepackage{mathtools}&#10;\pagestyle{empty}&#10;&#10;\DeclareMathOperator{\Div}{Div}&#10;&#10;\begin{document}&#10;&#10;solve FEM model for all training parameters ${\mathcal{S} = \left\{ \mathrm{p}_1,\dots,\mathrm{p}_{n_{\mathrm{p}}} \right\} } \subset \mathcal{P}$ with ${ \mathrm{p}_i = \left( \bm{F}_i, \mathbbm{H}_i \right) }$&#10;&#10;\end{document}"/>
  <p:tag name="IGUANATEXSIZE" val="20"/>
  <p:tag name="IGUANATEXCURSOR" val="302"/>
  <p:tag name="TRANSPARENCY" val="Wahr"/>
  <p:tag name="FILENAME" val=""/>
  <p:tag name="LATEXENGINEID" val="0"/>
  <p:tag name="TEMPFOLDER" val="C:\temp\"/>
  <p:tag name="LATEXFORMHEIGHT" val="571"/>
  <p:tag name="LATEXFORMWIDTH" val="1117"/>
  <p:tag name="LATEXFORMWRAP" val="Wahr"/>
  <p:tag name="BITMAPVECTOR" val="0"/>
</p:tagLst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Bildschirmpräsentation (4:3)</PresentationFormat>
  <Paragraphs>142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Titelfolienmaster</vt:lpstr>
      <vt:lpstr>Inhaltsseite</vt:lpstr>
      <vt:lpstr>Model Order Reduction and Computational Homogenisation of Magnetorheological Elastomers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Benjamin Brands</cp:lastModifiedBy>
  <cp:revision>666</cp:revision>
  <dcterms:created xsi:type="dcterms:W3CDTF">2014-02-08T08:57:37Z</dcterms:created>
  <dcterms:modified xsi:type="dcterms:W3CDTF">2018-07-26T05:06:47Z</dcterms:modified>
</cp:coreProperties>
</file>