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8"/>
  </p:notesMasterIdLst>
  <p:sldIdLst>
    <p:sldId id="256" r:id="rId3"/>
    <p:sldId id="278" r:id="rId4"/>
    <p:sldId id="257" r:id="rId5"/>
    <p:sldId id="269" r:id="rId6"/>
    <p:sldId id="267" r:id="rId7"/>
    <p:sldId id="268" r:id="rId8"/>
    <p:sldId id="266" r:id="rId9"/>
    <p:sldId id="262" r:id="rId10"/>
    <p:sldId id="261" r:id="rId11"/>
    <p:sldId id="260" r:id="rId12"/>
    <p:sldId id="276" r:id="rId13"/>
    <p:sldId id="270" r:id="rId14"/>
    <p:sldId id="271" r:id="rId15"/>
    <p:sldId id="277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8"/>
    <a:srgbClr val="FFF9F9"/>
    <a:srgbClr val="FFFFFF"/>
    <a:srgbClr val="3D49A1"/>
    <a:srgbClr val="4B5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1" autoAdjust="0"/>
    <p:restoredTop sz="98876" autoAdjust="0"/>
  </p:normalViewPr>
  <p:slideViewPr>
    <p:cSldViewPr snapToGrid="0" snapToObjects="1">
      <p:cViewPr>
        <p:scale>
          <a:sx n="99" d="100"/>
          <a:sy n="99" d="100"/>
        </p:scale>
        <p:origin x="-9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9C7F-0BA3-B346-B1D6-5B9F71CA60F5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8EED9-0E9A-3B46-9271-AF9F4F3E1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4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71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6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67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372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004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805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87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884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695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860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9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15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129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181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27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6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6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0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9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5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C7E4A-D818-E94D-BAE6-74107E79A15F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13CBE-387B-A94B-889C-5856845C0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B0B04-6E6F-ED40-89B1-F88F2EB0A6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24/02/2016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7DD34-EF6A-3B4A-BEA7-5E712978B3A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15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26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hyperlink" Target="http://marine.copernicus.eu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2233686"/>
            <a:ext cx="8032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High-Performance Computing for </a:t>
            </a:r>
          </a:p>
          <a:p>
            <a:r>
              <a:rPr lang="en-US" sz="2800" b="1" dirty="0" smtClean="0">
                <a:latin typeface="Arial"/>
                <a:cs typeface="Arial"/>
              </a:rPr>
              <a:t>the FVG regional science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6395" y="3441793"/>
            <a:ext cx="6998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Sandro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Scandolo</a:t>
            </a:r>
            <a:r>
              <a:rPr lang="en-US" sz="2400" b="1" dirty="0" smtClean="0">
                <a:latin typeface="Arial"/>
                <a:cs typeface="Arial"/>
              </a:rPr>
              <a:t> (ICTP, Trieste)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33655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6266"/>
            <a:ext cx="9144000" cy="2020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020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64784"/>
          <a:stretch/>
        </p:blipFill>
        <p:spPr>
          <a:xfrm>
            <a:off x="7284919" y="2020455"/>
            <a:ext cx="1663653" cy="19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9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FVG and the “</a:t>
            </a:r>
            <a:r>
              <a:rPr lang="en-US" sz="2800" b="1" dirty="0" smtClean="0">
                <a:latin typeface="Arial"/>
                <a:cs typeface="Arial"/>
              </a:rPr>
              <a:t>top500</a:t>
            </a:r>
            <a:r>
              <a:rPr lang="en-US" sz="2800" b="1" dirty="0" smtClean="0">
                <a:latin typeface="Arial"/>
                <a:cs typeface="Arial"/>
              </a:rPr>
              <a:t>”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Picture 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8" b="12374"/>
          <a:stretch/>
        </p:blipFill>
        <p:spPr>
          <a:xfrm>
            <a:off x="495300" y="952500"/>
            <a:ext cx="6197601" cy="5040308"/>
          </a:xfrm>
          <a:prstGeom prst="rect">
            <a:avLst/>
          </a:prstGeom>
        </p:spPr>
      </p:pic>
      <p:pic>
        <p:nvPicPr>
          <p:cNvPr id="9" name="Picture 8" descr="Picture 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0"/>
            <a:ext cx="1270000" cy="730034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6731000" y="2781300"/>
            <a:ext cx="482600" cy="1651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6731000" y="2921000"/>
            <a:ext cx="482600" cy="1651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85030" y="2819400"/>
            <a:ext cx="16922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37</a:t>
            </a:r>
            <a:r>
              <a:rPr lang="en-US" sz="1200" baseline="30000" dirty="0" smtClean="0">
                <a:latin typeface="Arial"/>
                <a:cs typeface="Arial"/>
              </a:rPr>
              <a:t>o  </a:t>
            </a:r>
            <a:r>
              <a:rPr lang="en-US" sz="1200" dirty="0" smtClean="0">
                <a:latin typeface="Arial"/>
                <a:cs typeface="Arial"/>
              </a:rPr>
              <a:t>CINECA Fermi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80265" y="2654300"/>
            <a:ext cx="12350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19</a:t>
            </a:r>
            <a:r>
              <a:rPr lang="en-US" sz="1200" baseline="30000" dirty="0" smtClean="0">
                <a:latin typeface="Arial"/>
                <a:cs typeface="Arial"/>
              </a:rPr>
              <a:t>o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Eni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85030" y="2971800"/>
            <a:ext cx="16922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129</a:t>
            </a:r>
            <a:r>
              <a:rPr lang="en-US" sz="1200" baseline="30000" dirty="0" smtClean="0">
                <a:latin typeface="Arial"/>
                <a:cs typeface="Arial"/>
              </a:rPr>
              <a:t>o </a:t>
            </a:r>
            <a:r>
              <a:rPr lang="en-US" sz="1200" dirty="0" smtClean="0">
                <a:latin typeface="Arial"/>
                <a:cs typeface="Arial"/>
              </a:rPr>
              <a:t>CINECA Galileo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6731000" y="3048000"/>
            <a:ext cx="482600" cy="1651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180265" y="3136900"/>
            <a:ext cx="12350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205</a:t>
            </a:r>
            <a:r>
              <a:rPr lang="en-US" sz="1200" baseline="30000" dirty="0" smtClean="0">
                <a:latin typeface="Arial"/>
                <a:cs typeface="Arial"/>
              </a:rPr>
              <a:t>o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Eni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8" name="Left Arrow 17"/>
          <p:cNvSpPr/>
          <p:nvPr/>
        </p:nvSpPr>
        <p:spPr>
          <a:xfrm>
            <a:off x="6731000" y="3175000"/>
            <a:ext cx="482600" cy="1651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175500" y="2226846"/>
            <a:ext cx="727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Italia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84700" y="3955990"/>
            <a:ext cx="727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500</a:t>
            </a:r>
            <a:r>
              <a:rPr lang="en-US" sz="1600" baseline="30000" dirty="0" smtClean="0">
                <a:latin typeface="Arial"/>
                <a:cs typeface="Arial"/>
              </a:rPr>
              <a:t>o</a:t>
            </a:r>
            <a:endParaRPr lang="en-US" sz="1600" baseline="30000" dirty="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73600" y="3216989"/>
            <a:ext cx="727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1</a:t>
            </a:r>
            <a:r>
              <a:rPr lang="en-US" sz="1600" baseline="30000" dirty="0" smtClean="0">
                <a:latin typeface="Arial"/>
                <a:cs typeface="Arial"/>
              </a:rPr>
              <a:t>o</a:t>
            </a:r>
            <a:endParaRPr lang="en-US" sz="1600" baseline="30000" dirty="0"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45000" y="2226846"/>
            <a:ext cx="727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totale</a:t>
            </a:r>
            <a:endParaRPr lang="en-US" sz="1600" baseline="30000" dirty="0">
              <a:latin typeface="Arial"/>
              <a:cs typeface="Arial"/>
            </a:endParaRPr>
          </a:p>
        </p:txBody>
      </p:sp>
      <p:sp>
        <p:nvSpPr>
          <p:cNvPr id="26" name="Left Arrow 25"/>
          <p:cNvSpPr/>
          <p:nvPr/>
        </p:nvSpPr>
        <p:spPr>
          <a:xfrm>
            <a:off x="6731000" y="3371393"/>
            <a:ext cx="482600" cy="1651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80264" y="3289300"/>
            <a:ext cx="1697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latin typeface="Arial"/>
                <a:cs typeface="Arial"/>
              </a:rPr>
              <a:t>Ulysse</a:t>
            </a:r>
            <a:r>
              <a:rPr lang="en-US" sz="1200" b="1" dirty="0" smtClean="0">
                <a:latin typeface="Arial"/>
                <a:cs typeface="Arial"/>
              </a:rPr>
              <a:t> (SISSA)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8" name="Left Arrow 27"/>
          <p:cNvSpPr/>
          <p:nvPr/>
        </p:nvSpPr>
        <p:spPr>
          <a:xfrm>
            <a:off x="6743700" y="3523793"/>
            <a:ext cx="482600" cy="1651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192965" y="3441700"/>
            <a:ext cx="12350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Argo(ICTP)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49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/>
      <p:bldP spid="13" grpId="0"/>
      <p:bldP spid="14" grpId="0"/>
      <p:bldP spid="16" grpId="0" animBg="1"/>
      <p:bldP spid="17" grpId="0"/>
      <p:bldP spid="18" grpId="0" animBg="1"/>
      <p:bldP spid="21" grpId="0"/>
      <p:bldP spid="26" grpId="0" animBg="1"/>
      <p:bldP spid="27" grpId="0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Ulysses: 100 </a:t>
            </a:r>
            <a:r>
              <a:rPr lang="en-US" sz="2800" b="1" dirty="0" err="1" smtClean="0">
                <a:latin typeface="Arial"/>
                <a:cs typeface="Arial"/>
              </a:rPr>
              <a:t>Tflops</a:t>
            </a:r>
            <a:r>
              <a:rPr lang="en-US" sz="2800" b="1" dirty="0" smtClean="0">
                <a:latin typeface="Arial"/>
                <a:cs typeface="Arial"/>
              </a:rPr>
              <a:t> </a:t>
            </a:r>
            <a:r>
              <a:rPr lang="en-US" sz="2800" b="1" dirty="0" smtClean="0">
                <a:latin typeface="Arial"/>
                <a:cs typeface="Arial"/>
              </a:rPr>
              <a:t>for the regional science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501" y="1021337"/>
            <a:ext cx="1442345" cy="111274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05"/>
          <a:stretch/>
        </p:blipFill>
        <p:spPr bwMode="auto">
          <a:xfrm>
            <a:off x="7687883" y="910727"/>
            <a:ext cx="1261235" cy="126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86394" y="4550553"/>
            <a:ext cx="895061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Performance: ~  100 </a:t>
            </a:r>
            <a:r>
              <a:rPr lang="en-US" sz="2400" dirty="0" err="1" smtClean="0">
                <a:latin typeface="Arial"/>
                <a:cs typeface="Arial"/>
              </a:rPr>
              <a:t>TeraFlops</a:t>
            </a:r>
            <a:r>
              <a:rPr lang="en-US" sz="2400" dirty="0" smtClean="0">
                <a:latin typeface="Arial"/>
                <a:cs typeface="Arial"/>
              </a:rPr>
              <a:t> </a:t>
            </a:r>
          </a:p>
          <a:p>
            <a:r>
              <a:rPr lang="en-US" sz="2400" dirty="0" smtClean="0">
                <a:latin typeface="Arial"/>
                <a:cs typeface="Arial"/>
              </a:rPr>
              <a:t>Storage: 5 </a:t>
            </a:r>
            <a:r>
              <a:rPr lang="en-US" sz="2400" dirty="0" err="1" smtClean="0">
                <a:latin typeface="Arial"/>
                <a:cs typeface="Arial"/>
              </a:rPr>
              <a:t>PetaBytes</a:t>
            </a: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Network: 1 </a:t>
            </a:r>
            <a:r>
              <a:rPr lang="en-US" sz="2400" dirty="0" err="1" smtClean="0">
                <a:latin typeface="Arial"/>
                <a:cs typeface="Arial"/>
              </a:rPr>
              <a:t>Gbps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Lightnet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 (10 </a:t>
            </a:r>
            <a:r>
              <a:rPr lang="en-US" sz="2400" dirty="0" err="1" smtClean="0">
                <a:latin typeface="Arial"/>
                <a:cs typeface="Arial"/>
              </a:rPr>
              <a:t>Gpbs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err="1" smtClean="0">
                <a:latin typeface="Arial"/>
                <a:cs typeface="Arial"/>
              </a:rPr>
              <a:t>tra</a:t>
            </a:r>
            <a:r>
              <a:rPr lang="en-US" sz="2400" dirty="0" smtClean="0">
                <a:latin typeface="Arial"/>
                <a:cs typeface="Arial"/>
              </a:rPr>
              <a:t> SISSA-ICTP)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95" y="1112962"/>
            <a:ext cx="5371132" cy="3253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992" y="2556161"/>
            <a:ext cx="2557707" cy="18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The GPU revolution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Picture 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0"/>
            <a:ext cx="1270000" cy="730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95" y="919133"/>
            <a:ext cx="7465770" cy="49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0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The Master </a:t>
            </a:r>
            <a:r>
              <a:rPr lang="en-US" sz="2800" b="1" dirty="0" smtClean="0">
                <a:latin typeface="Arial"/>
                <a:cs typeface="Arial"/>
              </a:rPr>
              <a:t>in High-Performance Computing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icture 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" y="707945"/>
            <a:ext cx="8995615" cy="548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The “b</a:t>
            </a:r>
            <a:r>
              <a:rPr lang="en-US" sz="2800" b="1" dirty="0" smtClean="0">
                <a:latin typeface="Arial"/>
                <a:cs typeface="Arial"/>
              </a:rPr>
              <a:t>ig data” challenge 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3" y="1673799"/>
            <a:ext cx="5505854" cy="39715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40858" y="2144050"/>
            <a:ext cx="3013911" cy="317009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 numCol="2">
            <a:spAutoFit/>
          </a:bodyPr>
          <a:lstStyle/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Now:</a:t>
            </a:r>
          </a:p>
          <a:p>
            <a:r>
              <a:rPr lang="en-US" sz="2000" dirty="0" smtClean="0">
                <a:latin typeface="Arial"/>
                <a:cs typeface="Arial"/>
              </a:rPr>
              <a:t>LHC</a:t>
            </a:r>
          </a:p>
          <a:p>
            <a:r>
              <a:rPr lang="en-US" sz="2000" dirty="0" smtClean="0">
                <a:latin typeface="Arial"/>
                <a:cs typeface="Arial"/>
              </a:rPr>
              <a:t>Genomics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By 2025:</a:t>
            </a:r>
            <a:r>
              <a:rPr lang="en-US" sz="2000" dirty="0">
                <a:latin typeface="Arial"/>
                <a:cs typeface="Arial"/>
              </a:rPr>
              <a:t>	</a:t>
            </a:r>
            <a:r>
              <a:rPr lang="en-US" sz="2000" dirty="0" smtClean="0">
                <a:latin typeface="Arial"/>
                <a:cs typeface="Arial"/>
              </a:rPr>
              <a:t>     Twitter</a:t>
            </a:r>
          </a:p>
          <a:p>
            <a:r>
              <a:rPr lang="en-US" sz="2000" dirty="0" err="1" smtClean="0">
                <a:latin typeface="Arial"/>
                <a:cs typeface="Arial"/>
              </a:rPr>
              <a:t>Youtube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SKA</a:t>
            </a:r>
          </a:p>
          <a:p>
            <a:r>
              <a:rPr lang="en-US" sz="2000" dirty="0" smtClean="0">
                <a:latin typeface="Arial"/>
                <a:cs typeface="Arial"/>
              </a:rPr>
              <a:t>Genomics</a:t>
            </a:r>
          </a:p>
          <a:p>
            <a:pPr algn="r"/>
            <a:r>
              <a:rPr lang="en-US" sz="2000" i="1" dirty="0" smtClean="0">
                <a:latin typeface="Arial"/>
                <a:cs typeface="Arial"/>
              </a:rPr>
              <a:t>[</a:t>
            </a:r>
            <a:r>
              <a:rPr lang="en-US" sz="2000" i="1" dirty="0">
                <a:latin typeface="Arial"/>
                <a:cs typeface="Arial"/>
              </a:rPr>
              <a:t>Petabytes</a:t>
            </a:r>
            <a:r>
              <a:rPr lang="en-US" sz="2000" i="1" dirty="0" smtClean="0">
                <a:latin typeface="Arial"/>
                <a:cs typeface="Arial"/>
              </a:rPr>
              <a:t>]</a:t>
            </a:r>
          </a:p>
          <a:p>
            <a:pPr algn="r"/>
            <a:endParaRPr lang="en-US" sz="2000" dirty="0">
              <a:latin typeface="Arial"/>
              <a:cs typeface="Arial"/>
            </a:endParaRPr>
          </a:p>
          <a:p>
            <a:pPr algn="r"/>
            <a:r>
              <a:rPr lang="en-US" sz="2000" dirty="0" smtClean="0">
                <a:latin typeface="Arial"/>
                <a:cs typeface="Arial"/>
              </a:rPr>
              <a:t>10/</a:t>
            </a:r>
            <a:r>
              <a:rPr lang="en-US" sz="2000" dirty="0" err="1" smtClean="0">
                <a:latin typeface="Arial"/>
                <a:cs typeface="Arial"/>
              </a:rPr>
              <a:t>yr</a:t>
            </a:r>
            <a:endParaRPr lang="en-US" sz="2000" dirty="0" smtClean="0">
              <a:latin typeface="Arial"/>
              <a:cs typeface="Arial"/>
            </a:endParaRPr>
          </a:p>
          <a:p>
            <a:pPr algn="r"/>
            <a:r>
              <a:rPr lang="en-US" sz="2000" dirty="0" smtClean="0">
                <a:latin typeface="Arial"/>
                <a:cs typeface="Arial"/>
              </a:rPr>
              <a:t>100</a:t>
            </a:r>
          </a:p>
          <a:p>
            <a:pPr algn="r"/>
            <a:endParaRPr lang="en-US" sz="2000" dirty="0">
              <a:latin typeface="Arial"/>
              <a:cs typeface="Arial"/>
            </a:endParaRPr>
          </a:p>
          <a:p>
            <a:pPr algn="r"/>
            <a:endParaRPr lang="en-US" sz="2000" dirty="0" smtClean="0">
              <a:latin typeface="Arial"/>
              <a:cs typeface="Arial"/>
            </a:endParaRPr>
          </a:p>
          <a:p>
            <a:pPr algn="r"/>
            <a:r>
              <a:rPr lang="en-US" sz="2000" dirty="0" smtClean="0">
                <a:latin typeface="Arial"/>
                <a:cs typeface="Arial"/>
              </a:rPr>
              <a:t>		10      </a:t>
            </a:r>
          </a:p>
          <a:p>
            <a:pPr algn="r"/>
            <a:r>
              <a:rPr lang="en-US" sz="2000" dirty="0" smtClean="0">
                <a:latin typeface="Arial"/>
                <a:cs typeface="Arial"/>
              </a:rPr>
              <a:t>1,000</a:t>
            </a:r>
          </a:p>
          <a:p>
            <a:pPr algn="r"/>
            <a:r>
              <a:rPr lang="en-US" sz="2000" dirty="0" smtClean="0">
                <a:latin typeface="Arial"/>
                <a:cs typeface="Arial"/>
              </a:rPr>
              <a:t>1,000/</a:t>
            </a:r>
            <a:r>
              <a:rPr lang="en-US" sz="2000" dirty="0" err="1" smtClean="0">
                <a:latin typeface="Arial"/>
                <a:cs typeface="Arial"/>
              </a:rPr>
              <a:t>yr</a:t>
            </a:r>
            <a:endParaRPr lang="en-US" sz="2000" dirty="0" smtClean="0">
              <a:latin typeface="Arial"/>
              <a:cs typeface="Arial"/>
            </a:endParaRPr>
          </a:p>
          <a:p>
            <a:pPr algn="r"/>
            <a:r>
              <a:rPr lang="en-US" sz="2000" dirty="0" smtClean="0">
                <a:latin typeface="Arial"/>
                <a:cs typeface="Arial"/>
              </a:rPr>
              <a:t>	40,000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6015" y="1252598"/>
            <a:ext cx="2227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Bioinformatics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105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The o</a:t>
            </a:r>
            <a:r>
              <a:rPr lang="en-US" sz="2800" b="1" dirty="0" smtClean="0">
                <a:latin typeface="Arial"/>
                <a:cs typeface="Arial"/>
              </a:rPr>
              <a:t>utlook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/>
          <p:nvPr/>
        </p:nvPicPr>
        <p:blipFill>
          <a:blip r:embed="rId3"/>
          <a:stretch/>
        </p:blipFill>
        <p:spPr>
          <a:xfrm>
            <a:off x="3325349" y="921516"/>
            <a:ext cx="1272375" cy="890781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4"/>
          <a:stretch/>
        </p:blipFill>
        <p:spPr>
          <a:xfrm>
            <a:off x="286395" y="1812297"/>
            <a:ext cx="1881737" cy="1160264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510" y="893060"/>
            <a:ext cx="1442345" cy="11127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493" y="2884908"/>
            <a:ext cx="1990507" cy="199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966034"/>
            <a:ext cx="3079004" cy="614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480" y="934568"/>
            <a:ext cx="2599133" cy="818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79535"/>
            <a:ext cx="3194467" cy="1171018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05"/>
          <a:stretch/>
        </p:blipFill>
        <p:spPr bwMode="auto">
          <a:xfrm>
            <a:off x="7454846" y="2005807"/>
            <a:ext cx="1261235" cy="126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86395" y="4550553"/>
            <a:ext cx="803210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Performance: ~  1 </a:t>
            </a:r>
            <a:r>
              <a:rPr lang="en-US" sz="2400" dirty="0" err="1" smtClean="0">
                <a:latin typeface="Arial"/>
                <a:cs typeface="Arial"/>
              </a:rPr>
              <a:t>PetaFlops</a:t>
            </a:r>
            <a:r>
              <a:rPr lang="en-US" sz="2400" dirty="0" smtClean="0">
                <a:latin typeface="Arial"/>
                <a:cs typeface="Arial"/>
              </a:rPr>
              <a:t> </a:t>
            </a:r>
          </a:p>
          <a:p>
            <a:r>
              <a:rPr lang="en-US" sz="2400" dirty="0" smtClean="0">
                <a:latin typeface="Arial"/>
                <a:cs typeface="Arial"/>
              </a:rPr>
              <a:t>Storage: 50 </a:t>
            </a:r>
            <a:r>
              <a:rPr lang="en-US" sz="2400" dirty="0" err="1" smtClean="0">
                <a:latin typeface="Arial"/>
                <a:cs typeface="Arial"/>
              </a:rPr>
              <a:t>PetaBytes</a:t>
            </a:r>
            <a:r>
              <a:rPr lang="en-US" sz="2400" dirty="0" smtClean="0">
                <a:latin typeface="Arial"/>
                <a:cs typeface="Arial"/>
              </a:rPr>
              <a:t>			~2018</a:t>
            </a:r>
          </a:p>
          <a:p>
            <a:r>
              <a:rPr lang="en-US" sz="2400" dirty="0" smtClean="0">
                <a:latin typeface="Arial"/>
                <a:cs typeface="Arial"/>
              </a:rPr>
              <a:t>Network: 100 </a:t>
            </a:r>
            <a:r>
              <a:rPr lang="en-US" sz="2400" dirty="0" err="1" smtClean="0">
                <a:latin typeface="Arial"/>
                <a:cs typeface="Arial"/>
              </a:rPr>
              <a:t>Gbps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477385" y="4707760"/>
            <a:ext cx="218095" cy="9235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2740" y="4422003"/>
            <a:ext cx="1625540" cy="1035486"/>
          </a:xfrm>
          <a:prstGeom prst="rect">
            <a:avLst/>
          </a:prstGeom>
        </p:spPr>
      </p:pic>
      <p:pic>
        <p:nvPicPr>
          <p:cNvPr id="9" name="Picture 8" descr="infrastructure-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98" y="1838686"/>
            <a:ext cx="4537669" cy="226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The Friuli </a:t>
            </a:r>
            <a:r>
              <a:rPr lang="en-US" sz="2800" b="1" dirty="0" err="1" smtClean="0">
                <a:latin typeface="Arial"/>
                <a:cs typeface="Arial"/>
              </a:rPr>
              <a:t>Venezia</a:t>
            </a:r>
            <a:r>
              <a:rPr lang="en-US" sz="2800" b="1" dirty="0" smtClean="0">
                <a:latin typeface="Arial"/>
                <a:cs typeface="Arial"/>
              </a:rPr>
              <a:t> Giulia science system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icture 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34" y="2162679"/>
            <a:ext cx="4952064" cy="25451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6395" y="913617"/>
            <a:ext cx="365012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5.5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researchers / 1000 inhabitants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10,000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visiting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foreign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scientists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47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Scientific institutions</a:t>
            </a:r>
          </a:p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Public Research Institutions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(MIUR)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   </a:t>
            </a:r>
            <a:br>
              <a:rPr lang="en-US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Universities      </a:t>
            </a:r>
            <a:br>
              <a:rPr lang="en-US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International Organizations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     </a:t>
            </a:r>
            <a:br>
              <a:rPr lang="en-US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Technological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parks</a:t>
            </a:r>
          </a:p>
          <a:p>
            <a:endParaRPr lang="en-US" i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400" i="1" dirty="0">
                <a:solidFill>
                  <a:prstClr val="black"/>
                </a:solidFill>
                <a:latin typeface="Arial"/>
                <a:cs typeface="Arial"/>
              </a:rPr>
              <a:t>Chemistry, Material technologies, Nanotechnologies, Mechanical sciences, Genetic engineering, Biotechnologies and Diagnostic, Physics, Ecology and Environment, Oceanography, Marine </a:t>
            </a:r>
            <a:r>
              <a:rPr lang="en-US" sz="1400" i="1" dirty="0" smtClean="0">
                <a:solidFill>
                  <a:prstClr val="black"/>
                </a:solidFill>
                <a:latin typeface="Arial"/>
                <a:cs typeface="Arial"/>
              </a:rPr>
              <a:t>biology</a:t>
            </a:r>
            <a:endParaRPr lang="en-US" sz="1400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59446"/>
            <a:ext cx="9144000" cy="1057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r="64784"/>
          <a:stretch/>
        </p:blipFill>
        <p:spPr>
          <a:xfrm>
            <a:off x="7277280" y="138186"/>
            <a:ext cx="1663653" cy="19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Scientific Computing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2000"/>
          <a:stretch/>
        </p:blipFill>
        <p:spPr>
          <a:xfrm>
            <a:off x="184795" y="939800"/>
            <a:ext cx="4156899" cy="151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95" y="3251201"/>
            <a:ext cx="4113612" cy="2527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895" y="4254500"/>
            <a:ext cx="4069705" cy="138836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66030" y="927193"/>
            <a:ext cx="0" cy="48767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600" y="939800"/>
            <a:ext cx="4305300" cy="22020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1030" y="2741745"/>
            <a:ext cx="23907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Fluid dynamics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57830" y="4051300"/>
            <a:ext cx="3000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Quantum mechanics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330" y="2564078"/>
            <a:ext cx="2489200" cy="13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3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ICTP: </a:t>
            </a:r>
            <a:r>
              <a:rPr lang="en-US" sz="2800" b="1" dirty="0" smtClean="0">
                <a:latin typeface="Arial"/>
                <a:cs typeface="Arial"/>
              </a:rPr>
              <a:t>“Regional” climate modeling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icture 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638860"/>
            <a:ext cx="7874000" cy="42554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07724" y="1238750"/>
            <a:ext cx="3169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Precipitation 1960-1990  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4" name="Picture 3" descr="Picture 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9" y="909148"/>
            <a:ext cx="1899825" cy="177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9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OGS: biogeochemistry modeling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6741"/>
          <a:stretch/>
        </p:blipFill>
        <p:spPr>
          <a:xfrm>
            <a:off x="2975852" y="1884250"/>
            <a:ext cx="6094570" cy="39815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62647" r="86316"/>
          <a:stretch/>
        </p:blipFill>
        <p:spPr>
          <a:xfrm>
            <a:off x="8264258" y="2606176"/>
            <a:ext cx="772183" cy="15775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636" y="1816333"/>
            <a:ext cx="26753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6 variables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: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chlorophyll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endParaRPr lang="en-US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phytoplankton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biomass, </a:t>
            </a:r>
            <a:endParaRPr lang="en-US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phosphate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endParaRPr lang="en-US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nitrate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endParaRPr lang="en-US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primary 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production, </a:t>
            </a:r>
            <a:endParaRPr lang="en-US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oxygen</a:t>
            </a:r>
          </a:p>
          <a:p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Validation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 of each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product-variable against</a:t>
            </a:r>
          </a:p>
          <a:p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vailable data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38259" y="5253105"/>
            <a:ext cx="3398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rgbClr val="FFFFFF"/>
                </a:solidFill>
                <a:latin typeface="Arial"/>
                <a:cs typeface="Arial"/>
              </a:rPr>
              <a:t>Chlorophyll [mg/m</a:t>
            </a:r>
            <a:r>
              <a:rPr lang="en-US" u="sng" baseline="30000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en-US" u="sng" dirty="0" smtClean="0">
                <a:solidFill>
                  <a:srgbClr val="FFFFFF"/>
                </a:solidFill>
                <a:latin typeface="Arial"/>
                <a:cs typeface="Arial"/>
              </a:rPr>
              <a:t>]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5472" y="977217"/>
            <a:ext cx="8862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Arial"/>
                <a:cs typeface="Arial"/>
              </a:rPr>
              <a:t>OGS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is part of the </a:t>
            </a:r>
            <a:r>
              <a:rPr lang="en-US" sz="2000" b="1" dirty="0" smtClean="0">
                <a:solidFill>
                  <a:prstClr val="black"/>
                </a:solidFill>
                <a:latin typeface="Arial"/>
                <a:cs typeface="Arial"/>
                <a:hlinkClick r:id="rId5"/>
              </a:rPr>
              <a:t>CMEMS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Arial"/>
                <a:cs typeface="Arial"/>
              </a:rPr>
              <a:t>Mediterranean Monitoring and Forecasting Centre (MED-MFC)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and provides operational biogeochemistry products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39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739" y="781184"/>
            <a:ext cx="4652517" cy="242285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>
              <a:buClr>
                <a:srgbClr val="FF0000"/>
              </a:buClr>
              <a:buSzPct val="150000"/>
            </a:pP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Simulations for the formation of cosmic structures: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e.g. galaxies, clusters of galaxies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FF0000"/>
              </a:buClr>
              <a:buSzPct val="150000"/>
            </a:pPr>
            <a:endParaRPr lang="en-US" sz="1200" u="sng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FF0000"/>
              </a:buClr>
              <a:buSzPct val="150000"/>
            </a:pPr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Codes used: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N-body + hydrodynamics</a:t>
            </a:r>
          </a:p>
          <a:p>
            <a:pPr>
              <a:buClr>
                <a:srgbClr val="FF0000"/>
              </a:buClr>
              <a:buSzPct val="150000"/>
            </a:pPr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Universe expansion dominated by 	   	 Dark Energy</a:t>
            </a:r>
          </a:p>
          <a:p>
            <a:pPr>
              <a:buClr>
                <a:srgbClr val="FF0000"/>
              </a:buClr>
              <a:buSzPct val="150000"/>
            </a:pPr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Follow the gravitational evolution of 	 Dark Matter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2473"/>
          <a:stretch/>
        </p:blipFill>
        <p:spPr>
          <a:xfrm>
            <a:off x="4676256" y="885710"/>
            <a:ext cx="4467744" cy="39105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998" y="3189149"/>
            <a:ext cx="445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u="sng" dirty="0" smtClean="0"/>
              <a:t>Computational resources required: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dirty="0">
                <a:sym typeface="Wingdings"/>
              </a:rPr>
              <a:t>S</a:t>
            </a:r>
            <a:r>
              <a:rPr lang="en-US" sz="2000" dirty="0" smtClean="0"/>
              <a:t>everal 	thousands, up to few tens 	 	  	 of thousands cores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dirty="0" smtClean="0"/>
              <a:t>Up to several million CPU hours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dirty="0" smtClean="0">
                <a:sym typeface="Wingdings"/>
              </a:rPr>
              <a:t>Several </a:t>
            </a:r>
            <a:r>
              <a:rPr lang="en-US" sz="2000" dirty="0" smtClean="0"/>
              <a:t>tens of TB of storage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724081" y="1115424"/>
            <a:ext cx="428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The face of a cluster of galaxies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394" y="4853343"/>
            <a:ext cx="8664767" cy="110799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Partners of </a:t>
            </a:r>
            <a:r>
              <a:rPr lang="en-US" sz="2200" b="1" dirty="0" smtClean="0"/>
              <a:t>H2020 FET-HPC </a:t>
            </a:r>
            <a:r>
              <a:rPr lang="en-US" sz="2200" b="1" dirty="0" err="1" smtClean="0"/>
              <a:t>ExaNeSt</a:t>
            </a:r>
            <a:r>
              <a:rPr lang="en-US" sz="2200" b="1" dirty="0" smtClean="0"/>
              <a:t> project </a:t>
            </a:r>
            <a:r>
              <a:rPr lang="en-US" sz="2200" dirty="0" smtClean="0">
                <a:solidFill>
                  <a:srgbClr val="000090"/>
                </a:solidFill>
              </a:rPr>
              <a:t>(http://</a:t>
            </a:r>
            <a:r>
              <a:rPr lang="en-US" sz="2200" dirty="0" err="1" smtClean="0">
                <a:solidFill>
                  <a:srgbClr val="000090"/>
                </a:solidFill>
              </a:rPr>
              <a:t>www.exanest.eu</a:t>
            </a:r>
            <a:r>
              <a:rPr lang="en-US" sz="2200" dirty="0" smtClean="0">
                <a:solidFill>
                  <a:srgbClr val="000090"/>
                </a:solidFill>
              </a:rPr>
              <a:t>)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200" dirty="0" smtClean="0"/>
              <a:t>To develop </a:t>
            </a:r>
            <a:r>
              <a:rPr lang="en-US" sz="2200" dirty="0"/>
              <a:t>and </a:t>
            </a:r>
            <a:r>
              <a:rPr lang="en-US" sz="2200" dirty="0" smtClean="0"/>
              <a:t>prototype solutions on </a:t>
            </a:r>
            <a:r>
              <a:rPr lang="en-US" sz="2200" dirty="0"/>
              <a:t>the way </a:t>
            </a:r>
            <a:r>
              <a:rPr lang="en-US" sz="2200" dirty="0" smtClean="0"/>
              <a:t>towards </a:t>
            </a:r>
            <a:r>
              <a:rPr lang="en-US" sz="2200" dirty="0"/>
              <a:t>production </a:t>
            </a:r>
            <a:r>
              <a:rPr lang="en-US" sz="2200" dirty="0" smtClean="0"/>
              <a:t>	  of </a:t>
            </a:r>
            <a:r>
              <a:rPr lang="en-US" sz="2200" dirty="0" err="1"/>
              <a:t>Exascale</a:t>
            </a:r>
            <a:r>
              <a:rPr lang="en-US" sz="2200" dirty="0"/>
              <a:t>-level Supercomputers</a:t>
            </a:r>
            <a:r>
              <a:rPr lang="en-US" sz="2200" dirty="0" smtClean="0"/>
              <a:t> 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OATS/INAF: simulating galaxy formation</a:t>
            </a:r>
            <a:endParaRPr lang="en-US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59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The “Quantum Espresso” project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icture 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73" y="850900"/>
            <a:ext cx="9404573" cy="4978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07130" y="196435"/>
            <a:ext cx="280987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open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source</a:t>
            </a:r>
          </a:p>
          <a:p>
            <a:r>
              <a:rPr lang="en-US" sz="1600" b="1" dirty="0" smtClean="0">
                <a:latin typeface="Arial"/>
                <a:cs typeface="Arial"/>
              </a:rPr>
              <a:t>~500.000 </a:t>
            </a:r>
            <a:r>
              <a:rPr lang="en-US" sz="1600" b="1" dirty="0" smtClean="0">
                <a:latin typeface="Arial"/>
                <a:cs typeface="Arial"/>
              </a:rPr>
              <a:t>lines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~50 </a:t>
            </a:r>
            <a:r>
              <a:rPr lang="en-US" sz="1600" b="1" dirty="0" smtClean="0">
                <a:latin typeface="Arial"/>
                <a:cs typeface="Arial"/>
              </a:rPr>
              <a:t>developers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~2000 </a:t>
            </a:r>
            <a:r>
              <a:rPr lang="en-US" sz="1600" b="1" dirty="0" smtClean="0">
                <a:latin typeface="Arial"/>
                <a:cs typeface="Arial"/>
              </a:rPr>
              <a:t>users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~1000 </a:t>
            </a:r>
            <a:r>
              <a:rPr lang="en-US" sz="1600" b="1" dirty="0" smtClean="0">
                <a:latin typeface="Arial"/>
                <a:cs typeface="Arial"/>
              </a:rPr>
              <a:t>publications/year </a:t>
            </a:r>
            <a:endParaRPr lang="en-US" sz="1600" b="1" dirty="0" smtClean="0">
              <a:latin typeface="Arial"/>
              <a:cs typeface="Arial"/>
            </a:endParaRPr>
          </a:p>
          <a:p>
            <a:r>
              <a:rPr lang="en-US" sz="1600" b="1" dirty="0" smtClean="0">
                <a:latin typeface="Arial"/>
                <a:cs typeface="Arial"/>
              </a:rPr>
              <a:t>~2-3 </a:t>
            </a:r>
            <a:r>
              <a:rPr lang="en-US" sz="1600" b="1" dirty="0" smtClean="0">
                <a:latin typeface="Arial"/>
                <a:cs typeface="Arial"/>
              </a:rPr>
              <a:t>intl. schools/year</a:t>
            </a:r>
            <a:endParaRPr lang="en-US" sz="1600" b="1" dirty="0" smtClean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0" y="977900"/>
            <a:ext cx="981364" cy="76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95759" y="1952350"/>
            <a:ext cx="4921241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Partners of 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H2020-EINFRA-2015-1</a:t>
            </a:r>
            <a:r>
              <a:rPr lang="en-US" sz="1600" b="1" dirty="0" smtClean="0">
                <a:latin typeface="Arial"/>
                <a:cs typeface="Arial"/>
              </a:rPr>
              <a:t>   </a:t>
            </a:r>
          </a:p>
          <a:p>
            <a:r>
              <a:rPr lang="en-US" sz="1600" b="1" dirty="0" smtClean="0">
                <a:latin typeface="Arial"/>
                <a:cs typeface="Arial"/>
              </a:rPr>
              <a:t>project </a:t>
            </a:r>
            <a:r>
              <a:rPr lang="en-US" sz="1600" b="1" dirty="0" err="1" smtClean="0">
                <a:latin typeface="Arial"/>
                <a:cs typeface="Arial"/>
              </a:rPr>
              <a:t>MaX</a:t>
            </a:r>
            <a:r>
              <a:rPr lang="en-US" sz="1600" b="1" dirty="0" smtClean="0">
                <a:latin typeface="Arial"/>
                <a:cs typeface="Arial"/>
              </a:rPr>
              <a:t> (Materials design at the </a:t>
            </a:r>
            <a:r>
              <a:rPr lang="en-US" sz="1600" b="1" dirty="0" err="1" smtClean="0">
                <a:latin typeface="Arial"/>
                <a:cs typeface="Arial"/>
              </a:rPr>
              <a:t>Exascale</a:t>
            </a:r>
            <a:r>
              <a:rPr lang="en-US" sz="1600" b="1" dirty="0" smtClean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223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/>
                <a:cs typeface="Arial"/>
              </a:rPr>
              <a:t>Generali</a:t>
            </a:r>
            <a:r>
              <a:rPr lang="en-US" sz="2800" b="1" dirty="0" smtClean="0">
                <a:latin typeface="Arial"/>
                <a:cs typeface="Arial"/>
              </a:rPr>
              <a:t> e ICTP: HPC per </a:t>
            </a:r>
            <a:r>
              <a:rPr lang="en-US" sz="2800" b="1" dirty="0" err="1" smtClean="0">
                <a:latin typeface="Arial"/>
                <a:cs typeface="Arial"/>
              </a:rPr>
              <a:t>l’industria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932" y="978007"/>
            <a:ext cx="5236795" cy="34894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98931" y="4501205"/>
            <a:ext cx="53450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29/10/2015 </a:t>
            </a:r>
          </a:p>
          <a:p>
            <a:r>
              <a:rPr lang="en-US" dirty="0" err="1" smtClean="0">
                <a:latin typeface="Arial"/>
                <a:cs typeface="Arial"/>
              </a:rPr>
              <a:t>Generali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e ICTP </a:t>
            </a:r>
            <a:r>
              <a:rPr lang="en-US" dirty="0" err="1" smtClean="0">
                <a:latin typeface="Arial"/>
                <a:cs typeface="Arial"/>
              </a:rPr>
              <a:t>siglano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una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partnership </a:t>
            </a:r>
            <a:r>
              <a:rPr lang="en-US" b="1" dirty="0" err="1">
                <a:latin typeface="Arial"/>
                <a:cs typeface="Arial"/>
              </a:rPr>
              <a:t>triennale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per </a:t>
            </a:r>
            <a:r>
              <a:rPr lang="en-US" dirty="0" err="1">
                <a:latin typeface="Arial"/>
                <a:cs typeface="Arial"/>
              </a:rPr>
              <a:t>sviluppare</a:t>
            </a:r>
            <a:r>
              <a:rPr lang="en-US" dirty="0">
                <a:latin typeface="Arial"/>
                <a:cs typeface="Arial"/>
              </a:rPr>
              <a:t> un </a:t>
            </a:r>
            <a:r>
              <a:rPr lang="en-US" dirty="0" err="1" smtClean="0">
                <a:latin typeface="Arial"/>
                <a:cs typeface="Arial"/>
              </a:rPr>
              <a:t>modello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computazionale</a:t>
            </a:r>
            <a:r>
              <a:rPr lang="en-US" dirty="0" smtClean="0">
                <a:latin typeface="Arial"/>
                <a:cs typeface="Arial"/>
              </a:rPr>
              <a:t> di </a:t>
            </a:r>
            <a:r>
              <a:rPr lang="en-US" dirty="0" err="1">
                <a:latin typeface="Arial"/>
                <a:cs typeface="Arial"/>
              </a:rPr>
              <a:t>mitigazione</a:t>
            </a:r>
            <a:r>
              <a:rPr lang="en-US" dirty="0">
                <a:latin typeface="Arial"/>
                <a:cs typeface="Arial"/>
              </a:rPr>
              <a:t> del </a:t>
            </a:r>
            <a:r>
              <a:rPr lang="en-US" dirty="0" err="1" smtClean="0">
                <a:latin typeface="Arial"/>
                <a:cs typeface="Arial"/>
              </a:rPr>
              <a:t>rischio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sismico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5" y="3480561"/>
            <a:ext cx="3493899" cy="2208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5510" r="51942"/>
          <a:stretch/>
        </p:blipFill>
        <p:spPr>
          <a:xfrm>
            <a:off x="1" y="978007"/>
            <a:ext cx="3625851" cy="236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8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016721"/>
            <a:ext cx="9144000" cy="893885"/>
          </a:xfrm>
          <a:prstGeom prst="rect">
            <a:avLst/>
          </a:prstGeom>
          <a:solidFill>
            <a:srgbClr val="3D49A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r="49724"/>
          <a:stretch/>
        </p:blipFill>
        <p:spPr>
          <a:xfrm>
            <a:off x="131954" y="6079179"/>
            <a:ext cx="5525573" cy="7159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6395" y="138186"/>
            <a:ext cx="8032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The HPC leaders</a:t>
            </a:r>
            <a:endParaRPr lang="en-US" sz="2800" b="1" dirty="0"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263908" y="774793"/>
            <a:ext cx="97151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Picture 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93"/>
            <a:ext cx="9144000" cy="1695417"/>
          </a:xfrm>
          <a:prstGeom prst="rect">
            <a:avLst/>
          </a:prstGeom>
        </p:spPr>
      </p:pic>
      <p:pic>
        <p:nvPicPr>
          <p:cNvPr id="3" name="Picture 2" descr="Picture 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02588"/>
            <a:ext cx="5105400" cy="3143550"/>
          </a:xfrm>
          <a:prstGeom prst="rect">
            <a:avLst/>
          </a:prstGeom>
        </p:spPr>
      </p:pic>
      <p:pic>
        <p:nvPicPr>
          <p:cNvPr id="9" name="Picture 8" descr="Picture 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0"/>
            <a:ext cx="1270000" cy="73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8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ct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ictp.thmx</Template>
  <TotalTime>1147</TotalTime>
  <Words>362</Words>
  <Application>Microsoft Macintosh PowerPoint</Application>
  <PresentationFormat>On-screen Show (4:3)</PresentationFormat>
  <Paragraphs>97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ictp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ICTP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88</cp:revision>
  <dcterms:created xsi:type="dcterms:W3CDTF">2013-03-29T19:02:45Z</dcterms:created>
  <dcterms:modified xsi:type="dcterms:W3CDTF">2016-02-25T00:11:00Z</dcterms:modified>
</cp:coreProperties>
</file>