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9" r:id="rId2"/>
    <p:sldMasterId id="2147483696" r:id="rId3"/>
    <p:sldMasterId id="2147483713" r:id="rId4"/>
    <p:sldMasterId id="2147483731" r:id="rId5"/>
    <p:sldMasterId id="2147484078" r:id="rId6"/>
    <p:sldMasterId id="2147484093" r:id="rId7"/>
    <p:sldMasterId id="2147484139" r:id="rId8"/>
    <p:sldMasterId id="2147484154" r:id="rId9"/>
    <p:sldMasterId id="2147484170" r:id="rId10"/>
    <p:sldMasterId id="2147484187" r:id="rId11"/>
    <p:sldMasterId id="2147484206" r:id="rId12"/>
  </p:sldMasterIdLst>
  <p:notesMasterIdLst>
    <p:notesMasterId r:id="rId45"/>
  </p:notesMasterIdLst>
  <p:handoutMasterIdLst>
    <p:handoutMasterId r:id="rId46"/>
  </p:handoutMasterIdLst>
  <p:sldIdLst>
    <p:sldId id="992" r:id="rId13"/>
    <p:sldId id="995" r:id="rId14"/>
    <p:sldId id="964" r:id="rId15"/>
    <p:sldId id="965" r:id="rId16"/>
    <p:sldId id="973" r:id="rId17"/>
    <p:sldId id="966" r:id="rId18"/>
    <p:sldId id="967" r:id="rId19"/>
    <p:sldId id="932" r:id="rId20"/>
    <p:sldId id="961" r:id="rId21"/>
    <p:sldId id="962" r:id="rId22"/>
    <p:sldId id="963" r:id="rId23"/>
    <p:sldId id="935" r:id="rId24"/>
    <p:sldId id="942" r:id="rId25"/>
    <p:sldId id="936" r:id="rId26"/>
    <p:sldId id="930" r:id="rId27"/>
    <p:sldId id="968" r:id="rId28"/>
    <p:sldId id="971" r:id="rId29"/>
    <p:sldId id="769" r:id="rId30"/>
    <p:sldId id="888" r:id="rId31"/>
    <p:sldId id="884" r:id="rId32"/>
    <p:sldId id="969" r:id="rId33"/>
    <p:sldId id="994" r:id="rId34"/>
    <p:sldId id="937" r:id="rId35"/>
    <p:sldId id="938" r:id="rId36"/>
    <p:sldId id="939" r:id="rId37"/>
    <p:sldId id="941" r:id="rId38"/>
    <p:sldId id="977" r:id="rId39"/>
    <p:sldId id="978" r:id="rId40"/>
    <p:sldId id="850" r:id="rId41"/>
    <p:sldId id="814" r:id="rId42"/>
    <p:sldId id="982" r:id="rId43"/>
    <p:sldId id="983" r:id="rId44"/>
  </p:sldIdLst>
  <p:sldSz cx="9144000" cy="5143500" type="screen16x9"/>
  <p:notesSz cx="70104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66FF33"/>
    <a:srgbClr val="FFFFFF"/>
    <a:srgbClr val="92D050"/>
    <a:srgbClr val="000000"/>
    <a:srgbClr val="B4E43C"/>
    <a:srgbClr val="FFCC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7879" autoAdjust="0"/>
    <p:restoredTop sz="89267" autoAdjust="0"/>
  </p:normalViewPr>
  <p:slideViewPr>
    <p:cSldViewPr snapToGrid="0">
      <p:cViewPr varScale="1">
        <p:scale>
          <a:sx n="75" d="100"/>
          <a:sy n="75" d="100"/>
        </p:scale>
        <p:origin x="-90" y="-2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620"/>
    </p:cViewPr>
  </p:sorterViewPr>
  <p:notesViewPr>
    <p:cSldViewPr snapToGrid="0">
      <p:cViewPr varScale="1">
        <p:scale>
          <a:sx n="55" d="100"/>
          <a:sy n="55" d="100"/>
        </p:scale>
        <p:origin x="-2574" y="-7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24931"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24932"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24933"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6BEF689A-FA36-45F1-8EA6-4E3295B3216D}" type="slidenum">
              <a:rPr lang="en-US"/>
              <a:pPr>
                <a:defRPr/>
              </a:pPr>
              <a:t>‹N›</a:t>
            </a:fld>
            <a:endParaRPr lang="en-US"/>
          </a:p>
        </p:txBody>
      </p:sp>
    </p:spTree>
    <p:extLst>
      <p:ext uri="{BB962C8B-B14F-4D97-AF65-F5344CB8AC3E}">
        <p14:creationId xmlns:p14="http://schemas.microsoft.com/office/powerpoint/2010/main" val="2361884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it-IT"/>
          </a:p>
        </p:txBody>
      </p:sp>
      <p:sp>
        <p:nvSpPr>
          <p:cNvPr id="31747"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it-IT"/>
          </a:p>
        </p:txBody>
      </p:sp>
      <p:sp>
        <p:nvSpPr>
          <p:cNvPr id="1648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1750"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it-IT"/>
          </a:p>
        </p:txBody>
      </p:sp>
      <p:sp>
        <p:nvSpPr>
          <p:cNvPr id="31751"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FC79E3F1-9936-49D9-8820-83B2926FD198}" type="slidenum">
              <a:rPr lang="it-IT"/>
              <a:pPr>
                <a:defRPr/>
              </a:pPr>
              <a:t>‹N›</a:t>
            </a:fld>
            <a:endParaRPr lang="it-IT"/>
          </a:p>
        </p:txBody>
      </p:sp>
    </p:spTree>
    <p:extLst>
      <p:ext uri="{BB962C8B-B14F-4D97-AF65-F5344CB8AC3E}">
        <p14:creationId xmlns:p14="http://schemas.microsoft.com/office/powerpoint/2010/main" val="1772162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7988" y="698500"/>
            <a:ext cx="6194425" cy="3484563"/>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8B9A508-F707-49CB-B6E9-734C142B30EE}" type="slidenum">
              <a:rPr lang="it-IT" smtClean="0">
                <a:solidFill>
                  <a:prstClr val="black"/>
                </a:solidFill>
              </a:rPr>
              <a:pPr>
                <a:defRPr/>
              </a:pPr>
              <a:t>1</a:t>
            </a:fld>
            <a:endParaRPr lang="it-IT">
              <a:solidFill>
                <a:prstClr val="black"/>
              </a:solidFill>
            </a:endParaRPr>
          </a:p>
        </p:txBody>
      </p:sp>
    </p:spTree>
    <p:extLst>
      <p:ext uri="{BB962C8B-B14F-4D97-AF65-F5344CB8AC3E}">
        <p14:creationId xmlns:p14="http://schemas.microsoft.com/office/powerpoint/2010/main" val="693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p:cNvSpPr>
            <a:spLocks noGrp="1" noChangeArrowheads="1"/>
          </p:cNvSpPr>
          <p:nvPr>
            <p:ph type="sldNum" sz="quarter" idx="5"/>
          </p:nvPr>
        </p:nvSpPr>
        <p:spPr/>
        <p:txBody>
          <a:bodyPr/>
          <a:lstStyle>
            <a:lvl1pPr eaLnBrk="0" hangingPunct="0">
              <a:defRPr sz="1900" b="1">
                <a:solidFill>
                  <a:schemeClr val="tx1"/>
                </a:solidFill>
                <a:latin typeface="Times New Roman" pitchFamily="18" charset="0"/>
              </a:defRPr>
            </a:lvl1pPr>
            <a:lvl2pPr marL="742805" indent="-285695" eaLnBrk="0" hangingPunct="0">
              <a:defRPr sz="1900" b="1">
                <a:solidFill>
                  <a:schemeClr val="tx1"/>
                </a:solidFill>
                <a:latin typeface="Times New Roman" pitchFamily="18" charset="0"/>
              </a:defRPr>
            </a:lvl2pPr>
            <a:lvl3pPr marL="1142778" indent="-228556" eaLnBrk="0" hangingPunct="0">
              <a:defRPr sz="1900" b="1">
                <a:solidFill>
                  <a:schemeClr val="tx1"/>
                </a:solidFill>
                <a:latin typeface="Times New Roman" pitchFamily="18" charset="0"/>
              </a:defRPr>
            </a:lvl3pPr>
            <a:lvl4pPr marL="1599888" indent="-228556" eaLnBrk="0" hangingPunct="0">
              <a:defRPr sz="1900" b="1">
                <a:solidFill>
                  <a:schemeClr val="tx1"/>
                </a:solidFill>
                <a:latin typeface="Times New Roman" pitchFamily="18" charset="0"/>
              </a:defRPr>
            </a:lvl4pPr>
            <a:lvl5pPr marL="2056998" indent="-228556" eaLnBrk="0" hangingPunct="0">
              <a:defRPr sz="1900" b="1">
                <a:solidFill>
                  <a:schemeClr val="tx1"/>
                </a:solidFill>
                <a:latin typeface="Times New Roman" pitchFamily="18" charset="0"/>
              </a:defRPr>
            </a:lvl5pPr>
            <a:lvl6pPr marL="2514109" indent="-228556" eaLnBrk="0" fontAlgn="base" hangingPunct="0">
              <a:spcBef>
                <a:spcPct val="0"/>
              </a:spcBef>
              <a:spcAft>
                <a:spcPct val="0"/>
              </a:spcAft>
              <a:defRPr sz="1900" b="1">
                <a:solidFill>
                  <a:schemeClr val="tx1"/>
                </a:solidFill>
                <a:latin typeface="Times New Roman" pitchFamily="18" charset="0"/>
              </a:defRPr>
            </a:lvl6pPr>
            <a:lvl7pPr marL="2971221" indent="-228556" eaLnBrk="0" fontAlgn="base" hangingPunct="0">
              <a:spcBef>
                <a:spcPct val="0"/>
              </a:spcBef>
              <a:spcAft>
                <a:spcPct val="0"/>
              </a:spcAft>
              <a:defRPr sz="1900" b="1">
                <a:solidFill>
                  <a:schemeClr val="tx1"/>
                </a:solidFill>
                <a:latin typeface="Times New Roman" pitchFamily="18" charset="0"/>
              </a:defRPr>
            </a:lvl7pPr>
            <a:lvl8pPr marL="3428332" indent="-228556" eaLnBrk="0" fontAlgn="base" hangingPunct="0">
              <a:spcBef>
                <a:spcPct val="0"/>
              </a:spcBef>
              <a:spcAft>
                <a:spcPct val="0"/>
              </a:spcAft>
              <a:defRPr sz="1900" b="1">
                <a:solidFill>
                  <a:schemeClr val="tx1"/>
                </a:solidFill>
                <a:latin typeface="Times New Roman" pitchFamily="18" charset="0"/>
              </a:defRPr>
            </a:lvl8pPr>
            <a:lvl9pPr marL="3885443" indent="-228556" eaLnBrk="0" fontAlgn="base" hangingPunct="0">
              <a:spcBef>
                <a:spcPct val="0"/>
              </a:spcBef>
              <a:spcAft>
                <a:spcPct val="0"/>
              </a:spcAft>
              <a:defRPr sz="1900" b="1">
                <a:solidFill>
                  <a:schemeClr val="tx1"/>
                </a:solidFill>
                <a:latin typeface="Times New Roman" pitchFamily="18" charset="0"/>
              </a:defRPr>
            </a:lvl9pPr>
          </a:lstStyle>
          <a:p>
            <a:pPr>
              <a:defRPr/>
            </a:pPr>
            <a:fld id="{261DEA56-143C-440E-A07A-3B2763B3D1C8}" type="slidenum">
              <a:rPr lang="it-IT" sz="1200" b="0">
                <a:solidFill>
                  <a:srgbClr val="000000"/>
                </a:solidFill>
              </a:rPr>
              <a:pPr>
                <a:defRPr/>
              </a:pPr>
              <a:t>11</a:t>
            </a:fld>
            <a:endParaRPr lang="it-IT" sz="1200" b="0">
              <a:solidFill>
                <a:srgbClr val="000000"/>
              </a:solidFill>
            </a:endParaRPr>
          </a:p>
        </p:txBody>
      </p:sp>
      <p:sp>
        <p:nvSpPr>
          <p:cNvPr id="145411" name="Text Box 1"/>
          <p:cNvSpPr txBox="1">
            <a:spLocks noChangeArrowheads="1"/>
          </p:cNvSpPr>
          <p:nvPr/>
        </p:nvSpPr>
        <p:spPr bwMode="auto">
          <a:xfrm>
            <a:off x="3970784" y="8829202"/>
            <a:ext cx="3038049" cy="46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689" tIns="47679" rIns="91689" bIns="47679"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1pPr>
            <a:lvl2pPr marL="742950" indent="-285750"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2pPr>
            <a:lvl3pPr marL="1143000" indent="-228600"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3pPr>
            <a:lvl4pPr marL="1600200" indent="-228600"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4pPr>
            <a:lvl5pPr marL="2057400" indent="-228600"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5pPr>
            <a:lvl6pPr marL="25146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6pPr>
            <a:lvl7pPr marL="29718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7pPr>
            <a:lvl8pPr marL="34290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8pPr>
            <a:lvl9pPr marL="38862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itchFamily="18" charset="0"/>
              </a:defRPr>
            </a:lvl9pPr>
          </a:lstStyle>
          <a:p>
            <a:pPr algn="r" eaLnBrk="1" hangingPunct="1">
              <a:spcBef>
                <a:spcPct val="0"/>
              </a:spcBef>
            </a:pPr>
            <a:fld id="{7045E13D-EEF1-4D22-80F9-3E012945B054}" type="slidenum">
              <a:rPr lang="it-IT" altLang="it-IT" b="0">
                <a:solidFill>
                  <a:srgbClr val="DDDDDD"/>
                </a:solidFill>
                <a:latin typeface="Arial" pitchFamily="34" charset="0"/>
                <a:cs typeface="Arial" pitchFamily="34" charset="0"/>
              </a:rPr>
              <a:pPr algn="r" eaLnBrk="1" hangingPunct="1">
                <a:spcBef>
                  <a:spcPct val="0"/>
                </a:spcBef>
              </a:pPr>
              <a:t>11</a:t>
            </a:fld>
            <a:endParaRPr lang="it-IT" altLang="it-IT" b="0">
              <a:solidFill>
                <a:srgbClr val="DDDDDD"/>
              </a:solidFill>
              <a:latin typeface="Arial" pitchFamily="34" charset="0"/>
              <a:cs typeface="Arial" pitchFamily="34" charset="0"/>
            </a:endParaRPr>
          </a:p>
        </p:txBody>
      </p:sp>
      <p:sp>
        <p:nvSpPr>
          <p:cNvPr id="145412" name="Rectangle 2"/>
          <p:cNvSpPr>
            <a:spLocks noGrp="1" noRot="1" noChangeAspect="1" noChangeArrowheads="1" noTextEdit="1"/>
          </p:cNvSpPr>
          <p:nvPr>
            <p:ph type="sldImg"/>
          </p:nvPr>
        </p:nvSpPr>
        <p:spPr>
          <a:xfrm>
            <a:off x="411163" y="700088"/>
            <a:ext cx="6189662" cy="3482975"/>
          </a:xfrm>
          <a:solidFill>
            <a:srgbClr val="FFFFFF"/>
          </a:solidFill>
          <a:ln/>
        </p:spPr>
      </p:sp>
      <p:sp>
        <p:nvSpPr>
          <p:cNvPr id="145413" name="Text Box 3"/>
          <p:cNvSpPr>
            <a:spLocks noGrp="1" noChangeArrowheads="1"/>
          </p:cNvSpPr>
          <p:nvPr>
            <p:ph type="body" idx="1"/>
          </p:nvPr>
        </p:nvSpPr>
        <p:spPr>
          <a:xfrm>
            <a:off x="702295" y="4416763"/>
            <a:ext cx="5605811" cy="41817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9"/>
              </a:spcBef>
              <a:tabLst>
                <a:tab pos="0" algn="l"/>
                <a:tab pos="456939" algn="l"/>
                <a:tab pos="913878" algn="l"/>
                <a:tab pos="1370817" algn="l"/>
                <a:tab pos="1827756" algn="l"/>
                <a:tab pos="2284695" algn="l"/>
                <a:tab pos="2741633" algn="l"/>
                <a:tab pos="3198572" algn="l"/>
                <a:tab pos="3655511" algn="l"/>
                <a:tab pos="4113943" algn="l"/>
                <a:tab pos="4570882" algn="l"/>
                <a:tab pos="5027821" algn="l"/>
                <a:tab pos="5484760" algn="l"/>
                <a:tab pos="5941699" algn="l"/>
                <a:tab pos="6398638" algn="l"/>
                <a:tab pos="6855576" algn="l"/>
                <a:tab pos="7312515" algn="l"/>
                <a:tab pos="7769454" algn="l"/>
                <a:tab pos="8227886" algn="l"/>
                <a:tab pos="8684825" algn="l"/>
                <a:tab pos="9141764" algn="l"/>
              </a:tabLst>
            </a:pPr>
            <a:r>
              <a:rPr lang="it-IT" altLang="it-IT" smtClean="0">
                <a:solidFill>
                  <a:srgbClr val="000000"/>
                </a:solidFill>
                <a:latin typeface="Arial" pitchFamily="34" charset="0"/>
                <a:cs typeface="Arial" pitchFamily="34" charset="0"/>
              </a:rPr>
              <a:t>Malthus could not have conceived of modern refrigeration, transportation or electronics.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cs typeface="Arial" pitchFamily="34" charset="0"/>
              </a:defRPr>
            </a:lvl1pPr>
            <a:lvl2pPr marL="757066" indent="-291179" eaLnBrk="0" hangingPunct="0">
              <a:defRPr sz="2000">
                <a:solidFill>
                  <a:schemeClr val="tx1"/>
                </a:solidFill>
                <a:latin typeface="Arial" pitchFamily="34" charset="0"/>
                <a:cs typeface="Arial" pitchFamily="34" charset="0"/>
              </a:defRPr>
            </a:lvl2pPr>
            <a:lvl3pPr marL="1164717" indent="-232943" eaLnBrk="0" hangingPunct="0">
              <a:defRPr sz="2000">
                <a:solidFill>
                  <a:schemeClr val="tx1"/>
                </a:solidFill>
                <a:latin typeface="Arial" pitchFamily="34" charset="0"/>
                <a:cs typeface="Arial" pitchFamily="34" charset="0"/>
              </a:defRPr>
            </a:lvl3pPr>
            <a:lvl4pPr marL="1630604" indent="-232943" eaLnBrk="0" hangingPunct="0">
              <a:defRPr sz="2000">
                <a:solidFill>
                  <a:schemeClr val="tx1"/>
                </a:solidFill>
                <a:latin typeface="Arial" pitchFamily="34" charset="0"/>
                <a:cs typeface="Arial" pitchFamily="34" charset="0"/>
              </a:defRPr>
            </a:lvl4pPr>
            <a:lvl5pPr marL="2096491" indent="-232943" eaLnBrk="0" hangingPunct="0">
              <a:defRPr sz="2000">
                <a:solidFill>
                  <a:schemeClr val="tx1"/>
                </a:solidFill>
                <a:latin typeface="Arial" pitchFamily="34" charset="0"/>
                <a:cs typeface="Arial" pitchFamily="34" charset="0"/>
              </a:defRPr>
            </a:lvl5pPr>
            <a:lvl6pPr marL="2562377" indent="-232943" algn="ctr" eaLnBrk="0" fontAlgn="base" hangingPunct="0">
              <a:spcBef>
                <a:spcPct val="0"/>
              </a:spcBef>
              <a:spcAft>
                <a:spcPct val="0"/>
              </a:spcAft>
              <a:defRPr sz="2000">
                <a:solidFill>
                  <a:schemeClr val="tx1"/>
                </a:solidFill>
                <a:latin typeface="Arial" pitchFamily="34" charset="0"/>
                <a:cs typeface="Arial" pitchFamily="34" charset="0"/>
              </a:defRPr>
            </a:lvl6pPr>
            <a:lvl7pPr marL="3028264" indent="-232943" algn="ctr" eaLnBrk="0" fontAlgn="base" hangingPunct="0">
              <a:spcBef>
                <a:spcPct val="0"/>
              </a:spcBef>
              <a:spcAft>
                <a:spcPct val="0"/>
              </a:spcAft>
              <a:defRPr sz="2000">
                <a:solidFill>
                  <a:schemeClr val="tx1"/>
                </a:solidFill>
                <a:latin typeface="Arial" pitchFamily="34" charset="0"/>
                <a:cs typeface="Arial" pitchFamily="34" charset="0"/>
              </a:defRPr>
            </a:lvl7pPr>
            <a:lvl8pPr marL="3494151" indent="-232943" algn="ctr" eaLnBrk="0" fontAlgn="base" hangingPunct="0">
              <a:spcBef>
                <a:spcPct val="0"/>
              </a:spcBef>
              <a:spcAft>
                <a:spcPct val="0"/>
              </a:spcAft>
              <a:defRPr sz="2000">
                <a:solidFill>
                  <a:schemeClr val="tx1"/>
                </a:solidFill>
                <a:latin typeface="Arial" pitchFamily="34" charset="0"/>
                <a:cs typeface="Arial" pitchFamily="34" charset="0"/>
              </a:defRPr>
            </a:lvl8pPr>
            <a:lvl9pPr marL="3960038" indent="-232943" algn="ctr"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fld id="{B6E2A2A6-4D84-4F3B-856E-4AE398481808}" type="slidenum">
              <a:rPr lang="it-IT" sz="1200">
                <a:solidFill>
                  <a:prstClr val="black"/>
                </a:solidFill>
              </a:rPr>
              <a:pPr eaLnBrk="1" hangingPunct="1"/>
              <a:t>12</a:t>
            </a:fld>
            <a:endParaRPr lang="it-IT" sz="1200">
              <a:solidFill>
                <a:prstClr val="black"/>
              </a:solidFill>
            </a:endParaRPr>
          </a:p>
        </p:txBody>
      </p:sp>
      <p:sp>
        <p:nvSpPr>
          <p:cNvPr id="343043" name="Rectangle 2"/>
          <p:cNvSpPr>
            <a:spLocks noGrp="1" noRot="1" noChangeAspect="1" noChangeArrowheads="1" noTextEdit="1"/>
          </p:cNvSpPr>
          <p:nvPr>
            <p:ph type="sldImg"/>
          </p:nvPr>
        </p:nvSpPr>
        <p:spPr>
          <a:xfrm>
            <a:off x="407988" y="696913"/>
            <a:ext cx="6196012" cy="3486150"/>
          </a:xfrm>
          <a:ln/>
        </p:spPr>
      </p:sp>
      <p:sp>
        <p:nvSpPr>
          <p:cNvPr id="343044" name="Rectangle 3"/>
          <p:cNvSpPr>
            <a:spLocks noGrp="1" noChangeArrowheads="1"/>
          </p:cNvSpPr>
          <p:nvPr>
            <p:ph type="body" idx="1"/>
          </p:nvPr>
        </p:nvSpPr>
        <p:spPr>
          <a:xfrm>
            <a:off x="702664" y="4417404"/>
            <a:ext cx="5605074" cy="41817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p:txBody>
          <a:bodyPr/>
          <a:lstStyle>
            <a:lvl1pPr eaLnBrk="0" hangingPunct="0">
              <a:defRPr sz="1900" b="1">
                <a:solidFill>
                  <a:schemeClr val="tx1"/>
                </a:solidFill>
                <a:latin typeface="Times New Roman" pitchFamily="18" charset="0"/>
              </a:defRPr>
            </a:lvl1pPr>
            <a:lvl2pPr marL="742805" indent="-285695" eaLnBrk="0" hangingPunct="0">
              <a:defRPr sz="1900" b="1">
                <a:solidFill>
                  <a:schemeClr val="tx1"/>
                </a:solidFill>
                <a:latin typeface="Times New Roman" pitchFamily="18" charset="0"/>
              </a:defRPr>
            </a:lvl2pPr>
            <a:lvl3pPr marL="1142778" indent="-228556" eaLnBrk="0" hangingPunct="0">
              <a:defRPr sz="1900" b="1">
                <a:solidFill>
                  <a:schemeClr val="tx1"/>
                </a:solidFill>
                <a:latin typeface="Times New Roman" pitchFamily="18" charset="0"/>
              </a:defRPr>
            </a:lvl3pPr>
            <a:lvl4pPr marL="1599888" indent="-228556" eaLnBrk="0" hangingPunct="0">
              <a:defRPr sz="1900" b="1">
                <a:solidFill>
                  <a:schemeClr val="tx1"/>
                </a:solidFill>
                <a:latin typeface="Times New Roman" pitchFamily="18" charset="0"/>
              </a:defRPr>
            </a:lvl4pPr>
            <a:lvl5pPr marL="2056998" indent="-228556" eaLnBrk="0" hangingPunct="0">
              <a:defRPr sz="1900" b="1">
                <a:solidFill>
                  <a:schemeClr val="tx1"/>
                </a:solidFill>
                <a:latin typeface="Times New Roman" pitchFamily="18" charset="0"/>
              </a:defRPr>
            </a:lvl5pPr>
            <a:lvl6pPr marL="2514109" indent="-228556" eaLnBrk="0" fontAlgn="base" hangingPunct="0">
              <a:spcBef>
                <a:spcPct val="0"/>
              </a:spcBef>
              <a:spcAft>
                <a:spcPct val="0"/>
              </a:spcAft>
              <a:defRPr sz="1900" b="1">
                <a:solidFill>
                  <a:schemeClr val="tx1"/>
                </a:solidFill>
                <a:latin typeface="Times New Roman" pitchFamily="18" charset="0"/>
              </a:defRPr>
            </a:lvl6pPr>
            <a:lvl7pPr marL="2971221" indent="-228556" eaLnBrk="0" fontAlgn="base" hangingPunct="0">
              <a:spcBef>
                <a:spcPct val="0"/>
              </a:spcBef>
              <a:spcAft>
                <a:spcPct val="0"/>
              </a:spcAft>
              <a:defRPr sz="1900" b="1">
                <a:solidFill>
                  <a:schemeClr val="tx1"/>
                </a:solidFill>
                <a:latin typeface="Times New Roman" pitchFamily="18" charset="0"/>
              </a:defRPr>
            </a:lvl7pPr>
            <a:lvl8pPr marL="3428332" indent="-228556" eaLnBrk="0" fontAlgn="base" hangingPunct="0">
              <a:spcBef>
                <a:spcPct val="0"/>
              </a:spcBef>
              <a:spcAft>
                <a:spcPct val="0"/>
              </a:spcAft>
              <a:defRPr sz="1900" b="1">
                <a:solidFill>
                  <a:schemeClr val="tx1"/>
                </a:solidFill>
                <a:latin typeface="Times New Roman" pitchFamily="18" charset="0"/>
              </a:defRPr>
            </a:lvl8pPr>
            <a:lvl9pPr marL="3885443" indent="-228556" eaLnBrk="0" fontAlgn="base" hangingPunct="0">
              <a:spcBef>
                <a:spcPct val="0"/>
              </a:spcBef>
              <a:spcAft>
                <a:spcPct val="0"/>
              </a:spcAft>
              <a:defRPr sz="1900" b="1">
                <a:solidFill>
                  <a:schemeClr val="tx1"/>
                </a:solidFill>
                <a:latin typeface="Times New Roman" pitchFamily="18" charset="0"/>
              </a:defRPr>
            </a:lvl9pPr>
          </a:lstStyle>
          <a:p>
            <a:pPr>
              <a:defRPr/>
            </a:pPr>
            <a:fld id="{4B819786-8D31-487D-BA7C-FB8F7E5DC125}" type="slidenum">
              <a:rPr lang="it-IT" sz="1200" b="0">
                <a:solidFill>
                  <a:srgbClr val="000000"/>
                </a:solidFill>
              </a:rPr>
              <a:pPr>
                <a:defRPr/>
              </a:pPr>
              <a:t>13</a:t>
            </a:fld>
            <a:endParaRPr lang="it-IT" sz="1200" b="0">
              <a:solidFill>
                <a:srgbClr val="000000"/>
              </a:solidFill>
            </a:endParaRPr>
          </a:p>
        </p:txBody>
      </p:sp>
      <p:sp>
        <p:nvSpPr>
          <p:cNvPr id="161795" name="Rectangle 2"/>
          <p:cNvSpPr>
            <a:spLocks noGrp="1" noRot="1" noChangeAspect="1" noChangeArrowheads="1" noTextEdit="1"/>
          </p:cNvSpPr>
          <p:nvPr>
            <p:ph type="sldImg"/>
          </p:nvPr>
        </p:nvSpPr>
        <p:spPr>
          <a:xfrm>
            <a:off x="407988" y="696913"/>
            <a:ext cx="6196012" cy="3486150"/>
          </a:xfrm>
          <a:ln/>
        </p:spPr>
      </p:sp>
      <p:sp>
        <p:nvSpPr>
          <p:cNvPr id="161796" name="Rectangle 3"/>
          <p:cNvSpPr>
            <a:spLocks noGrp="1" noChangeArrowheads="1"/>
          </p:cNvSpPr>
          <p:nvPr>
            <p:ph type="body" idx="1"/>
          </p:nvPr>
        </p:nvSpPr>
        <p:spPr>
          <a:xfrm>
            <a:off x="702295" y="4416765"/>
            <a:ext cx="5605811" cy="4183163"/>
          </a:xfrm>
          <a:noFill/>
        </p:spPr>
        <p:txBody>
          <a:bodyPr/>
          <a:lstStyle/>
          <a:p>
            <a:r>
              <a:rPr lang="en-US" altLang="it-IT" smtClean="0"/>
              <a:t>The "returns," such as chip speed and cost-effectiveness, also increase exponentially.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solidFill>
                  <a:prstClr val="black"/>
                </a:solidFill>
              </a:rPr>
              <a:t>Stevan Kalmon    Denver Public Schools</a:t>
            </a:r>
          </a:p>
        </p:txBody>
      </p:sp>
      <p:sp>
        <p:nvSpPr>
          <p:cNvPr id="7" name="Rectangle 7"/>
          <p:cNvSpPr>
            <a:spLocks noGrp="1" noChangeArrowheads="1"/>
          </p:cNvSpPr>
          <p:nvPr>
            <p:ph type="sldNum" sz="quarter" idx="5"/>
          </p:nvPr>
        </p:nvSpPr>
        <p:spPr>
          <a:ln/>
        </p:spPr>
        <p:txBody>
          <a:bodyPr/>
          <a:lstStyle/>
          <a:p>
            <a:fld id="{55CFFD56-1AEA-4384-A759-07BB7B8FE8F6}" type="slidenum">
              <a:rPr lang="en-US">
                <a:solidFill>
                  <a:prstClr val="black"/>
                </a:solidFill>
              </a:rPr>
              <a:pPr/>
              <a:t>14</a:t>
            </a:fld>
            <a:endParaRPr lang="en-US">
              <a:solidFill>
                <a:prstClr val="black"/>
              </a:solidFill>
            </a:endParaRPr>
          </a:p>
        </p:txBody>
      </p:sp>
      <p:sp>
        <p:nvSpPr>
          <p:cNvPr id="574466" name="Rectangle 2"/>
          <p:cNvSpPr>
            <a:spLocks noGrp="1" noRot="1" noChangeAspect="1" noChangeArrowheads="1" noTextEdit="1"/>
          </p:cNvSpPr>
          <p:nvPr>
            <p:ph type="sldImg"/>
          </p:nvPr>
        </p:nvSpPr>
        <p:spPr>
          <a:xfrm>
            <a:off x="407988" y="698500"/>
            <a:ext cx="6194425" cy="3484563"/>
          </a:xfrm>
          <a:ln/>
        </p:spPr>
      </p:sp>
      <p:sp>
        <p:nvSpPr>
          <p:cNvPr id="5744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der Placeholder 5"/>
          <p:cNvSpPr>
            <a:spLocks noGrp="1"/>
          </p:cNvSpPr>
          <p:nvPr>
            <p:ph type="hdr" sz="quarter"/>
          </p:nvPr>
        </p:nvSpPr>
        <p:spPr/>
        <p:txBody>
          <a:bodyPr/>
          <a:lstStyle/>
          <a:p>
            <a:r>
              <a:rPr lang="en-US">
                <a:solidFill>
                  <a:prstClr val="black"/>
                </a:solidFill>
              </a:rPr>
              <a:t>The Web Within Us: When Minds and Machines Become One</a:t>
            </a:r>
          </a:p>
        </p:txBody>
      </p:sp>
      <p:sp>
        <p:nvSpPr>
          <p:cNvPr id="8" name="Footer Placeholder 6"/>
          <p:cNvSpPr>
            <a:spLocks noGrp="1"/>
          </p:cNvSpPr>
          <p:nvPr>
            <p:ph type="ftr" sz="quarter" idx="4"/>
          </p:nvPr>
        </p:nvSpPr>
        <p:spPr/>
        <p:txBody>
          <a:bodyPr/>
          <a:lstStyle/>
          <a:p>
            <a:r>
              <a:rPr lang="en-US">
                <a:solidFill>
                  <a:prstClr val="black"/>
                </a:solidFill>
              </a:rPr>
              <a:t>Google</a:t>
            </a:r>
          </a:p>
        </p:txBody>
      </p:sp>
      <p:sp>
        <p:nvSpPr>
          <p:cNvPr id="150530" name="Rectangle 7"/>
          <p:cNvSpPr>
            <a:spLocks noGrp="1" noChangeArrowheads="1"/>
          </p:cNvSpPr>
          <p:nvPr>
            <p:ph type="sldNum" sz="quarter" idx="5"/>
          </p:nvPr>
        </p:nvSpPr>
        <p:spPr>
          <a:noFill/>
        </p:spPr>
        <p:txBody>
          <a:bodyPr/>
          <a:lstStyle/>
          <a:p>
            <a:fld id="{D60FA0AE-CF9A-467F-B308-7A6199E5A566}" type="slidenum">
              <a:rPr lang="en-US" smtClean="0">
                <a:solidFill>
                  <a:prstClr val="black"/>
                </a:solidFill>
                <a:latin typeface="Arial" pitchFamily="34" charset="0"/>
              </a:rPr>
              <a:pPr/>
              <a:t>16</a:t>
            </a:fld>
            <a:endParaRPr 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xfrm>
            <a:off x="407988" y="698500"/>
            <a:ext cx="6194425" cy="3484563"/>
          </a:xfrm>
          <a:ln/>
        </p:spPr>
      </p:sp>
      <p:sp>
        <p:nvSpPr>
          <p:cNvPr id="150532" name="Rectangle 3"/>
          <p:cNvSpPr>
            <a:spLocks noGrp="1" noChangeArrowheads="1"/>
          </p:cNvSpPr>
          <p:nvPr>
            <p:ph type="body" idx="1"/>
          </p:nvPr>
        </p:nvSpPr>
        <p:spPr>
          <a:noFill/>
          <a:ln/>
        </p:spPr>
        <p:txBody>
          <a:bodyPr/>
          <a:lstStyle/>
          <a:p>
            <a:pPr eaLnBrk="1" hangingPunct="1"/>
            <a:r>
              <a:rPr lang="en-US" smtClean="0">
                <a:latin typeface="Arial" pitchFamily="34" charset="0"/>
              </a:rPr>
              <a:t>From 1991 through 2008,  peak performance of supercomputers has doubled about every year. IBM's Roadrunner in 2008 is  more than 250,000 times more powerful than the top supercomputer in 1991 and more than 83 million times more powerful than the Cray-1 in 1983. Roadrunner is equivalent to 10% of my 10^16 flops estimate of a human brain. Various projects aim for a computer within the decade that will exceed the human brain's processing capabilities.</a:t>
            </a:r>
          </a:p>
        </p:txBody>
      </p:sp>
      <p:sp>
        <p:nvSpPr>
          <p:cNvPr id="150533" name="Footer Placeholder 4"/>
          <p:cNvSpPr txBox="1">
            <a:spLocks noGrp="1"/>
          </p:cNvSpPr>
          <p:nvPr/>
        </p:nvSpPr>
        <p:spPr bwMode="auto">
          <a:xfrm>
            <a:off x="0" y="8829968"/>
            <a:ext cx="3037840" cy="464820"/>
          </a:xfrm>
          <a:prstGeom prst="rect">
            <a:avLst/>
          </a:prstGeom>
          <a:noFill/>
          <a:ln w="9525">
            <a:noFill/>
            <a:miter lim="800000"/>
            <a:headEnd/>
            <a:tailEnd/>
          </a:ln>
        </p:spPr>
        <p:txBody>
          <a:bodyPr lIns="94944" tIns="47472" rIns="94944" bIns="47472" anchor="b"/>
          <a:lstStyle/>
          <a:p>
            <a:pPr eaLnBrk="1" fontAlgn="auto" hangingPunct="1">
              <a:spcBef>
                <a:spcPts val="0"/>
              </a:spcBef>
              <a:spcAft>
                <a:spcPts val="0"/>
              </a:spcAft>
            </a:pPr>
            <a:endParaRPr lang="it-IT" sz="1400" b="0" dirty="0">
              <a:solidFill>
                <a:prstClr val="black"/>
              </a:solidFill>
              <a:latin typeface="Calibri"/>
            </a:endParaRPr>
          </a:p>
        </p:txBody>
      </p:sp>
      <p:sp>
        <p:nvSpPr>
          <p:cNvPr id="150534" name="Header Placeholder 5"/>
          <p:cNvSpPr txBox="1">
            <a:spLocks noGrp="1"/>
          </p:cNvSpPr>
          <p:nvPr/>
        </p:nvSpPr>
        <p:spPr bwMode="auto">
          <a:xfrm>
            <a:off x="0" y="1"/>
            <a:ext cx="3037840" cy="464820"/>
          </a:xfrm>
          <a:prstGeom prst="rect">
            <a:avLst/>
          </a:prstGeom>
          <a:noFill/>
          <a:ln w="9525">
            <a:noFill/>
            <a:miter lim="800000"/>
            <a:headEnd/>
            <a:tailEnd/>
          </a:ln>
        </p:spPr>
        <p:txBody>
          <a:bodyPr lIns="94944" tIns="47472" rIns="94944" bIns="47472"/>
          <a:lstStyle/>
          <a:p>
            <a:pPr eaLnBrk="1" fontAlgn="auto" hangingPunct="1">
              <a:spcBef>
                <a:spcPts val="0"/>
              </a:spcBef>
              <a:spcAft>
                <a:spcPts val="0"/>
              </a:spcAft>
            </a:pPr>
            <a:endParaRPr lang="it-IT" sz="1400" b="0" dirty="0">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Aurora systems are scalable  from a single working unit to many computing racks with no performance degradation.</a:t>
            </a:r>
          </a:p>
          <a:p>
            <a:pPr marL="421990" indent="-421990" defTabSz="949478" fontAlgn="auto">
              <a:lnSpc>
                <a:spcPct val="90000"/>
              </a:lnSpc>
              <a:spcBef>
                <a:spcPct val="20000"/>
              </a:spcBef>
              <a:spcAft>
                <a:spcPts val="0"/>
              </a:spcAft>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High density, power efficiency and noiseless operation, thanks to extensive liquid cooling and to advanced packaging. A wide range of configurations is available. </a:t>
            </a: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The node card is the main processing unit of every Aurora system. A blade hosting two Intel Xeon 5600 series processors (Six cores, up to 3.34GHz, TDP&lt;130W), each connected to up to 24GB of 1333MHz DDR3 memory. CPUs are linked to peripherals via Intel chipset, using Intel QPI at 6.4GTps. One node has a computing power of 155Gflops and a typical power consumption of 350W.</a:t>
            </a:r>
          </a:p>
          <a:p>
            <a:pPr marL="2795684" lvl="5" indent="-421990" eaLnBrk="0" hangingPunct="0">
              <a:lnSpc>
                <a:spcPct val="90000"/>
              </a:lnSpc>
              <a:spcBef>
                <a:spcPct val="20000"/>
              </a:spcBef>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A large, high end FPGA allows implementation of a point to point 3D-Torus network for nearest neighbor communications. 3D-Torus interconnect comes with low latency (about 1µs), 60Gbps bandwidth, high robustness and reliability, thanks to redundant lines. </a:t>
            </a:r>
            <a:r>
              <a:rPr lang="en-US" sz="1100" kern="0" dirty="0">
                <a:solidFill>
                  <a:srgbClr val="6E7178"/>
                </a:solidFill>
                <a:latin typeface="Arial" pitchFamily="34" charset="0"/>
                <a:ea typeface="ＭＳ Ｐゴシック"/>
                <a:cs typeface="ＭＳ Ｐゴシック"/>
              </a:rPr>
              <a:t>Nodes host one </a:t>
            </a:r>
            <a:r>
              <a:rPr lang="en-US" sz="1100" kern="0" dirty="0" err="1">
                <a:solidFill>
                  <a:srgbClr val="6E7178"/>
                </a:solidFill>
                <a:latin typeface="Arial" pitchFamily="34" charset="0"/>
                <a:ea typeface="ＭＳ Ｐゴシック"/>
                <a:cs typeface="ＭＳ Ｐゴシック"/>
              </a:rPr>
              <a:t>Mellanox</a:t>
            </a:r>
            <a:r>
              <a:rPr lang="en-US" sz="1100" kern="0" dirty="0">
                <a:solidFill>
                  <a:srgbClr val="6E7178"/>
                </a:solidFill>
                <a:latin typeface="Arial" pitchFamily="34" charset="0"/>
                <a:ea typeface="ＭＳ Ｐゴシック"/>
                <a:cs typeface="ＭＳ Ｐゴシック"/>
              </a:rPr>
              <a:t>  ConnectX2 device, with 40Gbps bandwidth and &lt;2</a:t>
            </a:r>
            <a:r>
              <a:rPr lang="en-US" sz="1100" kern="0" dirty="0">
                <a:solidFill>
                  <a:srgbClr val="6E7178"/>
                </a:solidFill>
                <a:latin typeface="Arial"/>
              </a:rPr>
              <a:t>µ</a:t>
            </a:r>
            <a:r>
              <a:rPr lang="en-US" sz="1100" kern="0" dirty="0">
                <a:solidFill>
                  <a:srgbClr val="6E7178"/>
                </a:solidFill>
                <a:latin typeface="Arial" pitchFamily="34" charset="0"/>
                <a:ea typeface="ＭＳ Ｐゴシック"/>
                <a:cs typeface="ＭＳ Ｐゴシック"/>
              </a:rPr>
              <a:t>s latency, used to implement a QDR </a:t>
            </a:r>
            <a:r>
              <a:rPr lang="en-US" sz="1100" kern="0" dirty="0" err="1">
                <a:solidFill>
                  <a:srgbClr val="6E7178"/>
                </a:solidFill>
                <a:latin typeface="Arial" pitchFamily="34" charset="0"/>
                <a:ea typeface="ＭＳ Ｐゴシック"/>
                <a:cs typeface="ＭＳ Ｐゴシック"/>
              </a:rPr>
              <a:t>Infiniband</a:t>
            </a:r>
            <a:r>
              <a:rPr lang="en-US" sz="1100" kern="0" dirty="0">
                <a:solidFill>
                  <a:srgbClr val="6E7178"/>
                </a:solidFill>
                <a:latin typeface="Arial" pitchFamily="34" charset="0"/>
                <a:ea typeface="ＭＳ Ｐゴシック"/>
                <a:cs typeface="ＭＳ Ｐゴシック"/>
              </a:rPr>
              <a:t> switched network.</a:t>
            </a:r>
          </a:p>
          <a:p>
            <a:pPr marL="2795684" lvl="5" indent="-421990" eaLnBrk="0" hangingPunct="0">
              <a:lnSpc>
                <a:spcPct val="90000"/>
              </a:lnSpc>
              <a:spcBef>
                <a:spcPct val="20000"/>
              </a:spcBef>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Reconfigurable computing functions such as acceleration, GPU-like co-processing are possible thanks to available logic resources on the FPGA (up to 700Gops per device).</a:t>
            </a:r>
          </a:p>
          <a:p>
            <a:pPr marL="421990" indent="-421990" defTabSz="949478" fontAlgn="auto">
              <a:lnSpc>
                <a:spcPct val="90000"/>
              </a:lnSpc>
              <a:spcBef>
                <a:spcPct val="20000"/>
              </a:spcBef>
              <a:spcAft>
                <a:spcPts val="0"/>
              </a:spcAft>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Aurora nodes are hosted in chassis: each of them features also an IB switch, with 20 QDR ports for QSFP cables. All chassis feature two monitoring and control networks, for reliable operation. Maintenance is possible also using a touch-screen interface on a monitor showing diagnostic data.</a:t>
            </a:r>
          </a:p>
          <a:p>
            <a:pPr marL="2795684" lvl="5" indent="-421990" eaLnBrk="0" hangingPunct="0">
              <a:lnSpc>
                <a:spcPct val="90000"/>
              </a:lnSpc>
              <a:spcBef>
                <a:spcPct val="20000"/>
              </a:spcBef>
              <a:buClr>
                <a:srgbClr val="4B90CF"/>
              </a:buClr>
              <a:buSzPct val="70000"/>
              <a:buFont typeface="Arial" panose="020B0604020202020204" pitchFamily="34" charset="0"/>
              <a:buChar char="•"/>
              <a:defRPr/>
            </a:pPr>
            <a:endParaRPr lang="en-US" sz="1100" kern="0" dirty="0">
              <a:solidFill>
                <a:srgbClr val="6E7178"/>
              </a:solidFill>
              <a:latin typeface="Arial"/>
            </a:endParaRPr>
          </a:p>
          <a:p>
            <a:pPr marL="174708" indent="-174708" defTabSz="949478" fontAlgn="auto">
              <a:lnSpc>
                <a:spcPct val="90000"/>
              </a:lnSpc>
              <a:spcBef>
                <a:spcPct val="20000"/>
              </a:spcBef>
              <a:spcAft>
                <a:spcPts val="0"/>
              </a:spcAft>
              <a:buClr>
                <a:srgbClr val="4B90CF"/>
              </a:buClr>
              <a:buSzPct val="70000"/>
              <a:buFont typeface="Arial" panose="020B0604020202020204" pitchFamily="34" charset="0"/>
              <a:buChar char="•"/>
              <a:defRPr/>
            </a:pPr>
            <a:r>
              <a:rPr lang="en-US" sz="1100" kern="0" dirty="0">
                <a:solidFill>
                  <a:srgbClr val="6E7178"/>
                </a:solidFill>
                <a:latin typeface="Arial"/>
              </a:rPr>
              <a:t>Aurora Racks can contain up to 16 chassis each, </a:t>
            </a:r>
            <a:r>
              <a:rPr lang="en-US" sz="1100" kern="0" dirty="0">
                <a:solidFill>
                  <a:srgbClr val="6E7178"/>
                </a:solidFill>
                <a:latin typeface="Arial"/>
              </a:rPr>
              <a:t>and </a:t>
            </a:r>
            <a:r>
              <a:rPr lang="en-US" sz="1100" kern="0" dirty="0">
                <a:solidFill>
                  <a:srgbClr val="6E7178"/>
                </a:solidFill>
                <a:latin typeface="Arial"/>
              </a:rPr>
              <a:t>they provide mechanical support for </a:t>
            </a:r>
            <a:r>
              <a:rPr lang="en-US" sz="1100" kern="0" dirty="0">
                <a:solidFill>
                  <a:srgbClr val="6E7178"/>
                </a:solidFill>
                <a:latin typeface="Arial"/>
              </a:rPr>
              <a:t>access and </a:t>
            </a:r>
            <a:r>
              <a:rPr lang="en-US" sz="1100" kern="0" dirty="0">
                <a:solidFill>
                  <a:srgbClr val="6E7178"/>
                </a:solidFill>
                <a:latin typeface="Arial"/>
              </a:rPr>
              <a:t>maintenance, </a:t>
            </a:r>
            <a:r>
              <a:rPr lang="en-US" sz="1100" kern="0" dirty="0">
                <a:solidFill>
                  <a:srgbClr val="6E7178"/>
                </a:solidFill>
                <a:latin typeface="Arial"/>
              </a:rPr>
              <a:t>power distribution</a:t>
            </a:r>
            <a:r>
              <a:rPr lang="en-US" sz="1100" kern="0" dirty="0">
                <a:solidFill>
                  <a:srgbClr val="6E7178"/>
                </a:solidFill>
                <a:latin typeface="Arial"/>
              </a:rPr>
              <a:t>, cables </a:t>
            </a:r>
            <a:r>
              <a:rPr lang="en-US" sz="1100" kern="0" dirty="0">
                <a:solidFill>
                  <a:srgbClr val="6E7178"/>
                </a:solidFill>
                <a:latin typeface="Arial"/>
              </a:rPr>
              <a:t>routing, and </a:t>
            </a:r>
            <a:r>
              <a:rPr lang="en-US" sz="1100" kern="0" dirty="0">
                <a:solidFill>
                  <a:srgbClr val="6E7178"/>
                </a:solidFill>
                <a:latin typeface="Arial"/>
              </a:rPr>
              <a:t>piping infrastructure for heat removal via a </a:t>
            </a:r>
            <a:r>
              <a:rPr lang="en-US" sz="1100" kern="0" dirty="0">
                <a:solidFill>
                  <a:srgbClr val="6E7178"/>
                </a:solidFill>
                <a:latin typeface="Arial"/>
              </a:rPr>
              <a:t>liquid </a:t>
            </a:r>
            <a:r>
              <a:rPr lang="en-US" sz="1100" kern="0" dirty="0">
                <a:solidFill>
                  <a:srgbClr val="6E7178"/>
                </a:solidFill>
                <a:latin typeface="Arial"/>
              </a:rPr>
              <a:t>cooling circuit. </a:t>
            </a:r>
            <a:r>
              <a:rPr lang="en-US" sz="1100" b="1" kern="0" dirty="0">
                <a:solidFill>
                  <a:srgbClr val="6E7178"/>
                </a:solidFill>
                <a:latin typeface="Arial"/>
              </a:rPr>
              <a:t/>
            </a:r>
            <a:br>
              <a:rPr lang="en-US" sz="1100" b="1" kern="0" dirty="0">
                <a:solidFill>
                  <a:srgbClr val="6E7178"/>
                </a:solidFill>
                <a:latin typeface="Arial"/>
              </a:rPr>
            </a:br>
            <a:endParaRPr lang="en-US" sz="1100" b="1" kern="0" dirty="0">
              <a:solidFill>
                <a:srgbClr val="6E7178"/>
              </a:solidFill>
              <a:latin typeface="Arial"/>
            </a:endParaRPr>
          </a:p>
        </p:txBody>
      </p:sp>
      <p:sp>
        <p:nvSpPr>
          <p:cNvPr id="4" name="Slide Number Placeholder 3"/>
          <p:cNvSpPr>
            <a:spLocks noGrp="1"/>
          </p:cNvSpPr>
          <p:nvPr>
            <p:ph type="sldNum" sz="quarter" idx="10"/>
          </p:nvPr>
        </p:nvSpPr>
        <p:spPr/>
        <p:txBody>
          <a:bodyPr/>
          <a:lstStyle/>
          <a:p>
            <a:fld id="{8A9D331F-C38B-4B78-926F-A5B87A6A48E0}" type="slidenum">
              <a:rPr lang="it-IT" smtClean="0">
                <a:solidFill>
                  <a:prstClr val="black"/>
                </a:solidFill>
              </a:rPr>
              <a:pPr/>
              <a:t>17</a:t>
            </a:fld>
            <a:endParaRPr lang="it-IT">
              <a:solidFill>
                <a:prstClr val="black"/>
              </a:solidFill>
            </a:endParaRPr>
          </a:p>
        </p:txBody>
      </p:sp>
    </p:spTree>
    <p:extLst>
      <p:ext uri="{BB962C8B-B14F-4D97-AF65-F5344CB8AC3E}">
        <p14:creationId xmlns:p14="http://schemas.microsoft.com/office/powerpoint/2010/main" val="235853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immagine diapositiva 1"/>
          <p:cNvSpPr>
            <a:spLocks noGrp="1" noRot="1" noChangeAspect="1" noTextEdit="1"/>
          </p:cNvSpPr>
          <p:nvPr>
            <p:ph type="sldImg"/>
          </p:nvPr>
        </p:nvSpPr>
        <p:spPr>
          <a:xfrm>
            <a:off x="406400" y="696913"/>
            <a:ext cx="6197600" cy="3486150"/>
          </a:xfrm>
          <a:ln/>
        </p:spPr>
      </p:sp>
      <p:sp>
        <p:nvSpPr>
          <p:cNvPr id="175107" name="Segnaposto note 2"/>
          <p:cNvSpPr>
            <a:spLocks noGrp="1"/>
          </p:cNvSpPr>
          <p:nvPr>
            <p:ph type="body" idx="1"/>
          </p:nvPr>
        </p:nvSpPr>
        <p:spPr>
          <a:noFill/>
        </p:spPr>
        <p:txBody>
          <a:bodyPr/>
          <a:lstStyle/>
          <a:p>
            <a:endParaRPr lang="en-US" smtClean="0"/>
          </a:p>
        </p:txBody>
      </p:sp>
      <p:sp>
        <p:nvSpPr>
          <p:cNvPr id="175108" name="Segnaposto numero diapositiva 3"/>
          <p:cNvSpPr>
            <a:spLocks noGrp="1"/>
          </p:cNvSpPr>
          <p:nvPr>
            <p:ph type="sldNum" sz="quarter" idx="5"/>
          </p:nvPr>
        </p:nvSpPr>
        <p:spPr>
          <a:noFill/>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fld id="{AF5E3980-8DA5-4084-8E07-435963937C7E}" type="slidenum">
              <a:rPr lang="en-US" sz="1200" b="0" smtClean="0">
                <a:solidFill>
                  <a:srgbClr val="000000"/>
                </a:solidFill>
              </a:rPr>
              <a:pPr/>
              <a:t>18</a:t>
            </a:fld>
            <a:endParaRPr lang="en-US" sz="1200" b="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FC79E3F1-9936-49D9-8820-83B2926FD198}" type="slidenum">
              <a:rPr lang="it-IT" smtClean="0"/>
              <a:pPr>
                <a:defRPr/>
              </a:pPr>
              <a:t>19</a:t>
            </a:fld>
            <a:endParaRPr lang="it-IT"/>
          </a:p>
        </p:txBody>
      </p:sp>
    </p:spTree>
    <p:extLst>
      <p:ext uri="{BB962C8B-B14F-4D97-AF65-F5344CB8AC3E}">
        <p14:creationId xmlns:p14="http://schemas.microsoft.com/office/powerpoint/2010/main" val="3522225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8A9D331F-C38B-4B78-926F-A5B87A6A48E0}" type="slidenum">
              <a:rPr lang="it-IT" smtClean="0">
                <a:solidFill>
                  <a:prstClr val="black"/>
                </a:solidFill>
              </a:rPr>
              <a:pPr/>
              <a:t>21</a:t>
            </a:fld>
            <a:endParaRPr lang="it-IT">
              <a:solidFill>
                <a:prstClr val="black"/>
              </a:solidFill>
            </a:endParaRPr>
          </a:p>
        </p:txBody>
      </p:sp>
    </p:spTree>
    <p:extLst>
      <p:ext uri="{BB962C8B-B14F-4D97-AF65-F5344CB8AC3E}">
        <p14:creationId xmlns:p14="http://schemas.microsoft.com/office/powerpoint/2010/main" val="2024459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p:spPr>
      </p:sp>
      <p:sp>
        <p:nvSpPr>
          <p:cNvPr id="3" name="Segnaposto note 2"/>
          <p:cNvSpPr>
            <a:spLocks noGrp="1"/>
          </p:cNvSpPr>
          <p:nvPr>
            <p:ph type="body" idx="1"/>
          </p:nvPr>
        </p:nvSpPr>
        <p:spPr/>
        <p:txBody>
          <a:bodyPr/>
          <a:lstStyle/>
          <a:p>
            <a:r>
              <a:rPr lang="en-US" sz="1600" b="1" dirty="0">
                <a:solidFill>
                  <a:schemeClr val="bg1"/>
                </a:solidFill>
                <a:latin typeface="Arial Narrow" panose="020B0606020202030204" pitchFamily="34" charset="0"/>
              </a:rPr>
              <a:t>HIGH DENSITY</a:t>
            </a:r>
          </a:p>
          <a:p>
            <a:pPr algn="just"/>
            <a:r>
              <a:rPr lang="en-US" dirty="0">
                <a:solidFill>
                  <a:schemeClr val="bg1"/>
                </a:solidFill>
              </a:rPr>
              <a:t>Aurora systems can perform at 430 </a:t>
            </a:r>
            <a:r>
              <a:rPr lang="en-US" dirty="0" err="1">
                <a:solidFill>
                  <a:schemeClr val="bg1"/>
                </a:solidFill>
              </a:rPr>
              <a:t>Tflop</a:t>
            </a:r>
            <a:r>
              <a:rPr lang="en-US" dirty="0">
                <a:solidFill>
                  <a:schemeClr val="bg1"/>
                </a:solidFill>
              </a:rPr>
              <a:t>/s per 1.5 m2 rack</a:t>
            </a:r>
          </a:p>
          <a:p>
            <a:r>
              <a:rPr lang="en-US" sz="1600" b="1" dirty="0">
                <a:solidFill>
                  <a:schemeClr val="bg1"/>
                </a:solidFill>
                <a:latin typeface="Arial Narrow" panose="020B0606020202030204" pitchFamily="34" charset="0"/>
              </a:rPr>
              <a:t>COMPREHENSIVE LIQUID COOLING</a:t>
            </a:r>
          </a:p>
          <a:p>
            <a:pPr algn="just"/>
            <a:r>
              <a:rPr lang="en-US" dirty="0">
                <a:solidFill>
                  <a:schemeClr val="bg1"/>
                </a:solidFill>
              </a:rPr>
              <a:t>Aurora Direct contact liquid cooling allows for very efficient heat extraction</a:t>
            </a:r>
          </a:p>
          <a:p>
            <a:pPr algn="just"/>
            <a:r>
              <a:rPr lang="en-US" dirty="0">
                <a:solidFill>
                  <a:schemeClr val="bg1"/>
                </a:solidFill>
              </a:rPr>
              <a:t>Each part of the Aurora System is liquid cooled so no space is wasted for air</a:t>
            </a:r>
          </a:p>
          <a:p>
            <a:r>
              <a:rPr lang="en-US" sz="1600" b="1" dirty="0">
                <a:solidFill>
                  <a:schemeClr val="bg1"/>
                </a:solidFill>
                <a:latin typeface="Arial Narrow" panose="020B0606020202030204" pitchFamily="34" charset="0"/>
              </a:rPr>
              <a:t>RATIONAL DESIGN</a:t>
            </a:r>
          </a:p>
          <a:p>
            <a:pPr algn="just"/>
            <a:r>
              <a:rPr lang="en-US" dirty="0">
                <a:solidFill>
                  <a:schemeClr val="bg1"/>
                </a:solidFill>
              </a:rPr>
              <a:t>Optimization of system design from board to system (use of small form factor components…)</a:t>
            </a:r>
          </a:p>
          <a:p>
            <a:endParaRPr lang="it-IT" dirty="0"/>
          </a:p>
        </p:txBody>
      </p:sp>
      <p:sp>
        <p:nvSpPr>
          <p:cNvPr id="4" name="Segnaposto numero diapositiva 3"/>
          <p:cNvSpPr>
            <a:spLocks noGrp="1"/>
          </p:cNvSpPr>
          <p:nvPr>
            <p:ph type="sldNum" sz="quarter" idx="10"/>
          </p:nvPr>
        </p:nvSpPr>
        <p:spPr/>
        <p:txBody>
          <a:bodyPr/>
          <a:lstStyle/>
          <a:p>
            <a:fld id="{0E4262F0-1458-4E4E-B191-40AD7EED6D87}" type="slidenum">
              <a:rPr lang="en-US" smtClean="0"/>
              <a:pPr/>
              <a:t>22</a:t>
            </a:fld>
            <a:endParaRPr lang="en-US"/>
          </a:p>
        </p:txBody>
      </p:sp>
    </p:spTree>
    <p:extLst>
      <p:ext uri="{BB962C8B-B14F-4D97-AF65-F5344CB8AC3E}">
        <p14:creationId xmlns:p14="http://schemas.microsoft.com/office/powerpoint/2010/main" val="364914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p:spPr>
      </p:sp>
      <p:sp>
        <p:nvSpPr>
          <p:cNvPr id="3" name="Segnaposto note 2"/>
          <p:cNvSpPr>
            <a:spLocks noGrp="1"/>
          </p:cNvSpPr>
          <p:nvPr>
            <p:ph type="body" idx="1"/>
          </p:nvPr>
        </p:nvSpPr>
        <p:spPr/>
        <p:txBody>
          <a:bodyPr/>
          <a:lstStyle/>
          <a:p>
            <a:pPr algn="l"/>
            <a:r>
              <a:rPr lang="it-IT" dirty="0"/>
              <a:t>THEY ALL NEED COMPUTATIONAL POWER AND USE HIGH PERFORMANCE COMPUTING TO DELIVER BETTER RESULTS FASTER</a:t>
            </a:r>
            <a:endParaRPr lang="en-GB" dirty="0"/>
          </a:p>
          <a:p>
            <a:endParaRPr lang="en-US" dirty="0"/>
          </a:p>
        </p:txBody>
      </p:sp>
      <p:sp>
        <p:nvSpPr>
          <p:cNvPr id="4" name="Segnaposto numero diapositiva 3"/>
          <p:cNvSpPr>
            <a:spLocks noGrp="1"/>
          </p:cNvSpPr>
          <p:nvPr>
            <p:ph type="sldNum" sz="quarter" idx="10"/>
          </p:nvPr>
        </p:nvSpPr>
        <p:spPr/>
        <p:txBody>
          <a:bodyPr/>
          <a:lstStyle/>
          <a:p>
            <a:fld id="{0E4262F0-1458-4E4E-B191-40AD7EED6D8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5558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pPr marL="291179" indent="-291179" algn="just">
              <a:buFont typeface="Arial" panose="020B0604020202020204" pitchFamily="34" charset="0"/>
              <a:buChar char="•"/>
            </a:pPr>
            <a:r>
              <a:rPr lang="en-US" dirty="0" smtClean="0">
                <a:solidFill>
                  <a:srgbClr val="6E7178"/>
                </a:solidFill>
              </a:rPr>
              <a:t>The most efficient large scale HPC system is today Piz </a:t>
            </a:r>
            <a:r>
              <a:rPr lang="en-US" dirty="0" err="1" smtClean="0">
                <a:solidFill>
                  <a:srgbClr val="6E7178"/>
                </a:solidFill>
              </a:rPr>
              <a:t>Daint</a:t>
            </a:r>
            <a:endParaRPr lang="en-US" dirty="0" smtClean="0">
              <a:solidFill>
                <a:srgbClr val="6E7178"/>
              </a:solidFill>
            </a:endParaRPr>
          </a:p>
          <a:p>
            <a:pPr marL="291179" indent="-291179">
              <a:buFont typeface="Arial" panose="020B0604020202020204" pitchFamily="34" charset="0"/>
              <a:buChar char="•"/>
            </a:pPr>
            <a:r>
              <a:rPr lang="en-US" dirty="0" smtClean="0">
                <a:solidFill>
                  <a:srgbClr val="6E7178"/>
                </a:solidFill>
              </a:rPr>
              <a:t>It has a peak performance of 6.3 </a:t>
            </a:r>
            <a:r>
              <a:rPr lang="en-US" dirty="0" err="1" smtClean="0">
                <a:solidFill>
                  <a:srgbClr val="6E7178"/>
                </a:solidFill>
              </a:rPr>
              <a:t>Pflop</a:t>
            </a:r>
            <a:r>
              <a:rPr lang="en-US" dirty="0" smtClean="0">
                <a:solidFill>
                  <a:srgbClr val="6E7178"/>
                </a:solidFill>
              </a:rPr>
              <a:t>/s at 2.3 MW</a:t>
            </a:r>
          </a:p>
          <a:p>
            <a:pPr marL="291179" indent="-291179">
              <a:buFont typeface="Arial" panose="020B0604020202020204" pitchFamily="34" charset="0"/>
              <a:buChar char="•"/>
            </a:pPr>
            <a:r>
              <a:rPr lang="en-US" dirty="0" smtClean="0">
                <a:solidFill>
                  <a:srgbClr val="6E7178"/>
                </a:solidFill>
              </a:rPr>
              <a:t>If this system is scaled to 1 </a:t>
            </a:r>
            <a:r>
              <a:rPr lang="en-US" dirty="0" err="1" smtClean="0">
                <a:solidFill>
                  <a:srgbClr val="6E7178"/>
                </a:solidFill>
              </a:rPr>
              <a:t>Exaflop</a:t>
            </a:r>
            <a:r>
              <a:rPr lang="en-US" dirty="0" smtClean="0">
                <a:solidFill>
                  <a:srgbClr val="6E7178"/>
                </a:solidFill>
              </a:rPr>
              <a:t>/s, it will consume 370 MW!</a:t>
            </a:r>
          </a:p>
          <a:p>
            <a:pPr marL="291179" indent="-291179">
              <a:buFont typeface="Arial" panose="020B0604020202020204" pitchFamily="34" charset="0"/>
              <a:buChar char="•"/>
            </a:pPr>
            <a:r>
              <a:rPr lang="en-US" dirty="0" smtClean="0">
                <a:solidFill>
                  <a:srgbClr val="6E7178"/>
                </a:solidFill>
              </a:rPr>
              <a:t>This power consumption levels are not sustainable because of</a:t>
            </a:r>
          </a:p>
          <a:p>
            <a:pPr marL="757066" lvl="1" indent="-291179">
              <a:buFont typeface="Arial" panose="020B0604020202020204" pitchFamily="34" charset="0"/>
              <a:buChar char="•"/>
            </a:pPr>
            <a:r>
              <a:rPr lang="en-US" dirty="0" smtClean="0">
                <a:solidFill>
                  <a:srgbClr val="6E7178"/>
                </a:solidFill>
              </a:rPr>
              <a:t>Excessive </a:t>
            </a:r>
            <a:r>
              <a:rPr lang="en-US" b="1" dirty="0" smtClean="0">
                <a:solidFill>
                  <a:srgbClr val="6E7178"/>
                </a:solidFill>
              </a:rPr>
              <a:t>costs</a:t>
            </a:r>
          </a:p>
          <a:p>
            <a:pPr marL="757066" lvl="1" indent="-291179">
              <a:buFont typeface="Arial" panose="020B0604020202020204" pitchFamily="34" charset="0"/>
              <a:buChar char="•"/>
            </a:pPr>
            <a:r>
              <a:rPr lang="en-US" dirty="0" smtClean="0">
                <a:solidFill>
                  <a:srgbClr val="6E7178"/>
                </a:solidFill>
              </a:rPr>
              <a:t>Difficult (or impossible) </a:t>
            </a:r>
            <a:r>
              <a:rPr lang="en-US" b="1" dirty="0" smtClean="0">
                <a:solidFill>
                  <a:srgbClr val="6E7178"/>
                </a:solidFill>
              </a:rPr>
              <a:t>availability</a:t>
            </a:r>
          </a:p>
        </p:txBody>
      </p:sp>
      <p:sp>
        <p:nvSpPr>
          <p:cNvPr id="4" name="Espace réservé du numéro de diapositive 3"/>
          <p:cNvSpPr>
            <a:spLocks noGrp="1"/>
          </p:cNvSpPr>
          <p:nvPr>
            <p:ph type="sldNum" sz="quarter" idx="10"/>
          </p:nvPr>
        </p:nvSpPr>
        <p:spPr/>
        <p:txBody>
          <a:bodyPr/>
          <a:lstStyle/>
          <a:p>
            <a:pPr>
              <a:defRPr/>
            </a:pPr>
            <a:fld id="{87B055EF-B434-46CB-B920-C6C80020488D}" type="slidenum">
              <a:rPr lang="fr-FR" smtClean="0">
                <a:solidFill>
                  <a:prstClr val="black"/>
                </a:solidFill>
              </a:rPr>
              <a:pPr>
                <a:defRPr/>
              </a:pPr>
              <a:t>27</a:t>
            </a:fld>
            <a:endParaRPr lang="fr-FR">
              <a:solidFill>
                <a:prstClr val="black"/>
              </a:solidFill>
            </a:endParaRPr>
          </a:p>
        </p:txBody>
      </p:sp>
    </p:spTree>
    <p:extLst>
      <p:ext uri="{BB962C8B-B14F-4D97-AF65-F5344CB8AC3E}">
        <p14:creationId xmlns:p14="http://schemas.microsoft.com/office/powerpoint/2010/main" val="1749690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7B055EF-B434-46CB-B920-C6C80020488D}" type="slidenum">
              <a:rPr lang="fr-FR" smtClean="0">
                <a:solidFill>
                  <a:prstClr val="black"/>
                </a:solidFill>
              </a:rPr>
              <a:pPr>
                <a:defRPr/>
              </a:pPr>
              <a:t>28</a:t>
            </a:fld>
            <a:endParaRPr lang="fr-FR">
              <a:solidFill>
                <a:prstClr val="black"/>
              </a:solidFill>
            </a:endParaRPr>
          </a:p>
        </p:txBody>
      </p:sp>
    </p:spTree>
    <p:extLst>
      <p:ext uri="{BB962C8B-B14F-4D97-AF65-F5344CB8AC3E}">
        <p14:creationId xmlns:p14="http://schemas.microsoft.com/office/powerpoint/2010/main" val="1749690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4E45D-D456-4945-AEA2-702A50702A49}" type="slidenum">
              <a:rPr lang="it-IT"/>
              <a:pPr/>
              <a:t>30</a:t>
            </a:fld>
            <a:endParaRPr lang="it-IT"/>
          </a:p>
        </p:txBody>
      </p:sp>
      <p:sp>
        <p:nvSpPr>
          <p:cNvPr id="638978" name="Rectangle 2"/>
          <p:cNvSpPr>
            <a:spLocks noGrp="1" noRot="1" noChangeAspect="1" noChangeArrowheads="1" noTextEdit="1"/>
          </p:cNvSpPr>
          <p:nvPr>
            <p:ph type="sldImg"/>
          </p:nvPr>
        </p:nvSpPr>
        <p:spPr>
          <a:xfrm>
            <a:off x="409575" y="698500"/>
            <a:ext cx="6192838" cy="3484563"/>
          </a:xfrm>
          <a:ln/>
        </p:spPr>
      </p:sp>
      <p:sp>
        <p:nvSpPr>
          <p:cNvPr id="638979" name="Rectangle 3"/>
          <p:cNvSpPr>
            <a:spLocks noGrp="1" noChangeArrowheads="1"/>
          </p:cNvSpPr>
          <p:nvPr>
            <p:ph type="body" idx="1"/>
          </p:nvPr>
        </p:nvSpPr>
        <p:spPr>
          <a:xfrm>
            <a:off x="702294" y="4416763"/>
            <a:ext cx="5605812" cy="4181722"/>
          </a:xfrm>
        </p:spPr>
        <p:txBody>
          <a:bodyPr/>
          <a:lstStyle/>
          <a:p>
            <a:pPr lvl="1"/>
            <a:r>
              <a:rPr lang="it-IT" sz="1300" dirty="0" err="1">
                <a:solidFill>
                  <a:srgbClr val="000099"/>
                </a:solidFill>
              </a:rPr>
              <a:t>It</a:t>
            </a:r>
            <a:r>
              <a:rPr lang="it-IT" sz="1300" dirty="0">
                <a:solidFill>
                  <a:srgbClr val="000099"/>
                </a:solidFill>
              </a:rPr>
              <a:t> </a:t>
            </a:r>
            <a:r>
              <a:rPr lang="it-IT" sz="1300" dirty="0" err="1">
                <a:solidFill>
                  <a:srgbClr val="000099"/>
                </a:solidFill>
              </a:rPr>
              <a:t>may</a:t>
            </a:r>
            <a:r>
              <a:rPr lang="it-IT" sz="1300" dirty="0">
                <a:solidFill>
                  <a:srgbClr val="000099"/>
                </a:solidFill>
              </a:rPr>
              <a:t> </a:t>
            </a:r>
            <a:r>
              <a:rPr lang="it-IT" sz="1300" dirty="0" err="1">
                <a:solidFill>
                  <a:srgbClr val="000099"/>
                </a:solidFill>
              </a:rPr>
              <a:t>also</a:t>
            </a:r>
            <a:r>
              <a:rPr lang="it-IT" sz="1300" dirty="0">
                <a:solidFill>
                  <a:srgbClr val="000099"/>
                </a:solidFill>
              </a:rPr>
              <a:t> </a:t>
            </a:r>
            <a:r>
              <a:rPr lang="it-IT" sz="1300" dirty="0" err="1">
                <a:solidFill>
                  <a:srgbClr val="000099"/>
                </a:solidFill>
              </a:rPr>
              <a:t>be</a:t>
            </a:r>
            <a:r>
              <a:rPr lang="it-IT" sz="1300" dirty="0">
                <a:solidFill>
                  <a:srgbClr val="000099"/>
                </a:solidFill>
              </a:rPr>
              <a:t> </a:t>
            </a:r>
            <a:r>
              <a:rPr lang="it-IT" sz="1300" dirty="0" err="1">
                <a:solidFill>
                  <a:srgbClr val="000099"/>
                </a:solidFill>
              </a:rPr>
              <a:t>that</a:t>
            </a:r>
            <a:r>
              <a:rPr lang="it-IT" sz="1300" dirty="0">
                <a:solidFill>
                  <a:srgbClr val="000099"/>
                </a:solidFill>
              </a:rPr>
              <a:t> quantum </a:t>
            </a:r>
            <a:r>
              <a:rPr lang="it-IT" sz="1300" dirty="0" err="1">
                <a:solidFill>
                  <a:srgbClr val="000099"/>
                </a:solidFill>
              </a:rPr>
              <a:t>computation</a:t>
            </a:r>
            <a:r>
              <a:rPr lang="it-IT" sz="1300" dirty="0">
                <a:solidFill>
                  <a:srgbClr val="000099"/>
                </a:solidFill>
              </a:rPr>
              <a:t> </a:t>
            </a:r>
            <a:r>
              <a:rPr lang="it-IT" sz="1300" dirty="0" err="1">
                <a:solidFill>
                  <a:srgbClr val="000099"/>
                </a:solidFill>
              </a:rPr>
              <a:t>will</a:t>
            </a:r>
            <a:r>
              <a:rPr lang="it-IT" sz="1300" dirty="0">
                <a:solidFill>
                  <a:srgbClr val="000099"/>
                </a:solidFill>
              </a:rPr>
              <a:t> start </a:t>
            </a:r>
            <a:r>
              <a:rPr lang="it-IT" sz="1300" dirty="0" err="1">
                <a:solidFill>
                  <a:srgbClr val="000099"/>
                </a:solidFill>
              </a:rPr>
              <a:t>pulling</a:t>
            </a:r>
            <a:r>
              <a:rPr lang="it-IT" sz="1300" dirty="0">
                <a:solidFill>
                  <a:srgbClr val="000099"/>
                </a:solidFill>
              </a:rPr>
              <a:t> </a:t>
            </a:r>
            <a:r>
              <a:rPr lang="it-IT" sz="1300" dirty="0" err="1">
                <a:solidFill>
                  <a:srgbClr val="000099"/>
                </a:solidFill>
              </a:rPr>
              <a:t>rabbits</a:t>
            </a:r>
            <a:r>
              <a:rPr lang="it-IT" sz="1300" dirty="0">
                <a:solidFill>
                  <a:srgbClr val="000099"/>
                </a:solidFill>
              </a:rPr>
              <a:t> out </a:t>
            </a:r>
            <a:r>
              <a:rPr lang="it-IT" sz="1300" dirty="0" err="1">
                <a:solidFill>
                  <a:srgbClr val="000099"/>
                </a:solidFill>
              </a:rPr>
              <a:t>of</a:t>
            </a:r>
            <a:r>
              <a:rPr lang="it-IT" sz="1300" dirty="0">
                <a:solidFill>
                  <a:srgbClr val="000099"/>
                </a:solidFill>
              </a:rPr>
              <a:t> </a:t>
            </a:r>
            <a:r>
              <a:rPr lang="it-IT" sz="1300" dirty="0" err="1">
                <a:solidFill>
                  <a:srgbClr val="000099"/>
                </a:solidFill>
              </a:rPr>
              <a:t>its</a:t>
            </a:r>
            <a:r>
              <a:rPr lang="it-IT" sz="1300" dirty="0">
                <a:solidFill>
                  <a:srgbClr val="000099"/>
                </a:solidFill>
              </a:rPr>
              <a:t> </a:t>
            </a:r>
            <a:r>
              <a:rPr lang="it-IT" sz="1300" dirty="0" err="1">
                <a:solidFill>
                  <a:srgbClr val="000099"/>
                </a:solidFill>
              </a:rPr>
              <a:t>hat</a:t>
            </a:r>
            <a:r>
              <a:rPr lang="it-IT" sz="1300" b="1" dirty="0"/>
              <a:t> </a:t>
            </a:r>
          </a:p>
          <a:p>
            <a:r>
              <a:rPr lang="it-IT" b="1" dirty="0"/>
              <a:t>  The </a:t>
            </a:r>
            <a:r>
              <a:rPr lang="it-IT" b="1" dirty="0" err="1"/>
              <a:t>physicist</a:t>
            </a:r>
            <a:r>
              <a:rPr lang="it-IT" b="1" dirty="0"/>
              <a:t> Seth Lloyd </a:t>
            </a:r>
            <a:r>
              <a:rPr lang="it-IT" b="1" dirty="0" err="1"/>
              <a:t>points</a:t>
            </a:r>
            <a:r>
              <a:rPr lang="it-IT" b="1" dirty="0"/>
              <a:t> out </a:t>
            </a:r>
            <a:r>
              <a:rPr lang="it-IT" b="1" dirty="0" err="1"/>
              <a:t>that</a:t>
            </a:r>
            <a:r>
              <a:rPr lang="it-IT" b="1" dirty="0"/>
              <a:t> </a:t>
            </a:r>
            <a:r>
              <a:rPr lang="it-IT" b="1" dirty="0" err="1"/>
              <a:t>any</a:t>
            </a:r>
            <a:r>
              <a:rPr lang="it-IT" b="1" dirty="0"/>
              <a:t> </a:t>
            </a:r>
            <a:r>
              <a:rPr lang="it-IT" b="1" dirty="0" err="1"/>
              <a:t>region</a:t>
            </a:r>
            <a:r>
              <a:rPr lang="it-IT" b="1" dirty="0"/>
              <a:t> </a:t>
            </a:r>
            <a:r>
              <a:rPr lang="it-IT" b="1" dirty="0" err="1"/>
              <a:t>of</a:t>
            </a:r>
            <a:r>
              <a:rPr lang="it-IT" b="1" dirty="0"/>
              <a:t> </a:t>
            </a:r>
            <a:r>
              <a:rPr lang="it-IT" b="1" dirty="0" err="1"/>
              <a:t>matter</a:t>
            </a:r>
            <a:r>
              <a:rPr lang="it-IT" b="1" dirty="0"/>
              <a:t> at </a:t>
            </a:r>
            <a:r>
              <a:rPr lang="it-IT" b="1" dirty="0" err="1"/>
              <a:t>all</a:t>
            </a:r>
            <a:r>
              <a:rPr lang="it-IT" b="1" dirty="0"/>
              <a:t> can </a:t>
            </a:r>
            <a:r>
              <a:rPr lang="it-IT" b="1" dirty="0" err="1"/>
              <a:t>be</a:t>
            </a:r>
            <a:r>
              <a:rPr lang="it-IT" b="1" dirty="0"/>
              <a:t> </a:t>
            </a:r>
            <a:r>
              <a:rPr lang="it-IT" b="1" dirty="0" err="1"/>
              <a:t>regarded</a:t>
            </a:r>
            <a:r>
              <a:rPr lang="it-IT" b="1" dirty="0"/>
              <a:t> </a:t>
            </a:r>
            <a:r>
              <a:rPr lang="it-IT" b="1" dirty="0" err="1"/>
              <a:t>as</a:t>
            </a:r>
            <a:r>
              <a:rPr lang="it-IT" b="1" dirty="0"/>
              <a:t> a quantum computer </a:t>
            </a:r>
          </a:p>
          <a:p>
            <a:r>
              <a:rPr lang="it-IT" b="1" dirty="0"/>
              <a:t>the </a:t>
            </a:r>
            <a:r>
              <a:rPr lang="it-IT" b="1" dirty="0" err="1"/>
              <a:t>bits</a:t>
            </a:r>
            <a:r>
              <a:rPr lang="it-IT" b="1" dirty="0"/>
              <a:t> are </a:t>
            </a:r>
            <a:r>
              <a:rPr lang="it-IT" b="1" dirty="0" err="1"/>
              <a:t>stored</a:t>
            </a:r>
            <a:r>
              <a:rPr lang="it-IT" b="1" dirty="0"/>
              <a:t> </a:t>
            </a:r>
            <a:r>
              <a:rPr lang="it-IT" b="1" dirty="0" err="1"/>
              <a:t>as</a:t>
            </a:r>
            <a:r>
              <a:rPr lang="it-IT" b="1" dirty="0"/>
              <a:t> </a:t>
            </a:r>
            <a:r>
              <a:rPr lang="it-IT" b="1" dirty="0" err="1"/>
              <a:t>particle</a:t>
            </a:r>
            <a:r>
              <a:rPr lang="it-IT" b="1" dirty="0"/>
              <a:t> </a:t>
            </a:r>
            <a:r>
              <a:rPr lang="it-IT" b="1" dirty="0" err="1"/>
              <a:t>spins</a:t>
            </a:r>
            <a:r>
              <a:rPr lang="it-IT" b="1" dirty="0"/>
              <a:t>, the </a:t>
            </a:r>
            <a:r>
              <a:rPr lang="it-IT" b="1" dirty="0" err="1"/>
              <a:t>operations</a:t>
            </a:r>
            <a:r>
              <a:rPr lang="it-IT" b="1" dirty="0"/>
              <a:t> </a:t>
            </a:r>
            <a:r>
              <a:rPr lang="it-IT" b="1" dirty="0" err="1"/>
              <a:t>consist</a:t>
            </a:r>
            <a:r>
              <a:rPr lang="it-IT" b="1" dirty="0"/>
              <a:t> </a:t>
            </a:r>
            <a:r>
              <a:rPr lang="it-IT" b="1" dirty="0" err="1"/>
              <a:t>of</a:t>
            </a:r>
            <a:r>
              <a:rPr lang="it-IT" b="1" dirty="0"/>
              <a:t> the  </a:t>
            </a:r>
            <a:r>
              <a:rPr lang="it-IT" b="1" dirty="0" err="1"/>
              <a:t>articles</a:t>
            </a:r>
            <a:r>
              <a:rPr lang="it-IT" b="1" dirty="0"/>
              <a:t> </a:t>
            </a:r>
            <a:r>
              <a:rPr lang="it-IT" b="1" dirty="0" err="1"/>
              <a:t>interacting</a:t>
            </a:r>
            <a:r>
              <a:rPr lang="it-IT" b="1" dirty="0"/>
              <a:t> </a:t>
            </a:r>
            <a:r>
              <a:rPr lang="it-IT" b="1" dirty="0" err="1"/>
              <a:t>with</a:t>
            </a:r>
            <a:r>
              <a:rPr lang="it-IT" b="1" dirty="0"/>
              <a:t> </a:t>
            </a:r>
            <a:r>
              <a:rPr lang="it-IT" b="1" dirty="0" err="1"/>
              <a:t>one</a:t>
            </a:r>
            <a:r>
              <a:rPr lang="it-IT" b="1" dirty="0"/>
              <a:t> </a:t>
            </a:r>
            <a:r>
              <a:rPr lang="it-IT" b="1" dirty="0" err="1"/>
              <a:t>another</a:t>
            </a:r>
            <a:r>
              <a:rPr lang="it-IT" b="1" dirty="0"/>
              <a:t>.</a:t>
            </a:r>
          </a:p>
          <a:p>
            <a:r>
              <a:rPr lang="it-IT" b="1" dirty="0"/>
              <a:t>a </a:t>
            </a:r>
            <a:r>
              <a:rPr lang="it-IT" b="1" dirty="0" err="1"/>
              <a:t>kilogram-sized</a:t>
            </a:r>
            <a:r>
              <a:rPr lang="it-IT" b="1" dirty="0"/>
              <a:t> </a:t>
            </a:r>
            <a:r>
              <a:rPr lang="it-IT" b="1" dirty="0" err="1"/>
              <a:t>piece</a:t>
            </a:r>
            <a:r>
              <a:rPr lang="it-IT" b="1" dirty="0"/>
              <a:t> </a:t>
            </a:r>
            <a:r>
              <a:rPr lang="it-IT" b="1" dirty="0" err="1"/>
              <a:t>of</a:t>
            </a:r>
            <a:r>
              <a:rPr lang="it-IT" b="1" dirty="0"/>
              <a:t> </a:t>
            </a:r>
            <a:r>
              <a:rPr lang="it-IT" b="1" dirty="0" err="1"/>
              <a:t>ordinary</a:t>
            </a:r>
            <a:r>
              <a:rPr lang="it-IT" b="1" dirty="0"/>
              <a:t> </a:t>
            </a:r>
            <a:r>
              <a:rPr lang="it-IT" b="1" dirty="0" err="1"/>
              <a:t>matter</a:t>
            </a:r>
            <a:r>
              <a:rPr lang="it-IT" b="1" dirty="0"/>
              <a:t>    </a:t>
            </a:r>
            <a:r>
              <a:rPr lang="it-IT" b="1" dirty="0" err="1"/>
              <a:t>is</a:t>
            </a:r>
            <a:r>
              <a:rPr lang="it-IT" b="1" dirty="0"/>
              <a:t> </a:t>
            </a:r>
            <a:r>
              <a:rPr lang="it-IT" b="1" dirty="0" err="1"/>
              <a:t>running</a:t>
            </a:r>
            <a:r>
              <a:rPr lang="it-IT" b="1" dirty="0"/>
              <a:t> a </a:t>
            </a:r>
            <a:r>
              <a:rPr lang="it-IT" b="1" dirty="0" err="1"/>
              <a:t>computation</a:t>
            </a:r>
            <a:r>
              <a:rPr lang="it-IT" b="1" dirty="0"/>
              <a:t> in </a:t>
            </a:r>
            <a:r>
              <a:rPr lang="it-IT" b="1" dirty="0" err="1"/>
              <a:t>which</a:t>
            </a:r>
            <a:r>
              <a:rPr lang="it-IT" b="1" dirty="0"/>
              <a:t> </a:t>
            </a:r>
            <a:r>
              <a:rPr lang="it-IT" b="1" dirty="0" err="1"/>
              <a:t>it</a:t>
            </a:r>
            <a:r>
              <a:rPr lang="it-IT" b="1" dirty="0"/>
              <a:t> </a:t>
            </a:r>
            <a:r>
              <a:rPr lang="it-IT" b="1" dirty="0" err="1"/>
              <a:t>updates</a:t>
            </a:r>
            <a:r>
              <a:rPr lang="it-IT" b="1" dirty="0"/>
              <a:t> a </a:t>
            </a:r>
            <a:r>
              <a:rPr lang="it-IT" b="1" dirty="0" err="1"/>
              <a:t>memory</a:t>
            </a:r>
            <a:r>
              <a:rPr lang="it-IT" b="1" dirty="0"/>
              <a:t> </a:t>
            </a:r>
            <a:r>
              <a:rPr lang="it-IT" b="1" dirty="0" err="1"/>
              <a:t>of</a:t>
            </a:r>
            <a:r>
              <a:rPr lang="it-IT" b="1" dirty="0"/>
              <a:t> 10^31 </a:t>
            </a:r>
            <a:r>
              <a:rPr lang="it-IT" b="1" dirty="0" err="1"/>
              <a:t>bits</a:t>
            </a:r>
            <a:r>
              <a:rPr lang="it-IT" b="1" dirty="0"/>
              <a:t> </a:t>
            </a:r>
          </a:p>
          <a:p>
            <a:r>
              <a:rPr lang="it-IT" b="1" dirty="0"/>
              <a:t>at a rate </a:t>
            </a:r>
            <a:r>
              <a:rPr lang="it-IT" b="1" dirty="0" err="1"/>
              <a:t>of</a:t>
            </a:r>
            <a:r>
              <a:rPr lang="it-IT" b="1" dirty="0"/>
              <a:t> 10^20 </a:t>
            </a:r>
            <a:r>
              <a:rPr lang="it-IT" b="1" dirty="0" err="1"/>
              <a:t>updates</a:t>
            </a:r>
            <a:r>
              <a:rPr lang="it-IT" b="1" dirty="0"/>
              <a:t> per </a:t>
            </a:r>
            <a:r>
              <a:rPr lang="it-IT" b="1" dirty="0" err="1"/>
              <a:t>second</a:t>
            </a:r>
            <a:r>
              <a:rPr lang="it-IT" b="1" dirty="0"/>
              <a:t>. </a:t>
            </a:r>
          </a:p>
          <a:p>
            <a:r>
              <a:rPr lang="it-IT" b="1" dirty="0"/>
              <a:t> And   </a:t>
            </a:r>
            <a:r>
              <a:rPr lang="it-IT" b="1" dirty="0" err="1"/>
              <a:t>if</a:t>
            </a:r>
            <a:r>
              <a:rPr lang="it-IT" b="1" dirty="0"/>
              <a:t> the </a:t>
            </a:r>
            <a:r>
              <a:rPr lang="it-IT" b="1" dirty="0" err="1"/>
              <a:t>matter</a:t>
            </a:r>
            <a:r>
              <a:rPr lang="it-IT" b="1" dirty="0"/>
              <a:t> </a:t>
            </a:r>
            <a:r>
              <a:rPr lang="it-IT" b="1" dirty="0" err="1"/>
              <a:t>happens</a:t>
            </a:r>
            <a:r>
              <a:rPr lang="it-IT" b="1" dirty="0"/>
              <a:t> </a:t>
            </a:r>
            <a:r>
              <a:rPr lang="it-IT" b="1" dirty="0" err="1"/>
              <a:t>to</a:t>
            </a:r>
            <a:r>
              <a:rPr lang="it-IT" b="1" dirty="0"/>
              <a:t> </a:t>
            </a:r>
            <a:r>
              <a:rPr lang="it-IT" b="1" dirty="0" err="1"/>
              <a:t>be</a:t>
            </a:r>
            <a:r>
              <a:rPr lang="it-IT" b="1" dirty="0"/>
              <a:t> a </a:t>
            </a:r>
            <a:r>
              <a:rPr lang="it-IT" b="1" dirty="0" err="1"/>
              <a:t>black</a:t>
            </a:r>
            <a:r>
              <a:rPr lang="it-IT" b="1" dirty="0"/>
              <a:t> </a:t>
            </a:r>
            <a:r>
              <a:rPr lang="it-IT" b="1" dirty="0" err="1"/>
              <a:t>hole</a:t>
            </a:r>
            <a:r>
              <a:rPr lang="it-IT" b="1" dirty="0"/>
              <a:t>, the </a:t>
            </a:r>
            <a:r>
              <a:rPr lang="it-IT" b="1" dirty="0" err="1"/>
              <a:t>figures</a:t>
            </a:r>
            <a:r>
              <a:rPr lang="it-IT" b="1" dirty="0"/>
              <a:t> </a:t>
            </a:r>
            <a:r>
              <a:rPr lang="it-IT" b="1" dirty="0" err="1"/>
              <a:t>switch</a:t>
            </a:r>
            <a:r>
              <a:rPr lang="it-IT" b="1" dirty="0"/>
              <a:t> </a:t>
            </a:r>
            <a:r>
              <a:rPr lang="it-IT" b="1" dirty="0" err="1"/>
              <a:t>to</a:t>
            </a:r>
            <a:r>
              <a:rPr lang="it-IT" b="1" dirty="0"/>
              <a:t> a </a:t>
            </a:r>
            <a:r>
              <a:rPr lang="it-IT" b="1" dirty="0" err="1"/>
              <a:t>memory</a:t>
            </a:r>
            <a:r>
              <a:rPr lang="it-IT" b="1" dirty="0"/>
              <a:t> </a:t>
            </a:r>
            <a:r>
              <a:rPr lang="it-IT" b="1" dirty="0" err="1"/>
              <a:t>of</a:t>
            </a:r>
            <a:r>
              <a:rPr lang="it-IT" b="1" dirty="0"/>
              <a:t> 10^16 </a:t>
            </a:r>
            <a:r>
              <a:rPr lang="it-IT" b="1" dirty="0" err="1"/>
              <a:t>bits</a:t>
            </a:r>
            <a:r>
              <a:rPr lang="it-IT" b="1" dirty="0"/>
              <a:t> </a:t>
            </a:r>
            <a:r>
              <a:rPr lang="it-IT" b="1" dirty="0" err="1"/>
              <a:t>being</a:t>
            </a:r>
            <a:r>
              <a:rPr lang="it-IT" b="1" dirty="0"/>
              <a:t> </a:t>
            </a:r>
            <a:r>
              <a:rPr lang="it-IT" b="1" dirty="0" err="1"/>
              <a:t>updated</a:t>
            </a:r>
            <a:r>
              <a:rPr lang="it-IT" b="1" dirty="0"/>
              <a:t> at a rate </a:t>
            </a:r>
            <a:r>
              <a:rPr lang="it-IT" b="1" dirty="0" err="1"/>
              <a:t>of</a:t>
            </a:r>
            <a:r>
              <a:rPr lang="it-IT" b="1" dirty="0"/>
              <a:t> 10^35 </a:t>
            </a:r>
            <a:r>
              <a:rPr lang="it-IT" b="1" dirty="0" err="1"/>
              <a:t>updates</a:t>
            </a:r>
            <a:r>
              <a:rPr lang="it-IT" b="1" dirty="0"/>
              <a:t> per </a:t>
            </a:r>
            <a:r>
              <a:rPr lang="it-IT" b="1" dirty="0" err="1"/>
              <a:t>second</a:t>
            </a:r>
            <a:r>
              <a:rPr lang="it-IT" b="1" dirty="0"/>
              <a:t>. </a:t>
            </a:r>
          </a:p>
          <a:p>
            <a:r>
              <a:rPr lang="it-IT" b="1" dirty="0"/>
              <a:t>In </a:t>
            </a:r>
            <a:r>
              <a:rPr lang="it-IT" b="1" dirty="0" err="1"/>
              <a:t>either</a:t>
            </a:r>
            <a:r>
              <a:rPr lang="it-IT" b="1" dirty="0"/>
              <a:t> case, </a:t>
            </a:r>
            <a:r>
              <a:rPr lang="it-IT" b="1" dirty="0" err="1"/>
              <a:t>if</a:t>
            </a:r>
            <a:r>
              <a:rPr lang="it-IT" b="1" dirty="0"/>
              <a:t> </a:t>
            </a:r>
            <a:r>
              <a:rPr lang="it-IT" b="1" dirty="0" err="1"/>
              <a:t>we</a:t>
            </a:r>
            <a:r>
              <a:rPr lang="it-IT" b="1" dirty="0"/>
              <a:t> </a:t>
            </a:r>
            <a:r>
              <a:rPr lang="it-IT" b="1" dirty="0" err="1"/>
              <a:t>multiply</a:t>
            </a:r>
            <a:r>
              <a:rPr lang="it-IT" b="1" dirty="0"/>
              <a:t> the </a:t>
            </a:r>
            <a:r>
              <a:rPr lang="it-IT" b="1" dirty="0" err="1"/>
              <a:t>two</a:t>
            </a:r>
            <a:r>
              <a:rPr lang="it-IT" b="1" dirty="0"/>
              <a:t> </a:t>
            </a:r>
            <a:r>
              <a:rPr lang="it-IT" b="1" dirty="0" err="1"/>
              <a:t>numbers</a:t>
            </a:r>
            <a:r>
              <a:rPr lang="it-IT" b="1" dirty="0"/>
              <a:t> </a:t>
            </a:r>
            <a:r>
              <a:rPr lang="it-IT" b="1" dirty="0" err="1"/>
              <a:t>together</a:t>
            </a:r>
            <a:r>
              <a:rPr lang="it-IT" b="1" dirty="0"/>
              <a:t>, </a:t>
            </a:r>
            <a:r>
              <a:rPr lang="it-IT" b="1" dirty="0" err="1"/>
              <a:t>we</a:t>
            </a:r>
            <a:r>
              <a:rPr lang="it-IT" b="1" dirty="0"/>
              <a:t> </a:t>
            </a:r>
            <a:r>
              <a:rPr lang="it-IT" b="1" dirty="0" err="1"/>
              <a:t>get</a:t>
            </a:r>
            <a:r>
              <a:rPr lang="it-IT" b="1" dirty="0"/>
              <a:t> 10^51  </a:t>
            </a:r>
            <a:r>
              <a:rPr lang="it-IT" b="1" dirty="0" err="1"/>
              <a:t>bit-updates</a:t>
            </a:r>
            <a:r>
              <a:rPr lang="it-IT" b="1" dirty="0"/>
              <a:t> per </a:t>
            </a:r>
            <a:r>
              <a:rPr lang="it-IT" b="1" dirty="0" err="1"/>
              <a:t>second</a:t>
            </a:r>
            <a:r>
              <a:rPr lang="it-IT" b="1" dirty="0"/>
              <a:t>, </a:t>
            </a:r>
            <a:r>
              <a:rPr lang="it-IT" b="1" dirty="0" err="1"/>
              <a:t>which</a:t>
            </a:r>
            <a:r>
              <a:rPr lang="it-IT" b="1" dirty="0"/>
              <a:t> </a:t>
            </a:r>
            <a:r>
              <a:rPr lang="it-IT" b="1" dirty="0" err="1"/>
              <a:t>is</a:t>
            </a:r>
            <a:r>
              <a:rPr lang="it-IT" b="1" dirty="0"/>
              <a:t> </a:t>
            </a:r>
            <a:r>
              <a:rPr lang="it-IT" b="1" dirty="0" err="1"/>
              <a:t>something</a:t>
            </a:r>
            <a:r>
              <a:rPr lang="it-IT" b="1" dirty="0"/>
              <a:t> </a:t>
            </a:r>
            <a:r>
              <a:rPr lang="it-IT" b="1" dirty="0" err="1"/>
              <a:t>like</a:t>
            </a:r>
            <a:r>
              <a:rPr lang="it-IT" b="1" dirty="0"/>
              <a:t> a </a:t>
            </a:r>
            <a:r>
              <a:rPr lang="it-IT" b="1" dirty="0" err="1"/>
              <a:t>sextillion</a:t>
            </a:r>
            <a:r>
              <a:rPr lang="it-IT" b="1" dirty="0"/>
              <a:t> </a:t>
            </a:r>
            <a:r>
              <a:rPr lang="it-IT" b="1" dirty="0" err="1"/>
              <a:t>nonillion</a:t>
            </a:r>
            <a:r>
              <a:rPr lang="it-IT" b="1" dirty="0"/>
              <a:t> </a:t>
            </a:r>
            <a:r>
              <a:rPr lang="it-IT" b="1" dirty="0" err="1"/>
              <a:t>instructions</a:t>
            </a:r>
            <a:r>
              <a:rPr lang="it-IT" b="1" dirty="0"/>
              <a:t> per </a:t>
            </a:r>
            <a:r>
              <a:rPr lang="it-IT" b="1" dirty="0" err="1"/>
              <a:t>second</a:t>
            </a:r>
            <a:r>
              <a:rPr lang="it-IT" b="1" dirty="0"/>
              <a:t>, or a </a:t>
            </a:r>
            <a:r>
              <a:rPr lang="it-IT" b="1" dirty="0" err="1"/>
              <a:t>zetta-wattaflop</a:t>
            </a:r>
            <a:r>
              <a:rPr lang="it-IT" b="1" dirty="0"/>
              <a:t>. </a:t>
            </a:r>
          </a:p>
          <a:p>
            <a:r>
              <a:rPr lang="it-IT" b="1" dirty="0"/>
              <a:t>Lloyd </a:t>
            </a:r>
            <a:r>
              <a:rPr lang="it-IT" b="1" dirty="0" err="1"/>
              <a:t>suggests</a:t>
            </a:r>
            <a:r>
              <a:rPr lang="it-IT" b="1" dirty="0"/>
              <a:t> </a:t>
            </a:r>
            <a:r>
              <a:rPr lang="it-IT" b="1" dirty="0" err="1"/>
              <a:t>that</a:t>
            </a:r>
            <a:r>
              <a:rPr lang="it-IT" b="1" dirty="0"/>
              <a:t> a </a:t>
            </a:r>
            <a:r>
              <a:rPr lang="it-IT" b="1" dirty="0" err="1"/>
              <a:t>black</a:t>
            </a:r>
            <a:r>
              <a:rPr lang="it-IT" b="1" dirty="0"/>
              <a:t> </a:t>
            </a:r>
            <a:r>
              <a:rPr lang="it-IT" b="1" dirty="0" err="1"/>
              <a:t>hole</a:t>
            </a:r>
            <a:r>
              <a:rPr lang="it-IT" b="1" dirty="0"/>
              <a:t> computer </a:t>
            </a:r>
            <a:r>
              <a:rPr lang="it-IT" b="1" dirty="0" err="1"/>
              <a:t>could</a:t>
            </a:r>
            <a:r>
              <a:rPr lang="it-IT" b="1" dirty="0"/>
              <a:t> </a:t>
            </a:r>
            <a:r>
              <a:rPr lang="it-IT" b="1" dirty="0" err="1"/>
              <a:t>form</a:t>
            </a:r>
            <a:r>
              <a:rPr lang="it-IT" b="1" dirty="0"/>
              <a:t> </a:t>
            </a:r>
            <a:r>
              <a:rPr lang="it-IT" b="1" dirty="0" err="1"/>
              <a:t>for</a:t>
            </a:r>
            <a:r>
              <a:rPr lang="it-IT" b="1" dirty="0"/>
              <a:t> the </a:t>
            </a:r>
            <a:r>
              <a:rPr lang="it-IT" b="1" dirty="0" err="1"/>
              <a:t>tiniest</a:t>
            </a:r>
            <a:r>
              <a:rPr lang="it-IT" b="1" dirty="0"/>
              <a:t> </a:t>
            </a:r>
            <a:r>
              <a:rPr lang="it-IT" b="1" dirty="0" err="1"/>
              <a:t>fraction</a:t>
            </a:r>
            <a:r>
              <a:rPr lang="it-IT" b="1" dirty="0"/>
              <a:t> </a:t>
            </a:r>
            <a:r>
              <a:rPr lang="it-IT" b="1" dirty="0" err="1"/>
              <a:t>of</a:t>
            </a:r>
            <a:r>
              <a:rPr lang="it-IT" b="1" dirty="0"/>
              <a:t> a </a:t>
            </a:r>
            <a:r>
              <a:rPr lang="it-IT" b="1" dirty="0" err="1"/>
              <a:t>second</a:t>
            </a:r>
            <a:r>
              <a:rPr lang="it-IT" b="1" dirty="0"/>
              <a:t>, </a:t>
            </a:r>
            <a:r>
              <a:rPr lang="it-IT" b="1" dirty="0" err="1"/>
              <a:t>absorb</a:t>
            </a:r>
            <a:r>
              <a:rPr lang="it-IT" b="1" dirty="0"/>
              <a:t> </a:t>
            </a:r>
            <a:r>
              <a:rPr lang="it-IT" b="1" dirty="0" err="1"/>
              <a:t>computational</a:t>
            </a:r>
            <a:r>
              <a:rPr lang="it-IT" b="1" dirty="0"/>
              <a:t> input </a:t>
            </a:r>
            <a:r>
              <a:rPr lang="it-IT" b="1" dirty="0" err="1"/>
              <a:t>as</a:t>
            </a:r>
            <a:r>
              <a:rPr lang="it-IT" b="1" dirty="0"/>
              <a:t> mass and </a:t>
            </a:r>
            <a:r>
              <a:rPr lang="it-IT" b="1" dirty="0" err="1"/>
              <a:t>energy</a:t>
            </a:r>
            <a:r>
              <a:rPr lang="it-IT" b="1" dirty="0"/>
              <a:t>, </a:t>
            </a:r>
            <a:r>
              <a:rPr lang="it-IT" b="1" dirty="0" err="1"/>
              <a:t>carry</a:t>
            </a:r>
            <a:r>
              <a:rPr lang="it-IT" b="1" dirty="0"/>
              <a:t> out </a:t>
            </a:r>
            <a:r>
              <a:rPr lang="it-IT" b="1" dirty="0" err="1"/>
              <a:t>its</a:t>
            </a:r>
            <a:r>
              <a:rPr lang="it-IT" b="1" dirty="0"/>
              <a:t> </a:t>
            </a:r>
            <a:r>
              <a:rPr lang="it-IT" b="1" dirty="0" err="1"/>
              <a:t>vast</a:t>
            </a:r>
            <a:r>
              <a:rPr lang="it-IT" b="1" dirty="0"/>
              <a:t> </a:t>
            </a:r>
            <a:r>
              <a:rPr lang="it-IT" b="1" dirty="0" err="1"/>
              <a:t>computation</a:t>
            </a:r>
            <a:r>
              <a:rPr lang="it-IT" b="1" dirty="0"/>
              <a:t>, and dissolve </a:t>
            </a:r>
            <a:r>
              <a:rPr lang="it-IT" b="1" dirty="0" err="1"/>
              <a:t>into</a:t>
            </a:r>
            <a:r>
              <a:rPr lang="it-IT" b="1" dirty="0"/>
              <a:t> a </a:t>
            </a:r>
            <a:r>
              <a:rPr lang="it-IT" b="1" dirty="0" err="1"/>
              <a:t>pulse</a:t>
            </a:r>
            <a:r>
              <a:rPr lang="it-IT" b="1" dirty="0"/>
              <a:t> </a:t>
            </a:r>
            <a:r>
              <a:rPr lang="it-IT" b="1" dirty="0" err="1"/>
              <a:t>of</a:t>
            </a:r>
            <a:r>
              <a:rPr lang="it-IT" b="1" dirty="0"/>
              <a:t> </a:t>
            </a:r>
            <a:r>
              <a:rPr lang="it-IT" b="1" dirty="0" err="1"/>
              <a:t>energy</a:t>
            </a:r>
            <a:r>
              <a:rPr lang="it-IT" b="1" dirty="0"/>
              <a:t> </a:t>
            </a:r>
            <a:r>
              <a:rPr lang="it-IT" b="1" dirty="0" err="1"/>
              <a:t>containing</a:t>
            </a:r>
            <a:r>
              <a:rPr lang="it-IT" b="1" dirty="0"/>
              <a:t> the output.</a:t>
            </a:r>
          </a:p>
          <a:p>
            <a:endParaRPr lang="it-IT"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noTextEdit="1"/>
          </p:cNvSpPr>
          <p:nvPr>
            <p:ph type="sldImg"/>
          </p:nvPr>
        </p:nvSpPr>
        <p:spPr>
          <a:xfrm>
            <a:off x="406400" y="696913"/>
            <a:ext cx="6197600" cy="3486150"/>
          </a:xfrm>
          <a:ln/>
        </p:spPr>
      </p:sp>
      <p:sp>
        <p:nvSpPr>
          <p:cNvPr id="9523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9523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652428" indent="-38186541"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5887" eaLnBrk="0" fontAlgn="base" hangingPunct="0">
              <a:spcBef>
                <a:spcPct val="0"/>
              </a:spcBef>
              <a:spcAft>
                <a:spcPct val="0"/>
              </a:spcAft>
              <a:defRPr sz="2400">
                <a:solidFill>
                  <a:schemeClr val="tx1"/>
                </a:solidFill>
                <a:latin typeface="Arial" charset="0"/>
                <a:ea typeface="ＭＳ Ｐゴシック" charset="0"/>
              </a:defRPr>
            </a:lvl6pPr>
            <a:lvl7pPr marL="931774" eaLnBrk="0" fontAlgn="base" hangingPunct="0">
              <a:spcBef>
                <a:spcPct val="0"/>
              </a:spcBef>
              <a:spcAft>
                <a:spcPct val="0"/>
              </a:spcAft>
              <a:defRPr sz="2400">
                <a:solidFill>
                  <a:schemeClr val="tx1"/>
                </a:solidFill>
                <a:latin typeface="Arial" charset="0"/>
                <a:ea typeface="ＭＳ Ｐゴシック" charset="0"/>
              </a:defRPr>
            </a:lvl7pPr>
            <a:lvl8pPr marL="1397660" eaLnBrk="0" fontAlgn="base" hangingPunct="0">
              <a:spcBef>
                <a:spcPct val="0"/>
              </a:spcBef>
              <a:spcAft>
                <a:spcPct val="0"/>
              </a:spcAft>
              <a:defRPr sz="2400">
                <a:solidFill>
                  <a:schemeClr val="tx1"/>
                </a:solidFill>
                <a:latin typeface="Arial" charset="0"/>
                <a:ea typeface="ＭＳ Ｐゴシック" charset="0"/>
              </a:defRPr>
            </a:lvl8pPr>
            <a:lvl9pPr marL="186354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3DE746-A263-6F47-A81E-DC91E31C1529}" type="slidenum">
              <a:rPr lang="it-IT" sz="1200">
                <a:solidFill>
                  <a:prstClr val="black"/>
                </a:solidFill>
              </a:rPr>
              <a:pPr eaLnBrk="1" hangingPunct="1"/>
              <a:t>32</a:t>
            </a:fld>
            <a:endParaRPr lang="it-IT"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p:spPr>
      </p:sp>
      <p:sp>
        <p:nvSpPr>
          <p:cNvPr id="3" name="Segnaposto note 2"/>
          <p:cNvSpPr>
            <a:spLocks noGrp="1"/>
          </p:cNvSpPr>
          <p:nvPr>
            <p:ph type="body" idx="1"/>
          </p:nvPr>
        </p:nvSpPr>
        <p:spPr/>
        <p:txBody>
          <a:bodyPr/>
          <a:lstStyle/>
          <a:p>
            <a:r>
              <a:rPr lang="en-US" dirty="0" smtClean="0"/>
              <a:t>High performance computing (HPC) is important for national economies, because HPC, has been firmly linked to economic competitiveness as well as scientific advances </a:t>
            </a:r>
          </a:p>
          <a:p>
            <a:endParaRPr lang="en-US" dirty="0"/>
          </a:p>
        </p:txBody>
      </p:sp>
      <p:sp>
        <p:nvSpPr>
          <p:cNvPr id="4" name="Segnaposto numero diapositiva 3"/>
          <p:cNvSpPr>
            <a:spLocks noGrp="1"/>
          </p:cNvSpPr>
          <p:nvPr>
            <p:ph type="sldNum" sz="quarter" idx="10"/>
          </p:nvPr>
        </p:nvSpPr>
        <p:spPr/>
        <p:txBody>
          <a:bodyPr/>
          <a:lstStyle/>
          <a:p>
            <a:fld id="{0E4262F0-1458-4E4E-B191-40AD7EED6D8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543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b="1" dirty="0" smtClean="0"/>
              <a:t>News highlight changes and progresses in life sciences</a:t>
            </a:r>
          </a:p>
          <a:p>
            <a:pPr defTabSz="931774" eaLnBrk="1" fontAlgn="auto" hangingPunct="1">
              <a:spcBef>
                <a:spcPts val="0"/>
              </a:spcBef>
              <a:spcAft>
                <a:spcPts val="0"/>
              </a:spcAft>
              <a:defRPr/>
            </a:pPr>
            <a:endParaRPr lang="en-GB" b="1" dirty="0" smtClean="0"/>
          </a:p>
          <a:p>
            <a:pPr defTabSz="931774" eaLnBrk="1" fontAlgn="auto" hangingPunct="1">
              <a:spcBef>
                <a:spcPts val="0"/>
              </a:spcBef>
              <a:spcAft>
                <a:spcPts val="0"/>
              </a:spcAft>
              <a:defRPr/>
            </a:pPr>
            <a:endParaRPr lang="en-GB" b="1" dirty="0" smtClean="0"/>
          </a:p>
          <a:p>
            <a:pPr defTabSz="931774" eaLnBrk="1" fontAlgn="auto" hangingPunct="1">
              <a:spcBef>
                <a:spcPts val="0"/>
              </a:spcBef>
              <a:spcAft>
                <a:spcPts val="0"/>
              </a:spcAft>
              <a:defRPr/>
            </a:pPr>
            <a:r>
              <a:rPr lang="en-GB" b="1" dirty="0" smtClean="0"/>
              <a:t>25 Percent of Life Scientists Will Require HPC in 2015 (HPC Wire)</a:t>
            </a:r>
            <a:endParaRPr lang="it-IT" b="1" dirty="0" smtClean="0"/>
          </a:p>
          <a:p>
            <a:endParaRPr lang="en-GB" dirty="0">
              <a:latin typeface="+mn-lt"/>
            </a:endParaRPr>
          </a:p>
          <a:p>
            <a:endParaRPr lang="en-GB" dirty="0">
              <a:latin typeface="+mn-lt"/>
            </a:endParaRPr>
          </a:p>
          <a:p>
            <a:r>
              <a:rPr lang="en-GB" dirty="0">
                <a:latin typeface="+mn-lt"/>
              </a:rPr>
              <a:t>Life science research has long been compute-intensive but requirements have largely been satisfied with traditional workstations and simple clusters. That’s changing: roughly 25 percent of life scientists, and this includes bench-level scientists, will require HPC capabilities in 2015, few of whom have ever used a command line.</a:t>
            </a:r>
          </a:p>
          <a:p>
            <a:r>
              <a:rPr lang="en-GB" dirty="0">
                <a:latin typeface="+mn-lt"/>
              </a:rPr>
              <a:t>This statement includes 2 important facts: the growing need for computation and the growing need for usability and simplicity</a:t>
            </a:r>
          </a:p>
          <a:p>
            <a:endParaRPr lang="it-IT" dirty="0">
              <a:latin typeface="+mn-lt"/>
            </a:endParaRPr>
          </a:p>
          <a:p>
            <a:r>
              <a:rPr lang="it-IT" b="1" dirty="0" err="1">
                <a:latin typeface="+mn-lt"/>
              </a:rPr>
              <a:t>Why</a:t>
            </a:r>
            <a:r>
              <a:rPr lang="it-IT" b="1" dirty="0">
                <a:latin typeface="+mn-lt"/>
              </a:rPr>
              <a:t>?</a:t>
            </a:r>
          </a:p>
          <a:p>
            <a:endParaRPr lang="en-GB" dirty="0">
              <a:latin typeface="+mn-lt"/>
            </a:endParaRPr>
          </a:p>
          <a:p>
            <a:r>
              <a:rPr lang="en-GB" dirty="0">
                <a:latin typeface="+mn-lt"/>
              </a:rPr>
              <a:t>Other news I picked up show that the progresses that HPC enable in biology, medicine, chemistry and </a:t>
            </a:r>
            <a:r>
              <a:rPr lang="en-GB" dirty="0" err="1">
                <a:latin typeface="+mn-lt"/>
              </a:rPr>
              <a:t>pharma</a:t>
            </a:r>
            <a:r>
              <a:rPr lang="en-GB" dirty="0">
                <a:latin typeface="+mn-lt"/>
              </a:rPr>
              <a:t> are making the headlines. </a:t>
            </a:r>
            <a:endParaRPr lang="en-GB" dirty="0">
              <a:latin typeface="+mn-lt"/>
            </a:endParaRPr>
          </a:p>
        </p:txBody>
      </p:sp>
      <p:sp>
        <p:nvSpPr>
          <p:cNvPr id="4" name="Slide Number Placeholder 3"/>
          <p:cNvSpPr>
            <a:spLocks noGrp="1"/>
          </p:cNvSpPr>
          <p:nvPr>
            <p:ph type="sldNum" sz="quarter" idx="10"/>
          </p:nvPr>
        </p:nvSpPr>
        <p:spPr/>
        <p:txBody>
          <a:bodyPr/>
          <a:lstStyle/>
          <a:p>
            <a:fld id="{0E4262F0-1458-4E4E-B191-40AD7EED6D8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20705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p:spPr>
      </p:sp>
      <p:sp>
        <p:nvSpPr>
          <p:cNvPr id="3" name="Segnaposto note 2"/>
          <p:cNvSpPr>
            <a:spLocks noGrp="1"/>
          </p:cNvSpPr>
          <p:nvPr>
            <p:ph type="body" idx="1"/>
          </p:nvPr>
        </p:nvSpPr>
        <p:spPr/>
        <p:txBody>
          <a:bodyPr/>
          <a:lstStyle/>
          <a:p>
            <a:r>
              <a:rPr lang="en-GB" dirty="0" smtClean="0"/>
              <a:t>High performance computing (HPC) is important for national economies, because HPC, has been firmly linked to economic competitiveness as well as scientific advances </a:t>
            </a:r>
            <a:endParaRPr lang="en-GB" b="0" dirty="0" smtClean="0"/>
          </a:p>
          <a:p>
            <a:r>
              <a:rPr lang="en-GB" dirty="0" smtClean="0"/>
              <a:t>In one worldwide IDC study, 97% of companies that had adopted supercomputing said they could no longer compete or survive without it As the US COC (US - </a:t>
            </a:r>
            <a:r>
              <a:rPr lang="en-GB" dirty="0" err="1" smtClean="0"/>
              <a:t>Chambre</a:t>
            </a:r>
            <a:r>
              <a:rPr lang="en-GB" dirty="0" smtClean="0"/>
              <a:t> of Commerce) puts it: </a:t>
            </a:r>
            <a:r>
              <a:rPr lang="en-GB" b="1" u="sng" dirty="0" smtClean="0"/>
              <a:t>to out-compute is to out-compete </a:t>
            </a:r>
          </a:p>
          <a:p>
            <a:endParaRPr lang="en-US" dirty="0"/>
          </a:p>
        </p:txBody>
      </p:sp>
      <p:sp>
        <p:nvSpPr>
          <p:cNvPr id="4" name="Segnaposto numero diapositiva 3"/>
          <p:cNvSpPr>
            <a:spLocks noGrp="1"/>
          </p:cNvSpPr>
          <p:nvPr>
            <p:ph type="sldNum" sz="quarter" idx="10"/>
          </p:nvPr>
        </p:nvSpPr>
        <p:spPr/>
        <p:txBody>
          <a:bodyPr/>
          <a:lstStyle/>
          <a:p>
            <a:fld id="{0E4262F0-1458-4E4E-B191-40AD7EED6D8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42560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lnSpcReduction="10000"/>
          </a:bodyPr>
          <a:lstStyle/>
          <a:p>
            <a:r>
              <a:rPr lang="en-GB" dirty="0" smtClean="0"/>
              <a:t>Worldwide political leaders increasingly recognize this trend: </a:t>
            </a:r>
            <a:endParaRPr lang="en-GB" b="0" dirty="0" smtClean="0"/>
          </a:p>
          <a:p>
            <a:pPr marL="174708" indent="-174708">
              <a:buFont typeface="Arial" panose="020B0604020202020204" pitchFamily="34" charset="0"/>
              <a:buChar char="•"/>
            </a:pPr>
            <a:r>
              <a:rPr lang="en-GB" dirty="0" smtClean="0"/>
              <a:t>In his 2006, State of the Union address, U.S. President George W. Bush promised to trim the federal budget, yet urged more money for supercomputing </a:t>
            </a:r>
            <a:endParaRPr lang="en-GB" b="0" dirty="0" smtClean="0"/>
          </a:p>
          <a:p>
            <a:pPr marL="174708" indent="-174708">
              <a:buFont typeface="Arial" panose="020B0604020202020204" pitchFamily="34" charset="0"/>
              <a:buChar char="•"/>
            </a:pPr>
            <a:r>
              <a:rPr lang="en-GB" dirty="0" smtClean="0"/>
              <a:t>In 2009, Russian President Dmitry Medvedev warned that without more investment in supercomputer technology, “Russian products will not be competitive or of interest to potential buyers.” </a:t>
            </a:r>
          </a:p>
          <a:p>
            <a:pPr marL="174708" indent="-174708">
              <a:buFont typeface="Arial" panose="020B0604020202020204" pitchFamily="34" charset="0"/>
              <a:buChar char="•"/>
            </a:pPr>
            <a:r>
              <a:rPr lang="en-GB" dirty="0" smtClean="0"/>
              <a:t>In June 2010, Rep. Chung Doo-un of South Korea’s Grand National Party: “If Korea is to survive in this increasingly competitive world, it must not neglect nurturing the supercomputer industry, which has emerged as a new growth driver in advanced countries.” </a:t>
            </a:r>
            <a:endParaRPr lang="en-GB" b="0" dirty="0" smtClean="0"/>
          </a:p>
          <a:p>
            <a:pPr marL="174708" indent="-174708">
              <a:buFont typeface="Arial" panose="020B0604020202020204" pitchFamily="34" charset="0"/>
              <a:buChar char="•"/>
            </a:pPr>
            <a:r>
              <a:rPr lang="en-GB" dirty="0" smtClean="0"/>
              <a:t>In his 2011 State of the Union address, President Obama noted China's rapid progress in HPC </a:t>
            </a:r>
            <a:endParaRPr lang="en-GB" b="0" dirty="0" smtClean="0"/>
          </a:p>
          <a:p>
            <a:pPr marL="174708" indent="-174708">
              <a:buFont typeface="Arial" panose="020B0604020202020204" pitchFamily="34" charset="0"/>
              <a:buChar char="•"/>
            </a:pPr>
            <a:r>
              <a:rPr lang="en-GB" dirty="0" smtClean="0"/>
              <a:t>In February 2012, the European Commission announced that it has adopted a plan to double spending on HPC to €1.2 billion, with much of that money aimed at the installation of additional petascale supercomputer systems </a:t>
            </a:r>
            <a:endParaRPr lang="en-GB" b="0" dirty="0" smtClean="0"/>
          </a:p>
          <a:p>
            <a:pPr marL="174708" indent="-174708">
              <a:buFont typeface="Arial" panose="020B0604020202020204" pitchFamily="34" charset="0"/>
              <a:buChar char="•"/>
            </a:pPr>
            <a:r>
              <a:rPr lang="en-GB" dirty="0" smtClean="0"/>
              <a:t>In January 2013, the EU launched two 1+ Billion euro, 10-year research investments (in brain research and graphene) </a:t>
            </a:r>
          </a:p>
        </p:txBody>
      </p:sp>
      <p:sp>
        <p:nvSpPr>
          <p:cNvPr id="4" name="Slide Number Placeholder 3"/>
          <p:cNvSpPr>
            <a:spLocks noGrp="1"/>
          </p:cNvSpPr>
          <p:nvPr>
            <p:ph type="sldNum" sz="quarter" idx="10"/>
          </p:nvPr>
        </p:nvSpPr>
        <p:spPr/>
        <p:txBody>
          <a:bodyPr/>
          <a:lstStyle/>
          <a:p>
            <a:fld id="{0E4262F0-1458-4E4E-B191-40AD7EED6D8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0790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cs typeface="Arial" pitchFamily="34" charset="0"/>
              </a:defRPr>
            </a:lvl1pPr>
            <a:lvl2pPr marL="757066" indent="-291179" eaLnBrk="0" hangingPunct="0">
              <a:defRPr sz="2000">
                <a:solidFill>
                  <a:schemeClr val="tx1"/>
                </a:solidFill>
                <a:latin typeface="Arial" pitchFamily="34" charset="0"/>
                <a:cs typeface="Arial" pitchFamily="34" charset="0"/>
              </a:defRPr>
            </a:lvl2pPr>
            <a:lvl3pPr marL="1164717" indent="-232943" eaLnBrk="0" hangingPunct="0">
              <a:defRPr sz="2000">
                <a:solidFill>
                  <a:schemeClr val="tx1"/>
                </a:solidFill>
                <a:latin typeface="Arial" pitchFamily="34" charset="0"/>
                <a:cs typeface="Arial" pitchFamily="34" charset="0"/>
              </a:defRPr>
            </a:lvl3pPr>
            <a:lvl4pPr marL="1630604" indent="-232943" eaLnBrk="0" hangingPunct="0">
              <a:defRPr sz="2000">
                <a:solidFill>
                  <a:schemeClr val="tx1"/>
                </a:solidFill>
                <a:latin typeface="Arial" pitchFamily="34" charset="0"/>
                <a:cs typeface="Arial" pitchFamily="34" charset="0"/>
              </a:defRPr>
            </a:lvl4pPr>
            <a:lvl5pPr marL="2096491" indent="-232943" eaLnBrk="0" hangingPunct="0">
              <a:defRPr sz="2000">
                <a:solidFill>
                  <a:schemeClr val="tx1"/>
                </a:solidFill>
                <a:latin typeface="Arial" pitchFamily="34" charset="0"/>
                <a:cs typeface="Arial" pitchFamily="34" charset="0"/>
              </a:defRPr>
            </a:lvl5pPr>
            <a:lvl6pPr marL="2562377" indent="-232943" algn="ctr" eaLnBrk="0" fontAlgn="base" hangingPunct="0">
              <a:spcBef>
                <a:spcPct val="0"/>
              </a:spcBef>
              <a:spcAft>
                <a:spcPct val="0"/>
              </a:spcAft>
              <a:defRPr sz="2000">
                <a:solidFill>
                  <a:schemeClr val="tx1"/>
                </a:solidFill>
                <a:latin typeface="Arial" pitchFamily="34" charset="0"/>
                <a:cs typeface="Arial" pitchFamily="34" charset="0"/>
              </a:defRPr>
            </a:lvl6pPr>
            <a:lvl7pPr marL="3028264" indent="-232943" algn="ctr" eaLnBrk="0" fontAlgn="base" hangingPunct="0">
              <a:spcBef>
                <a:spcPct val="0"/>
              </a:spcBef>
              <a:spcAft>
                <a:spcPct val="0"/>
              </a:spcAft>
              <a:defRPr sz="2000">
                <a:solidFill>
                  <a:schemeClr val="tx1"/>
                </a:solidFill>
                <a:latin typeface="Arial" pitchFamily="34" charset="0"/>
                <a:cs typeface="Arial" pitchFamily="34" charset="0"/>
              </a:defRPr>
            </a:lvl7pPr>
            <a:lvl8pPr marL="3494151" indent="-232943" algn="ctr" eaLnBrk="0" fontAlgn="base" hangingPunct="0">
              <a:spcBef>
                <a:spcPct val="0"/>
              </a:spcBef>
              <a:spcAft>
                <a:spcPct val="0"/>
              </a:spcAft>
              <a:defRPr sz="2000">
                <a:solidFill>
                  <a:schemeClr val="tx1"/>
                </a:solidFill>
                <a:latin typeface="Arial" pitchFamily="34" charset="0"/>
                <a:cs typeface="Arial" pitchFamily="34" charset="0"/>
              </a:defRPr>
            </a:lvl8pPr>
            <a:lvl9pPr marL="3960038" indent="-232943" algn="ctr"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fld id="{9DEE8894-98B0-4C89-AF92-D321C764593F}" type="slidenum">
              <a:rPr lang="it-IT" sz="1200">
                <a:solidFill>
                  <a:srgbClr val="000000"/>
                </a:solidFill>
              </a:rPr>
              <a:pPr eaLnBrk="1" hangingPunct="1"/>
              <a:t>8</a:t>
            </a:fld>
            <a:endParaRPr lang="it-IT" sz="1200">
              <a:solidFill>
                <a:srgbClr val="000000"/>
              </a:solidFill>
            </a:endParaRPr>
          </a:p>
        </p:txBody>
      </p:sp>
      <p:sp>
        <p:nvSpPr>
          <p:cNvPr id="375811" name="Rectangle 2"/>
          <p:cNvSpPr>
            <a:spLocks noGrp="1" noRot="1" noChangeAspect="1" noChangeArrowheads="1" noTextEdit="1"/>
          </p:cNvSpPr>
          <p:nvPr>
            <p:ph type="sldImg"/>
          </p:nvPr>
        </p:nvSpPr>
        <p:spPr>
          <a:xfrm>
            <a:off x="407988" y="696913"/>
            <a:ext cx="6196012" cy="3486150"/>
          </a:xfrm>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3970784" y="8829202"/>
            <a:ext cx="3038049" cy="4657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689" tIns="47679" rIns="91689" bIns="47679" anchor="b" compatLnSpc="0"/>
          <a:lstStyle/>
          <a:p>
            <a:pPr algn="r">
              <a:defRPr/>
            </a:pPr>
            <a:fld id="{A3844F78-2C05-495B-99AB-80D9103D5EA0}" type="slidenum">
              <a:rPr sz="1800">
                <a:solidFill>
                  <a:prstClr val="black"/>
                </a:solidFill>
                <a:cs typeface="Arial" pitchFamily="34" charset="0"/>
              </a:rPr>
              <a:pPr algn="r">
                <a:defRPr/>
              </a:pPr>
              <a:t>9</a:t>
            </a:fld>
            <a:endParaRPr lang="it-IT" sz="1200">
              <a:solidFill>
                <a:prstClr val="black"/>
              </a:solidFill>
              <a:latin typeface="Liberation Serif" pitchFamily="18"/>
              <a:ea typeface="DejaVu Sans" pitchFamily="2"/>
              <a:cs typeface="DejaVu Sans" pitchFamily="2"/>
            </a:endParaRPr>
          </a:p>
        </p:txBody>
      </p:sp>
      <p:sp>
        <p:nvSpPr>
          <p:cNvPr id="3" name="Segnaposto immagine diapositiva 2"/>
          <p:cNvSpPr>
            <a:spLocks noGrp="1" noRot="1" noChangeAspect="1"/>
          </p:cNvSpPr>
          <p:nvPr>
            <p:ph type="sldImg"/>
          </p:nvPr>
        </p:nvSpPr>
        <p:spPr>
          <a:xfrm>
            <a:off x="406400" y="696913"/>
            <a:ext cx="6197600" cy="3486150"/>
          </a:xfrm>
        </p:spPr>
        <p:style>
          <a:lnRef idx="2">
            <a:schemeClr val="accent1">
              <a:shade val="50000"/>
            </a:schemeClr>
          </a:lnRef>
          <a:fillRef idx="1">
            <a:schemeClr val="accent1"/>
          </a:fillRef>
          <a:effectRef idx="0">
            <a:schemeClr val="accent1"/>
          </a:effectRef>
          <a:fontRef idx="minor">
            <a:schemeClr val="lt1"/>
          </a:fontRef>
        </p:style>
      </p:sp>
      <p:sp>
        <p:nvSpPr>
          <p:cNvPr id="143364" name="Segnaposto note 3"/>
          <p:cNvSpPr>
            <a:spLocks noGrp="1"/>
          </p:cNvSpPr>
          <p:nvPr>
            <p:ph type="body" sz="quarter" idx="1"/>
          </p:nvPr>
        </p:nvSpPr>
        <p:spPr>
          <a:xfrm>
            <a:off x="934302" y="6364997"/>
            <a:ext cx="185820" cy="283813"/>
          </a:xfrm>
          <a:noFill/>
        </p:spPr>
        <p:txBody>
          <a:bodyPr wrap="none" lIns="91689" tIns="47679" rIns="91689" bIns="47679" anchor="ctr">
            <a:spAutoFit/>
          </a:bodyPr>
          <a:lstStyle/>
          <a:p>
            <a:pPr hangingPunct="1"/>
            <a:endParaRPr lang="it-IT" altLang="it-IT"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lvl1pPr defTabSz="890414" eaLnBrk="0" hangingPunct="0">
              <a:defRPr sz="1900" b="1">
                <a:solidFill>
                  <a:schemeClr val="tx1"/>
                </a:solidFill>
                <a:latin typeface="Times New Roman" pitchFamily="18" charset="0"/>
              </a:defRPr>
            </a:lvl1pPr>
            <a:lvl2pPr marL="742805" indent="-285695" defTabSz="890414" eaLnBrk="0" hangingPunct="0">
              <a:defRPr sz="1900" b="1">
                <a:solidFill>
                  <a:schemeClr val="tx1"/>
                </a:solidFill>
                <a:latin typeface="Times New Roman" pitchFamily="18" charset="0"/>
              </a:defRPr>
            </a:lvl2pPr>
            <a:lvl3pPr marL="1142778" indent="-228556" defTabSz="890414" eaLnBrk="0" hangingPunct="0">
              <a:defRPr sz="1900" b="1">
                <a:solidFill>
                  <a:schemeClr val="tx1"/>
                </a:solidFill>
                <a:latin typeface="Times New Roman" pitchFamily="18" charset="0"/>
              </a:defRPr>
            </a:lvl3pPr>
            <a:lvl4pPr marL="1599888" indent="-228556" defTabSz="890414" eaLnBrk="0" hangingPunct="0">
              <a:defRPr sz="1900" b="1">
                <a:solidFill>
                  <a:schemeClr val="tx1"/>
                </a:solidFill>
                <a:latin typeface="Times New Roman" pitchFamily="18" charset="0"/>
              </a:defRPr>
            </a:lvl4pPr>
            <a:lvl5pPr marL="2056998" indent="-228556" defTabSz="890414" eaLnBrk="0" hangingPunct="0">
              <a:defRPr sz="1900" b="1">
                <a:solidFill>
                  <a:schemeClr val="tx1"/>
                </a:solidFill>
                <a:latin typeface="Times New Roman" pitchFamily="18" charset="0"/>
              </a:defRPr>
            </a:lvl5pPr>
            <a:lvl6pPr marL="2514109" indent="-228556" defTabSz="890414" eaLnBrk="0" fontAlgn="base" hangingPunct="0">
              <a:spcBef>
                <a:spcPct val="0"/>
              </a:spcBef>
              <a:spcAft>
                <a:spcPct val="0"/>
              </a:spcAft>
              <a:defRPr sz="1900" b="1">
                <a:solidFill>
                  <a:schemeClr val="tx1"/>
                </a:solidFill>
                <a:latin typeface="Times New Roman" pitchFamily="18" charset="0"/>
              </a:defRPr>
            </a:lvl6pPr>
            <a:lvl7pPr marL="2971221" indent="-228556" defTabSz="890414" eaLnBrk="0" fontAlgn="base" hangingPunct="0">
              <a:spcBef>
                <a:spcPct val="0"/>
              </a:spcBef>
              <a:spcAft>
                <a:spcPct val="0"/>
              </a:spcAft>
              <a:defRPr sz="1900" b="1">
                <a:solidFill>
                  <a:schemeClr val="tx1"/>
                </a:solidFill>
                <a:latin typeface="Times New Roman" pitchFamily="18" charset="0"/>
              </a:defRPr>
            </a:lvl7pPr>
            <a:lvl8pPr marL="3428332" indent="-228556" defTabSz="890414" eaLnBrk="0" fontAlgn="base" hangingPunct="0">
              <a:spcBef>
                <a:spcPct val="0"/>
              </a:spcBef>
              <a:spcAft>
                <a:spcPct val="0"/>
              </a:spcAft>
              <a:defRPr sz="1900" b="1">
                <a:solidFill>
                  <a:schemeClr val="tx1"/>
                </a:solidFill>
                <a:latin typeface="Times New Roman" pitchFamily="18" charset="0"/>
              </a:defRPr>
            </a:lvl8pPr>
            <a:lvl9pPr marL="3885443" indent="-228556" defTabSz="890414" eaLnBrk="0" fontAlgn="base" hangingPunct="0">
              <a:spcBef>
                <a:spcPct val="0"/>
              </a:spcBef>
              <a:spcAft>
                <a:spcPct val="0"/>
              </a:spcAft>
              <a:defRPr sz="1900" b="1">
                <a:solidFill>
                  <a:schemeClr val="tx1"/>
                </a:solidFill>
                <a:latin typeface="Times New Roman" pitchFamily="18" charset="0"/>
              </a:defRPr>
            </a:lvl9pPr>
          </a:lstStyle>
          <a:p>
            <a:pPr eaLnBrk="1" hangingPunct="1">
              <a:defRPr/>
            </a:pPr>
            <a:fld id="{8B8C4C6F-6168-4135-AF7D-9A225F5EBC84}" type="slidenum">
              <a:rPr lang="it-IT" sz="1100" b="0">
                <a:solidFill>
                  <a:srgbClr val="000000"/>
                </a:solidFill>
                <a:latin typeface="Arial" pitchFamily="34" charset="0"/>
              </a:rPr>
              <a:pPr eaLnBrk="1" hangingPunct="1">
                <a:defRPr/>
              </a:pPr>
              <a:t>10</a:t>
            </a:fld>
            <a:endParaRPr lang="it-IT" sz="1100" b="0">
              <a:solidFill>
                <a:srgbClr val="000000"/>
              </a:solidFill>
              <a:latin typeface="Arial" pitchFamily="34" charset="0"/>
            </a:endParaRPr>
          </a:p>
        </p:txBody>
      </p:sp>
      <p:sp>
        <p:nvSpPr>
          <p:cNvPr id="144387" name="Rectangle 2"/>
          <p:cNvSpPr>
            <a:spLocks noGrp="1" noRot="1" noChangeAspect="1" noChangeArrowheads="1" noTextEdit="1"/>
          </p:cNvSpPr>
          <p:nvPr>
            <p:ph type="sldImg"/>
          </p:nvPr>
        </p:nvSpPr>
        <p:spPr>
          <a:xfrm>
            <a:off x="407988" y="696913"/>
            <a:ext cx="6196012" cy="3486150"/>
          </a:xfrm>
          <a:ln/>
        </p:spPr>
      </p:sp>
      <p:sp>
        <p:nvSpPr>
          <p:cNvPr id="144388" name="Rectangle 3"/>
          <p:cNvSpPr>
            <a:spLocks noGrp="1" noChangeArrowheads="1"/>
          </p:cNvSpPr>
          <p:nvPr>
            <p:ph type="body" idx="1"/>
          </p:nvPr>
        </p:nvSpPr>
        <p:spPr>
          <a:xfrm>
            <a:off x="702295" y="4416763"/>
            <a:ext cx="5605811" cy="4181722"/>
          </a:xfrm>
          <a:noFill/>
        </p:spPr>
        <p:txBody>
          <a:bodyPr/>
          <a:lstStyle/>
          <a:p>
            <a:pPr eaLnBrk="1" hangingPunct="1"/>
            <a:r>
              <a:rPr lang="it-IT" altLang="it-IT" smtClean="0"/>
              <a:t>Malthus could not have conceived of modern refrigeration, transportation or electronics.</a:t>
            </a:r>
          </a:p>
          <a:p>
            <a:pPr eaLnBrk="1" hangingPunct="1"/>
            <a:r>
              <a:rPr lang="en-US" altLang="it-IT" smtClean="0"/>
              <a:t>This is the so called "Ephemeralization" </a:t>
            </a:r>
          </a:p>
          <a:p>
            <a:pPr eaLnBrk="1" hangingPunct="1"/>
            <a:r>
              <a:rPr lang="en-US" altLang="it-IT" smtClean="0"/>
              <a:t>Example: America and Europe telephoned,  not long ago,  via 175,000 tons of transatlantic copper cables</a:t>
            </a:r>
          </a:p>
          <a:p>
            <a:pPr eaLnBrk="1" hangingPunct="1"/>
            <a:r>
              <a:rPr lang="en-US" altLang="it-IT" smtClean="0"/>
              <a:t> Now </a:t>
            </a:r>
          </a:p>
          <a:p>
            <a:pPr eaLnBrk="1" hangingPunct="1"/>
            <a:r>
              <a:rPr lang="en-US" altLang="it-IT" smtClean="0"/>
              <a:t>a single 1/4-ton communications satellite does the job better, faster, with more bandwidth  and a fraction of the energy.</a:t>
            </a:r>
          </a:p>
          <a:p>
            <a:pPr eaLnBrk="1" hangingPunct="1"/>
            <a:r>
              <a:rPr lang="en-US" altLang="it-IT" smtClean="0"/>
              <a:t> Another example: </a:t>
            </a:r>
            <a:r>
              <a:rPr lang="it-IT" altLang="it-IT" smtClean="0">
                <a:solidFill>
                  <a:srgbClr val="292929"/>
                </a:solidFill>
                <a:latin typeface="Verdana" pitchFamily="34" charset="0"/>
              </a:rPr>
              <a:t>Moore’s  law is an example of doing almost anything  with practically nothing, </a:t>
            </a:r>
            <a:r>
              <a:rPr lang="it-IT" altLang="it-IT" sz="1600" b="1">
                <a:solidFill>
                  <a:srgbClr val="292929"/>
                </a:solidFill>
                <a:latin typeface="Verdana" pitchFamily="34" charset="0"/>
              </a:rPr>
              <a:t>…. because of the software!</a:t>
            </a:r>
          </a:p>
          <a:p>
            <a:pPr eaLnBrk="1" hangingPunct="1"/>
            <a:endParaRPr lang="en-US"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33"/>
            <a:ext cx="7772400" cy="1102519"/>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BF8AB1B4-4173-42C7-8BE7-367FC7B1633E}" type="slidenum">
              <a:rPr lang="en-US"/>
              <a:pPr>
                <a:defRPr/>
              </a:pPr>
              <a:t>‹N›</a:t>
            </a:fld>
            <a:endParaRPr lang="en-US"/>
          </a:p>
        </p:txBody>
      </p:sp>
    </p:spTree>
    <p:extLst>
      <p:ext uri="{BB962C8B-B14F-4D97-AF65-F5344CB8AC3E}">
        <p14:creationId xmlns:p14="http://schemas.microsoft.com/office/powerpoint/2010/main" val="1694521560"/>
      </p:ext>
    </p:extLst>
  </p:cSld>
  <p:clrMapOvr>
    <a:masterClrMapping/>
  </p:clrMapOvr>
  <p:transition spd="slow">
    <p:strips dir="l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7545A9C6-8DEC-4E75-BC04-B71FD070FC58}" type="slidenum">
              <a:rPr lang="en-US"/>
              <a:pPr>
                <a:defRPr/>
              </a:pPr>
              <a:t>‹N›</a:t>
            </a:fld>
            <a:endParaRPr lang="en-US"/>
          </a:p>
        </p:txBody>
      </p:sp>
    </p:spTree>
    <p:extLst>
      <p:ext uri="{BB962C8B-B14F-4D97-AF65-F5344CB8AC3E}">
        <p14:creationId xmlns:p14="http://schemas.microsoft.com/office/powerpoint/2010/main" val="2769498229"/>
      </p:ext>
    </p:extLst>
  </p:cSld>
  <p:clrMapOvr>
    <a:masterClrMapping/>
  </p:clrMapOvr>
  <p:transition spd="slow">
    <p:strips dir="ld"/>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stili del testo dello schema</a:t>
            </a:r>
          </a:p>
        </p:txBody>
      </p:sp>
    </p:spTree>
    <p:extLst>
      <p:ext uri="{BB962C8B-B14F-4D97-AF65-F5344CB8AC3E}">
        <p14:creationId xmlns:p14="http://schemas.microsoft.com/office/powerpoint/2010/main" val="77599244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 Page Number">
    <p:spTree>
      <p:nvGrpSpPr>
        <p:cNvPr id="1" name=""/>
        <p:cNvGrpSpPr/>
        <p:nvPr/>
      </p:nvGrpSpPr>
      <p:grpSpPr>
        <a:xfrm>
          <a:off x="0" y="0"/>
          <a:ext cx="0" cy="0"/>
          <a:chOff x="0" y="0"/>
          <a:chExt cx="0" cy="0"/>
        </a:xfrm>
      </p:grpSpPr>
      <p:pic>
        <p:nvPicPr>
          <p:cNvPr id="4"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6"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stili del testo dello schema</a:t>
            </a:r>
          </a:p>
        </p:txBody>
      </p:sp>
      <p:sp>
        <p:nvSpPr>
          <p:cNvPr id="6" name="Slide Number Placeholder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EE70D3A6-DB81-4234-BCDA-FE0ED0096565}"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84557086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solidFill>
                  <a:schemeClr val="bg1">
                    <a:lumMod val="50000"/>
                  </a:schemeClr>
                </a:solidFill>
                <a:latin typeface="+mn-lt"/>
                <a:cs typeface="+mn-cs"/>
              </a:defRPr>
            </a:lvl1pPr>
          </a:lstStyle>
          <a:p>
            <a:pPr eaLnBrk="1" hangingPunct="1">
              <a:defRPr/>
            </a:pPr>
            <a:fld id="{FD5840EC-4851-47BB-83C0-A6050230A8A0}" type="slidenum">
              <a:rPr lang="it-IT" b="0" smtClean="0">
                <a:solidFill>
                  <a:srgbClr val="FFFFFF">
                    <a:lumMod val="50000"/>
                  </a:srgbClr>
                </a:solidFill>
              </a:rPr>
              <a:pPr eaLnBrk="1" hangingPunct="1">
                <a:defRPr/>
              </a:pPr>
              <a:t>‹N›</a:t>
            </a:fld>
            <a:endParaRPr lang="it-IT" b="0">
              <a:solidFill>
                <a:srgbClr val="FFFFFF">
                  <a:lumMod val="50000"/>
                </a:srgbClr>
              </a:solidFill>
            </a:endParaRPr>
          </a:p>
        </p:txBody>
      </p:sp>
    </p:spTree>
    <p:extLst>
      <p:ext uri="{BB962C8B-B14F-4D97-AF65-F5344CB8AC3E}">
        <p14:creationId xmlns:p14="http://schemas.microsoft.com/office/powerpoint/2010/main" val="396863977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381000" y="205979"/>
            <a:ext cx="8460000" cy="540000"/>
          </a:xfrm>
        </p:spPr>
        <p:txBody>
          <a:bodyPr/>
          <a:lstStyle>
            <a:lvl1pPr>
              <a:defRPr/>
            </a:lvl1pPr>
          </a:lstStyle>
          <a:p>
            <a:r>
              <a:rPr lang="it-IT" smtClean="0"/>
              <a:t>Fare clic per modificare lo stile del titolo</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9"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3D73ECD5-6FA6-481E-AF7D-1B4673CFC5B3}"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310830275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 Page Number">
    <p:spTree>
      <p:nvGrpSpPr>
        <p:cNvPr id="1" name=""/>
        <p:cNvGrpSpPr/>
        <p:nvPr/>
      </p:nvGrpSpPr>
      <p:grpSpPr>
        <a:xfrm>
          <a:off x="0" y="0"/>
          <a:ext cx="0" cy="0"/>
          <a:chOff x="0" y="0"/>
          <a:chExt cx="0" cy="0"/>
        </a:xfrm>
      </p:grpSpPr>
      <p:pic>
        <p:nvPicPr>
          <p:cNvPr id="3"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lvl1pPr>
              <a:defRPr>
                <a:latin typeface="Calibri" panose="020F0502020204030204" pitchFamily="34" charset="0"/>
              </a:defRPr>
            </a:lvl1pPr>
          </a:lstStyle>
          <a:p>
            <a:r>
              <a:rPr lang="it-IT" dirty="0" smtClean="0"/>
              <a:t>Fare clic per modificare lo stile del titolo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6C7A2F9F-1753-4133-9C8D-540D00E91514}"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346914934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 Page Number">
    <p:spTree>
      <p:nvGrpSpPr>
        <p:cNvPr id="1" name=""/>
        <p:cNvGrpSpPr/>
        <p:nvPr/>
      </p:nvGrpSpPr>
      <p:grpSpPr>
        <a:xfrm>
          <a:off x="0" y="0"/>
          <a:ext cx="0" cy="0"/>
          <a:chOff x="0" y="0"/>
          <a:chExt cx="0" cy="0"/>
        </a:xfrm>
      </p:grpSpPr>
      <p:pic>
        <p:nvPicPr>
          <p:cNvPr id="2"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E17EE722-65D7-4C6D-BC18-1B59E2E202D8}"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117588470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smtClean="0"/>
              <a:t>Fare clic per modificare lo stile del titolo</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7E83A8CE-7E34-46C1-84D5-B952FA46BC3F}"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84362220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Image with Caption">
    <p:spTree>
      <p:nvGrpSpPr>
        <p:cNvPr id="1" name=""/>
        <p:cNvGrpSpPr/>
        <p:nvPr/>
      </p:nvGrpSpPr>
      <p:grpSpPr>
        <a:xfrm>
          <a:off x="0" y="0"/>
          <a:ext cx="0" cy="0"/>
          <a:chOff x="0" y="0"/>
          <a:chExt cx="0" cy="0"/>
        </a:xfrm>
      </p:grpSpPr>
      <p:pic>
        <p:nvPicPr>
          <p:cNvPr id="5"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smtClean="0"/>
              <a:t>Fare clic per modificare lo stile del titolo</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CAB2CB7E-15C4-4DED-8E20-A5A26229EBBE}"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126013222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Portrait Content">
    <p:spTree>
      <p:nvGrpSpPr>
        <p:cNvPr id="1" name=""/>
        <p:cNvGrpSpPr/>
        <p:nvPr/>
      </p:nvGrpSpPr>
      <p:grpSpPr>
        <a:xfrm>
          <a:off x="0" y="0"/>
          <a:ext cx="0" cy="0"/>
          <a:chOff x="0" y="0"/>
          <a:chExt cx="0" cy="0"/>
        </a:xfrm>
      </p:grpSpPr>
      <p:pic>
        <p:nvPicPr>
          <p:cNvPr id="4"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6"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6" name="Slide Number Placeholder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86138288-4C82-42B5-BDD8-9C1D75133C87}"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75542213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Portrait Title and Content">
    <p:spTree>
      <p:nvGrpSpPr>
        <p:cNvPr id="1" name=""/>
        <p:cNvGrpSpPr/>
        <p:nvPr/>
      </p:nvGrpSpPr>
      <p:grpSpPr>
        <a:xfrm>
          <a:off x="0" y="0"/>
          <a:ext cx="0" cy="0"/>
          <a:chOff x="0" y="0"/>
          <a:chExt cx="0" cy="0"/>
        </a:xfrm>
      </p:grpSpPr>
      <p:pic>
        <p:nvPicPr>
          <p:cNvPr id="4"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6"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verticale 1"/>
          <p:cNvSpPr>
            <a:spLocks noGrp="1"/>
          </p:cNvSpPr>
          <p:nvPr>
            <p:ph type="title" orient="vert"/>
          </p:nvPr>
        </p:nvSpPr>
        <p:spPr>
          <a:xfrm>
            <a:off x="6596072" y="411958"/>
            <a:ext cx="2090737" cy="4050506"/>
          </a:xfrm>
        </p:spPr>
        <p:txBody>
          <a:bodyPr vert="eaVert"/>
          <a:lstStyle/>
          <a:p>
            <a:r>
              <a:rPr lang="it-IT" smtClean="0"/>
              <a:t>Fare clic per modificare lo stile del titolo</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6" name="Slide Number Placeholder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latin typeface="+mn-lt"/>
                <a:cs typeface="+mn-cs"/>
              </a:defRPr>
            </a:lvl1pPr>
          </a:lstStyle>
          <a:p>
            <a:pPr eaLnBrk="1" hangingPunct="1">
              <a:defRPr/>
            </a:pPr>
            <a:fld id="{8AD1F43D-E5AD-4FE6-A859-2E007EB513B4}" type="slidenum">
              <a:rPr lang="it-IT" b="0">
                <a:solidFill>
                  <a:srgbClr val="FFFFFF"/>
                </a:solidFill>
              </a:rPr>
              <a:pPr eaLnBrk="1" hangingPunct="1">
                <a:defRPr/>
              </a:pPr>
              <a:t>‹N›</a:t>
            </a:fld>
            <a:endParaRPr lang="it-IT" b="0">
              <a:solidFill>
                <a:srgbClr val="FFFFFF"/>
              </a:solidFill>
            </a:endParaRPr>
          </a:p>
        </p:txBody>
      </p:sp>
    </p:spTree>
    <p:extLst>
      <p:ext uri="{BB962C8B-B14F-4D97-AF65-F5344CB8AC3E}">
        <p14:creationId xmlns:p14="http://schemas.microsoft.com/office/powerpoint/2010/main" val="31349314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57200"/>
            <a:ext cx="1943100" cy="41148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457200"/>
            <a:ext cx="5676900" cy="4114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0489B795-2E58-4C7E-B61E-DF212B28ADA6}" type="slidenum">
              <a:rPr lang="en-US"/>
              <a:pPr>
                <a:defRPr/>
              </a:pPr>
              <a:t>‹N›</a:t>
            </a:fld>
            <a:endParaRPr lang="en-US"/>
          </a:p>
        </p:txBody>
      </p:sp>
    </p:spTree>
    <p:extLst>
      <p:ext uri="{BB962C8B-B14F-4D97-AF65-F5344CB8AC3E}">
        <p14:creationId xmlns:p14="http://schemas.microsoft.com/office/powerpoint/2010/main" val="4289188751"/>
      </p:ext>
    </p:extLst>
  </p:cSld>
  <p:clrMapOvr>
    <a:masterClrMapping/>
  </p:clrMapOvr>
  <p:transition spd="slow">
    <p:strips dir="ld"/>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Last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magine 4" descr="B3_1B.png"/>
          <p:cNvPicPr>
            <a:picLocks noChangeAspect="1"/>
          </p:cNvPicPr>
          <p:nvPr/>
        </p:nvPicPr>
        <p:blipFill>
          <a:blip r:embed="rId3" cstate="screen">
            <a:extLst>
              <a:ext uri="{28A0092B-C50C-407E-A947-70E740481C1C}">
                <a14:useLocalDpi xmlns:a14="http://schemas.microsoft.com/office/drawing/2010/main"/>
              </a:ext>
            </a:extLst>
          </a:blip>
          <a:srcRect t="2937"/>
          <a:stretch>
            <a:fillRect/>
          </a:stretch>
        </p:blipFill>
        <p:spPr bwMode="auto">
          <a:xfrm>
            <a:off x="6296037" y="5954"/>
            <a:ext cx="2847975"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76174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en-US" dirty="0"/>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Tree>
    <p:extLst>
      <p:ext uri="{BB962C8B-B14F-4D97-AF65-F5344CB8AC3E}">
        <p14:creationId xmlns:p14="http://schemas.microsoft.com/office/powerpoint/2010/main" val="227895108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517280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9268377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5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3210691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0"/>
            <a:ext cx="7772400" cy="685800"/>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609600" y="800100"/>
            <a:ext cx="38481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10100" y="800100"/>
            <a:ext cx="38481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609600" y="2743200"/>
            <a:ext cx="38481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Content Placeholder 5"/>
          <p:cNvSpPr>
            <a:spLocks noGrp="1"/>
          </p:cNvSpPr>
          <p:nvPr>
            <p:ph sz="quarter" idx="4"/>
          </p:nvPr>
        </p:nvSpPr>
        <p:spPr>
          <a:xfrm>
            <a:off x="4610100" y="2743200"/>
            <a:ext cx="38481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7"/>
          <p:cNvSpPr>
            <a:spLocks noGrp="1" noChangeArrowheads="1"/>
          </p:cNvSpPr>
          <p:nvPr>
            <p:ph type="ftr" sz="quarter" idx="10"/>
          </p:nvPr>
        </p:nvSpPr>
        <p:spPr>
          <a:xfrm>
            <a:off x="5786438" y="4757738"/>
            <a:ext cx="2895600" cy="342900"/>
          </a:xfrm>
          <a:prstGeom prst="rect">
            <a:avLst/>
          </a:prstGeom>
          <a:ln/>
        </p:spPr>
        <p:txBody>
          <a:bodyPr/>
          <a:lstStyle>
            <a:lvl1pPr>
              <a:defRPr/>
            </a:lvl1pPr>
          </a:lstStyle>
          <a:p>
            <a:pPr>
              <a:defRPr/>
            </a:pPr>
            <a:endParaRPr lang="en-US"/>
          </a:p>
        </p:txBody>
      </p:sp>
      <p:sp>
        <p:nvSpPr>
          <p:cNvPr id="8" name="Rectangle 8"/>
          <p:cNvSpPr>
            <a:spLocks noGrp="1" noChangeArrowheads="1"/>
          </p:cNvSpPr>
          <p:nvPr>
            <p:ph type="sldNum" sz="quarter" idx="11"/>
          </p:nvPr>
        </p:nvSpPr>
        <p:spPr>
          <a:xfrm>
            <a:off x="3844925" y="4924425"/>
            <a:ext cx="609600" cy="201216"/>
          </a:xfrm>
          <a:prstGeom prst="rect">
            <a:avLst/>
          </a:prstGeom>
          <a:ln/>
        </p:spPr>
        <p:txBody>
          <a:bodyPr/>
          <a:lstStyle>
            <a:lvl1pPr>
              <a:defRPr/>
            </a:lvl1pPr>
          </a:lstStyle>
          <a:p>
            <a:pPr>
              <a:defRPr/>
            </a:pPr>
            <a:fld id="{9E1B3508-F83F-4F46-A360-9EECBD955D2E}" type="slidenum">
              <a:rPr lang="en-US"/>
              <a:pPr>
                <a:defRPr/>
              </a:pPr>
              <a:t>‹N›</a:t>
            </a:fld>
            <a:endParaRPr lang="en-US"/>
          </a:p>
        </p:txBody>
      </p:sp>
    </p:spTree>
    <p:extLst>
      <p:ext uri="{BB962C8B-B14F-4D97-AF65-F5344CB8AC3E}">
        <p14:creationId xmlns:p14="http://schemas.microsoft.com/office/powerpoint/2010/main" val="3055837215"/>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31"/>
            <a:ext cx="7772400" cy="1102519"/>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037606B-C216-4584-BDE9-1CBE4FF6A405}"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2567662677"/>
      </p:ext>
    </p:extLst>
  </p:cSld>
  <p:clrMapOvr>
    <a:masterClrMapping/>
  </p:clrMapOvr>
  <p:transition spd="slow">
    <p:strips dir="ld"/>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B19B571-25BA-49C8-A2B5-930FDA92A135}"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3289739564"/>
      </p:ext>
    </p:extLst>
  </p:cSld>
  <p:clrMapOvr>
    <a:masterClrMapping/>
  </p:clrMapOvr>
  <p:transition spd="slow">
    <p:strips dir="ld"/>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DABCF1E-7E56-42AD-9644-6FBCECDB2E85}"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467097839"/>
      </p:ext>
    </p:extLst>
  </p:cSld>
  <p:clrMapOvr>
    <a:masterClrMapping/>
  </p:clrMapOvr>
  <p:transition spd="slow">
    <p:strips dir="ld"/>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CFAB5F-E699-4E59-927B-D28934D74741}"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337909889"/>
      </p:ext>
    </p:extLst>
  </p:cSld>
  <p:clrMapOvr>
    <a:masterClrMapping/>
  </p:clrMapOvr>
  <p:transition spd="slow">
    <p:strips dir="l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485900"/>
            <a:ext cx="3810000" cy="14859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086100"/>
            <a:ext cx="3810000" cy="14859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Rectangle 5"/>
          <p:cNvSpPr>
            <a:spLocks noGrp="1" noChangeArrowheads="1"/>
          </p:cNvSpPr>
          <p:nvPr>
            <p:ph type="ftr" sz="quarter" idx="10"/>
          </p:nvPr>
        </p:nvSpPr>
        <p:spPr/>
        <p:txBody>
          <a:bodyPr/>
          <a:lstStyle>
            <a:lvl1pPr>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pPr>
              <a:defRPr/>
            </a:pPr>
            <a:fld id="{EF83E1E3-0F35-41A8-836E-9DBB6C2C15B0}" type="slidenum">
              <a:rPr lang="en-US"/>
              <a:pPr>
                <a:defRPr/>
              </a:pPr>
              <a:t>‹N›</a:t>
            </a:fld>
            <a:endParaRPr lang="en-US"/>
          </a:p>
        </p:txBody>
      </p:sp>
    </p:spTree>
    <p:extLst>
      <p:ext uri="{BB962C8B-B14F-4D97-AF65-F5344CB8AC3E}">
        <p14:creationId xmlns:p14="http://schemas.microsoft.com/office/powerpoint/2010/main" val="2784362979"/>
      </p:ext>
    </p:extLst>
  </p:cSld>
  <p:clrMapOvr>
    <a:masterClrMapping/>
  </p:clrMapOvr>
  <p:transition spd="slow">
    <p:strips dir="ld"/>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4D59D4CD-13F7-4769-9A63-8C8E51326442}"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56403602"/>
      </p:ext>
    </p:extLst>
  </p:cSld>
  <p:clrMapOvr>
    <a:masterClrMapping/>
  </p:clrMapOvr>
  <p:transition spd="slow">
    <p:strips dir="ld"/>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6D1E4CBC-243A-42F7-A483-374C85E484D1}"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2666165068"/>
      </p:ext>
    </p:extLst>
  </p:cSld>
  <p:clrMapOvr>
    <a:masterClrMapping/>
  </p:clrMapOvr>
  <p:transition spd="slow">
    <p:strips dir="ld"/>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61AEBF1C-6594-4026-920E-12EECB8A8D13}"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179168195"/>
      </p:ext>
    </p:extLst>
  </p:cSld>
  <p:clrMapOvr>
    <a:masterClrMapping/>
  </p:clrMapOvr>
  <p:transition spd="slow">
    <p:strips dir="ld"/>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04787"/>
            <a:ext cx="3008313" cy="871538"/>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D9A06C3-09F9-4EFF-BB9F-E5D48549C8DA}"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961808045"/>
      </p:ext>
    </p:extLst>
  </p:cSld>
  <p:clrMapOvr>
    <a:masterClrMapping/>
  </p:clrMapOvr>
  <p:transition spd="slow">
    <p:strips dir="ld"/>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3D9DB91-7489-4B14-8557-C75A8D636B8C}"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604534675"/>
      </p:ext>
    </p:extLst>
  </p:cSld>
  <p:clrMapOvr>
    <a:masterClrMapping/>
  </p:clrMapOvr>
  <p:transition spd="slow">
    <p:strips dir="ld"/>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E1149CA-C12D-4240-810A-71E4FF0E3C4D}"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900435714"/>
      </p:ext>
    </p:extLst>
  </p:cSld>
  <p:clrMapOvr>
    <a:masterClrMapping/>
  </p:clrMapOvr>
  <p:transition spd="slow">
    <p:strips dir="ld"/>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57200"/>
            <a:ext cx="1943100" cy="41148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457200"/>
            <a:ext cx="5676900" cy="4114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13DD0CF-B9BE-4DDC-A8DC-F10B60D0C292}"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3844188775"/>
      </p:ext>
    </p:extLst>
  </p:cSld>
  <p:clrMapOvr>
    <a:masterClrMapping/>
  </p:clrMapOvr>
  <p:transition spd="slow">
    <p:strips dir="ld"/>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485900"/>
            <a:ext cx="3810000" cy="14859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086100"/>
            <a:ext cx="3810000" cy="14859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0F13FA21-47B8-4D85-BDA9-6D5252848E3B}"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993895279"/>
      </p:ext>
    </p:extLst>
  </p:cSld>
  <p:clrMapOvr>
    <a:masterClrMapping/>
  </p:clrMapOvr>
  <p:transition spd="slow">
    <p:strips dir="ld"/>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AB22B7D-311D-412E-BE35-9EB4EC596A81}"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3775198537"/>
      </p:ext>
    </p:extLst>
  </p:cSld>
  <p:clrMapOvr>
    <a:masterClrMapping/>
  </p:clrMapOvr>
  <p:transition spd="slow">
    <p:strips dir="ld"/>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grafico 3"/>
          <p:cNvSpPr>
            <a:spLocks noGrp="1"/>
          </p:cNvSpPr>
          <p:nvPr>
            <p:ph type="chart" sz="half" idx="2"/>
          </p:nvPr>
        </p:nvSpPr>
        <p:spPr>
          <a:xfrm>
            <a:off x="4648200" y="1485900"/>
            <a:ext cx="3810000" cy="3086100"/>
          </a:xfrm>
        </p:spPr>
        <p:txBody>
          <a:bodyPr/>
          <a:lstStyle/>
          <a:p>
            <a:pPr lvl="0"/>
            <a:endParaRPr lang="en-US" noProof="0" smtClean="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ED5830D-1768-4676-8DCF-03540B1E3263}" type="slidenum">
              <a:rPr lang="en-US">
                <a:solidFill>
                  <a:prstClr val="black"/>
                </a:solidFill>
              </a:rPr>
              <a:pPr>
                <a:defRPr/>
              </a:pPr>
              <a:t>‹N›</a:t>
            </a:fld>
            <a:endParaRPr lang="en-US">
              <a:solidFill>
                <a:prstClr val="black"/>
              </a:solidFill>
            </a:endParaRPr>
          </a:p>
        </p:txBody>
      </p:sp>
    </p:spTree>
    <p:extLst>
      <p:ext uri="{BB962C8B-B14F-4D97-AF65-F5344CB8AC3E}">
        <p14:creationId xmlns:p14="http://schemas.microsoft.com/office/powerpoint/2010/main" val="1075087412"/>
      </p:ext>
    </p:extLst>
  </p:cSld>
  <p:clrMapOvr>
    <a:masterClrMapping/>
  </p:clrMapOvr>
  <p:transition spd="slow">
    <p:strips dir="l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A9C0E01-DB09-4415-BF0D-30B867D1F969}" type="slidenum">
              <a:rPr lang="en-US"/>
              <a:pPr>
                <a:defRPr/>
              </a:pPr>
              <a:t>‹N›</a:t>
            </a:fld>
            <a:endParaRPr lang="en-US"/>
          </a:p>
        </p:txBody>
      </p:sp>
    </p:spTree>
    <p:extLst>
      <p:ext uri="{BB962C8B-B14F-4D97-AF65-F5344CB8AC3E}">
        <p14:creationId xmlns:p14="http://schemas.microsoft.com/office/powerpoint/2010/main" val="2756810119"/>
      </p:ext>
    </p:extLst>
  </p:cSld>
  <p:clrMapOvr>
    <a:masterClrMapping/>
  </p:clrMapOvr>
  <p:transition spd="slow">
    <p:strips dir="ld"/>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47"/>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2431136067"/>
      </p:ext>
    </p:extLst>
  </p:cSld>
  <p:clrMapOvr>
    <a:masterClrMapping/>
  </p:clrMapOv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887966219"/>
      </p:ext>
    </p:extLst>
  </p:cSld>
  <p:clrMapOvr>
    <a:masterClrMapping/>
  </p:clrMapOv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8960BEED-7751-4A48-9AA7-9F20B78F6BFD}"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878462117"/>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619954284"/>
      </p:ext>
    </p:extLst>
  </p:cSld>
  <p:clrMapOvr>
    <a:masterClrMapping/>
  </p:clrMapOv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49E06CF1-8DBF-4C61-8875-F10AEE6B5A83}"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2315132047"/>
      </p:ext>
    </p:extLst>
  </p:cSld>
  <p:clrMapOvr>
    <a:masterClrMapping/>
  </p:clrMapOv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F8153AC9-824D-44AF-9061-80F28FFA5099}"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3015472251"/>
      </p:ext>
    </p:extLst>
  </p:cSld>
  <p:clrMapOvr>
    <a:masterClrMapping/>
  </p:clrMapOv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5F3A71DA-523B-432D-B4B1-8DBB97D83C72}"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1482627810"/>
      </p:ext>
    </p:extLst>
  </p:cSld>
  <p:clrMapOvr>
    <a:masterClrMapping/>
  </p:clrMapOvr>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51EBED97-F7B4-4B37-88A2-D0404E72325F}"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2846756044"/>
      </p:ext>
    </p:extLst>
  </p:cSld>
  <p:clrMapOvr>
    <a:masterClrMapping/>
  </p:clrMapOv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EB162BA6-FCEA-4332-9272-6563D1A8B467}"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2750457778"/>
      </p:ext>
    </p:extLst>
  </p:cSld>
  <p:clrMapOvr>
    <a:masterClrMapping/>
  </p:clrMapOv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795"/>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796"/>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ED90CCAD-895D-4920-8D31-5CD8C39352DD}"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80413675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10287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485900"/>
            <a:ext cx="3810000" cy="3086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grafico 3"/>
          <p:cNvSpPr>
            <a:spLocks noGrp="1"/>
          </p:cNvSpPr>
          <p:nvPr>
            <p:ph type="chart" sz="half" idx="2"/>
          </p:nvPr>
        </p:nvSpPr>
        <p:spPr>
          <a:xfrm>
            <a:off x="4648200" y="1485900"/>
            <a:ext cx="3810000" cy="3086100"/>
          </a:xfrm>
        </p:spPr>
        <p:txBody>
          <a:bodyPr/>
          <a:lstStyle/>
          <a:p>
            <a:pPr lvl="0"/>
            <a:endParaRPr lang="en-US" noProof="0" smtClean="0"/>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F4F09717-251C-42AA-B042-257F7E5DF8EA}" type="slidenum">
              <a:rPr lang="en-US"/>
              <a:pPr>
                <a:defRPr/>
              </a:pPr>
              <a:t>‹N›</a:t>
            </a:fld>
            <a:endParaRPr lang="en-US"/>
          </a:p>
        </p:txBody>
      </p:sp>
    </p:spTree>
    <p:extLst>
      <p:ext uri="{BB962C8B-B14F-4D97-AF65-F5344CB8AC3E}">
        <p14:creationId xmlns:p14="http://schemas.microsoft.com/office/powerpoint/2010/main" val="2101172679"/>
      </p:ext>
    </p:extLst>
  </p:cSld>
  <p:clrMapOvr>
    <a:masterClrMapping/>
  </p:clrMapOvr>
  <p:transition spd="slow">
    <p:strips dir="ld"/>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D7CF26B4-5502-4E35-98C4-1A26725466BE}"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1046343057"/>
      </p:ext>
    </p:extLst>
  </p:cSld>
  <p:clrMapOvr>
    <a:masterClrMapping/>
  </p:clrMapOv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95ACCE86-EEE1-40A5-8C7A-F76FC73D1BB8}"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800529215"/>
      </p:ext>
    </p:extLst>
  </p:cSld>
  <p:clrMapOvr>
    <a:masterClrMapping/>
  </p:clrMapOvr>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EF52B135-8818-4A67-B612-C0411CBBB782}" type="slidenum">
              <a:rPr lang="it-IT" altLang="it-IT" b="0">
                <a:solidFill>
                  <a:srgbClr val="6E7178"/>
                </a:solidFill>
                <a:latin typeface="Arial"/>
                <a:ea typeface="ＭＳ Ｐゴシック" pitchFamily="34" charset="-128"/>
              </a:rPr>
              <a:pPr eaLnBrk="1" hangingPunct="1">
                <a:defRPr/>
              </a:pPr>
              <a:t>‹N›</a:t>
            </a:fld>
            <a:endParaRPr lang="it-IT" altLang="it-IT" b="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3242836609"/>
      </p:ext>
    </p:extLst>
  </p:cSld>
  <p:clrMapOvr>
    <a:masterClrMapping/>
  </p:clrMapOv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59"/>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it-IT" sz="1400" smtClean="0">
                <a:solidFill>
                  <a:srgbClr val="6E7178"/>
                </a:solidFill>
              </a:rPr>
              <a:t>www.eurotech.com</a:t>
            </a:r>
          </a:p>
        </p:txBody>
      </p:sp>
      <p:sp>
        <p:nvSpPr>
          <p:cNvPr id="4" name="CasellaDiTesto 3"/>
          <p:cNvSpPr txBox="1">
            <a:spLocks noChangeArrowheads="1"/>
          </p:cNvSpPr>
          <p:nvPr userDrawn="1"/>
        </p:nvSpPr>
        <p:spPr bwMode="auto">
          <a:xfrm>
            <a:off x="2771775" y="1151373"/>
            <a:ext cx="360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4800" smtClean="0">
                <a:solidFill>
                  <a:srgbClr val="6E7178"/>
                </a:solidFill>
              </a:rPr>
              <a:t>Thank You!</a:t>
            </a:r>
          </a:p>
        </p:txBody>
      </p:sp>
    </p:spTree>
    <p:extLst>
      <p:ext uri="{BB962C8B-B14F-4D97-AF65-F5344CB8AC3E}">
        <p14:creationId xmlns:p14="http://schemas.microsoft.com/office/powerpoint/2010/main" val="3839358214"/>
      </p:ext>
    </p:extLst>
  </p:cSld>
  <p:clrMapOvr>
    <a:masterClrMapping/>
  </p:clrMapOvr>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9527854"/>
      </p:ext>
    </p:extLst>
  </p:cSld>
  <p:clrMapOvr>
    <a:masterClrMapping/>
  </p:clrMapOvr>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42"/>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1285481154"/>
      </p:ext>
    </p:extLst>
  </p:cSld>
  <p:clrMapOvr>
    <a:masterClrMapping/>
  </p:clrMapOvr>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2881675848"/>
      </p:ext>
    </p:extLst>
  </p:cSld>
  <p:clrMapOvr>
    <a:masterClrMapping/>
  </p:clrMapOvr>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6"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3295581242"/>
      </p:ext>
    </p:extLst>
  </p:cSld>
  <p:clrMapOvr>
    <a:masterClrMapping/>
  </p:clrMapOvr>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4"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1679985417"/>
      </p:ext>
    </p:extLst>
  </p:cSld>
  <p:clrMapOvr>
    <a:masterClrMapping/>
  </p:clrMapOvr>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5" name="Segnaposto numero diapositiva 2"/>
          <p:cNvSpPr txBox="1">
            <a:spLocks/>
          </p:cNvSpPr>
          <p:nvPr userDrawn="1"/>
        </p:nvSpPr>
        <p:spPr>
          <a:xfrm>
            <a:off x="8102053" y="4949150"/>
            <a:ext cx="923723" cy="194353"/>
          </a:xfrm>
          <a:prstGeom prst="rect">
            <a:avLst/>
          </a:prstGeom>
        </p:spPr>
        <p:txBody>
          <a:bodyPr/>
          <a:lstStyle>
            <a:defPPr>
              <a:defRPr lang="it-IT"/>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eaLnBrk="1" hangingPunct="1">
              <a:defRPr/>
            </a:pPr>
            <a:fld id="{C6131865-5037-4048-A196-B9DA37180C5F}" type="slidenum">
              <a:rPr lang="it-IT" b="0" smtClean="0">
                <a:solidFill>
                  <a:srgbClr val="6E7178"/>
                </a:solidFill>
                <a:latin typeface="Arial" charset="0"/>
                <a:cs typeface="Arial" pitchFamily="34" charset="0"/>
              </a:rPr>
              <a:pPr eaLnBrk="1" hangingPunct="1">
                <a:defRPr/>
              </a:pPr>
              <a:t>‹N›</a:t>
            </a:fld>
            <a:endParaRPr lang="it-IT" b="0" dirty="0">
              <a:solidFill>
                <a:srgbClr val="6E7178"/>
              </a:solidFill>
              <a:latin typeface="Arial" charset="0"/>
              <a:cs typeface="Arial" pitchFamily="34" charset="0"/>
            </a:endParaRPr>
          </a:p>
        </p:txBody>
      </p:sp>
    </p:spTree>
    <p:extLst>
      <p:ext uri="{BB962C8B-B14F-4D97-AF65-F5344CB8AC3E}">
        <p14:creationId xmlns:p14="http://schemas.microsoft.com/office/powerpoint/2010/main" val="1098204162"/>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124468991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3323354940"/>
      </p:ext>
    </p:extLst>
  </p:cSld>
  <p:clrMapOvr>
    <a:masterClrMapping/>
  </p:clrMapOv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2"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2"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numero diapositiva 2"/>
          <p:cNvSpPr>
            <a:spLocks noGrp="1"/>
          </p:cNvSpPr>
          <p:nvPr>
            <p:ph type="sldNum" sz="quarter" idx="10"/>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227408300"/>
      </p:ext>
    </p:extLst>
  </p:cSld>
  <p:clrMapOvr>
    <a:masterClrMapping/>
  </p:clrMapOv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4"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482133150"/>
      </p:ext>
    </p:extLst>
  </p:cSld>
  <p:clrMapOvr>
    <a:masterClrMapping/>
  </p:clrMapOv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2014445499"/>
      </p:ext>
    </p:extLst>
  </p:cSld>
  <p:clrMapOvr>
    <a:masterClrMapping/>
  </p:clrMapOv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07" y="204790"/>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791"/>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6"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2585662367"/>
      </p:ext>
    </p:extLst>
  </p:cSld>
  <p:clrMapOvr>
    <a:masterClrMapping/>
  </p:clrMapOv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6"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3722042416"/>
      </p:ext>
    </p:extLst>
  </p:cSld>
  <p:clrMapOvr>
    <a:masterClrMapping/>
  </p:clrMapOvr>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583172158"/>
      </p:ext>
    </p:extLst>
  </p:cSld>
  <p:clrMapOvr>
    <a:masterClrMapping/>
  </p:clrMapOvr>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0"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57"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392658044"/>
      </p:ext>
    </p:extLst>
  </p:cSld>
  <p:clrMapOvr>
    <a:masterClrMapping/>
  </p:clrMapOvr>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Segnaposto testo 3"/>
          <p:cNvSpPr txBox="1">
            <a:spLocks/>
          </p:cNvSpPr>
          <p:nvPr userDrawn="1"/>
        </p:nvSpPr>
        <p:spPr bwMode="auto">
          <a:xfrm>
            <a:off x="4038600" y="2914654"/>
            <a:ext cx="4826000" cy="269081"/>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it-IT" sz="1400" smtClean="0">
                <a:solidFill>
                  <a:srgbClr val="6E7178"/>
                </a:solidFill>
              </a:rPr>
              <a:t>www.eurotech.com</a:t>
            </a:r>
          </a:p>
        </p:txBody>
      </p:sp>
      <p:sp>
        <p:nvSpPr>
          <p:cNvPr id="4" name="CasellaDiTesto 3"/>
          <p:cNvSpPr txBox="1">
            <a:spLocks noChangeArrowheads="1"/>
          </p:cNvSpPr>
          <p:nvPr userDrawn="1"/>
        </p:nvSpPr>
        <p:spPr bwMode="auto">
          <a:xfrm>
            <a:off x="2771775" y="1151368"/>
            <a:ext cx="3600450" cy="830997"/>
          </a:xfrm>
          <a:prstGeom prst="rect">
            <a:avLst/>
          </a:prstGeom>
          <a:noFill/>
          <a:ln>
            <a:noFill/>
          </a:ln>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4800" smtClean="0">
                <a:solidFill>
                  <a:srgbClr val="6E7178"/>
                </a:solidFill>
              </a:rPr>
              <a:t>Thank You!</a:t>
            </a:r>
          </a:p>
        </p:txBody>
      </p:sp>
    </p:spTree>
    <p:extLst>
      <p:ext uri="{BB962C8B-B14F-4D97-AF65-F5344CB8AC3E}">
        <p14:creationId xmlns:p14="http://schemas.microsoft.com/office/powerpoint/2010/main" val="1713522493"/>
      </p:ext>
    </p:extLst>
  </p:cSld>
  <p:clrMapOvr>
    <a:masterClrMapping/>
  </p:clrMapOvr>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a:defRPr/>
            </a:pPr>
            <a:fld id="{C6131865-5037-4048-A196-B9DA37180C5F}" type="slidenum">
              <a:rPr lang="it-IT" smtClean="0">
                <a:solidFill>
                  <a:srgbClr val="6E7178"/>
                </a:solidFill>
                <a:cs typeface="Arial" pitchFamily="34" charset="0"/>
              </a:rPr>
              <a:pPr>
                <a:defRPr/>
              </a:pPr>
              <a:t>‹N›</a:t>
            </a:fld>
            <a:endParaRPr lang="it-IT" dirty="0">
              <a:solidFill>
                <a:srgbClr val="6E7178"/>
              </a:solidFill>
              <a:cs typeface="Arial" pitchFamily="34" charset="0"/>
            </a:endParaRPr>
          </a:p>
        </p:txBody>
      </p:sp>
    </p:spTree>
    <p:extLst>
      <p:ext uri="{BB962C8B-B14F-4D97-AF65-F5344CB8AC3E}">
        <p14:creationId xmlns:p14="http://schemas.microsoft.com/office/powerpoint/2010/main" val="1924117034"/>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92683778"/>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1719418332"/>
      </p:ext>
    </p:extLst>
  </p:cSld>
  <p:clrMapOvr>
    <a:masterClrMapping/>
  </p:clrMapOv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6" name="TextBox 5"/>
          <p:cNvSpPr txBox="1"/>
          <p:nvPr userDrawn="1"/>
        </p:nvSpPr>
        <p:spPr>
          <a:xfrm>
            <a:off x="8174816" y="4918530"/>
            <a:ext cx="914251" cy="215444"/>
          </a:xfrm>
          <a:prstGeom prst="rect">
            <a:avLst/>
          </a:prstGeom>
          <a:noFill/>
        </p:spPr>
        <p:txBody>
          <a:bodyPr wrap="square" rtlCol="0">
            <a:spAutoFit/>
          </a:bodyPr>
          <a:lstStyle/>
          <a:p>
            <a:pPr algn="r" eaLnBrk="1" hangingPunct="1"/>
            <a:r>
              <a:rPr lang="sk-SK" sz="800" b="0" dirty="0" smtClean="0">
                <a:solidFill>
                  <a:srgbClr val="6E7178"/>
                </a:solidFill>
                <a:latin typeface="Arial"/>
                <a:ea typeface="ＭＳ Ｐゴシック" pitchFamily="34" charset="-128"/>
              </a:rPr>
              <a:t>Rev.: </a:t>
            </a:r>
            <a:r>
              <a:rPr lang="nb-NO" sz="800" b="0" dirty="0" smtClean="0">
                <a:solidFill>
                  <a:srgbClr val="6E7178"/>
                </a:solidFill>
                <a:latin typeface="Arial"/>
                <a:ea typeface="ＭＳ Ｐゴシック" pitchFamily="34" charset="-128"/>
              </a:rPr>
              <a:t>1.2</a:t>
            </a:r>
            <a:r>
              <a:rPr lang="en-US" sz="800" b="0" dirty="0" smtClean="0">
                <a:solidFill>
                  <a:srgbClr val="6E7178"/>
                </a:solidFill>
                <a:latin typeface="Arial"/>
                <a:ea typeface="ＭＳ Ｐゴシック" pitchFamily="34" charset="-128"/>
              </a:rPr>
              <a:t> / # </a:t>
            </a:r>
            <a:fld id="{9CE81167-A30C-7F4A-9357-800A8460394A}" type="slidenum">
              <a:rPr lang="en-US" sz="800" b="0" smtClean="0">
                <a:solidFill>
                  <a:srgbClr val="6E7178"/>
                </a:solidFill>
                <a:latin typeface="Arial"/>
                <a:ea typeface="ＭＳ Ｐゴシック" pitchFamily="34" charset="-128"/>
              </a:rPr>
              <a:pPr algn="r" eaLnBrk="1" hangingPunct="1"/>
              <a:t>‹N›</a:t>
            </a:fld>
            <a:endParaRPr lang="en-US" sz="800" b="0" dirty="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1328383981"/>
      </p:ext>
    </p:extLst>
  </p:cSld>
  <p:clrMapOvr>
    <a:masterClrMapping/>
  </p:clrMapOvr>
  <p:transition spd="slow">
    <p:pull dir="lu"/>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7486022" cy="452438"/>
          </a:xfrm>
        </p:spPr>
        <p:txBody>
          <a:bodyPr/>
          <a:lstStyle>
            <a:lvl1pPr>
              <a:defRPr sz="2800">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0" y="1024971"/>
            <a:ext cx="8450664" cy="3516923"/>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1997483242"/>
      </p:ext>
    </p:extLst>
  </p:cSld>
  <p:clrMapOvr>
    <a:masterClrMapping/>
  </p:clrMapOvr>
  <p:transition spd="slow">
    <p:pull dir="lu"/>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388113243"/>
      </p:ext>
    </p:extLst>
  </p:cSld>
  <p:clrMapOvr>
    <a:masterClrMapping/>
  </p:clrMapOvr>
  <p:transition spd="slow">
    <p:pull dir="lu"/>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1818970217"/>
      </p:ext>
    </p:extLst>
  </p:cSld>
  <p:clrMapOvr>
    <a:masterClrMapping/>
  </p:clrMapOvr>
  <p:transition spd="slow">
    <p:pull dir="lu"/>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Tree>
    <p:extLst>
      <p:ext uri="{BB962C8B-B14F-4D97-AF65-F5344CB8AC3E}">
        <p14:creationId xmlns:p14="http://schemas.microsoft.com/office/powerpoint/2010/main" val="2371255068"/>
      </p:ext>
    </p:extLst>
  </p:cSld>
  <p:clrMapOvr>
    <a:masterClrMapping/>
  </p:clrMapOvr>
  <p:transition spd="slow">
    <p:pull dir="lu"/>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681387228"/>
      </p:ext>
    </p:extLst>
  </p:cSld>
  <p:clrMapOvr>
    <a:masterClrMapping/>
  </p:clrMapOvr>
  <p:transition spd="slow">
    <p:pull dir="lu"/>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590536957"/>
      </p:ext>
    </p:extLst>
  </p:cSld>
  <p:clrMapOvr>
    <a:masterClrMapping/>
  </p:clrMapOvr>
  <p:transition spd="slow">
    <p:pull dir="lu"/>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Tree>
    <p:extLst>
      <p:ext uri="{BB962C8B-B14F-4D97-AF65-F5344CB8AC3E}">
        <p14:creationId xmlns:p14="http://schemas.microsoft.com/office/powerpoint/2010/main" val="3093903349"/>
      </p:ext>
    </p:extLst>
  </p:cSld>
  <p:clrMapOvr>
    <a:masterClrMapping/>
  </p:clrMapOvr>
  <p:transition spd="slow">
    <p:pull dir="lu"/>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444239"/>
      </p:ext>
    </p:extLst>
  </p:cSld>
  <p:clrMapOvr>
    <a:masterClrMapping/>
  </p:clrMapOvr>
  <p:transition spd="slow">
    <p:pull dir="l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965863390"/>
      </p:ext>
    </p:extLst>
  </p:cSld>
  <p:clrMapOvr>
    <a:masterClrMapping/>
  </p:clrMapOvr>
  <p:transition spd="slow">
    <p:pull dir="lu"/>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27"/>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28"/>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Tree>
    <p:extLst>
      <p:ext uri="{BB962C8B-B14F-4D97-AF65-F5344CB8AC3E}">
        <p14:creationId xmlns:p14="http://schemas.microsoft.com/office/powerpoint/2010/main" val="1375305644"/>
      </p:ext>
    </p:extLst>
  </p:cSld>
  <p:clrMapOvr>
    <a:masterClrMapping/>
  </p:clrMapOvr>
  <p:transition spd="slow">
    <p:pull dir="lu"/>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402554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Tree>
    <p:extLst>
      <p:ext uri="{BB962C8B-B14F-4D97-AF65-F5344CB8AC3E}">
        <p14:creationId xmlns:p14="http://schemas.microsoft.com/office/powerpoint/2010/main" val="2482708207"/>
      </p:ext>
    </p:extLst>
  </p:cSld>
  <p:clrMapOvr>
    <a:masterClrMapping/>
  </p:clrMapOvr>
  <p:transition spd="slow">
    <p:pull dir="lu"/>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3401747352"/>
      </p:ext>
    </p:extLst>
  </p:cSld>
  <p:clrMapOvr>
    <a:masterClrMapping/>
  </p:clrMapOvr>
  <p:transition spd="slow">
    <p:pull dir="lu"/>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3834169271"/>
      </p:ext>
    </p:extLst>
  </p:cSld>
  <p:clrMapOvr>
    <a:masterClrMapping/>
  </p:clrMapOvr>
  <p:transition spd="slow">
    <p:pull dir="lu"/>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magine 5" descr="B3-3A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userDrawn="1"/>
        </p:nvSpPr>
        <p:spPr>
          <a:xfrm>
            <a:off x="2788831" y="4928056"/>
            <a:ext cx="3566338" cy="215444"/>
          </a:xfrm>
          <a:prstGeom prst="rect">
            <a:avLst/>
          </a:prstGeom>
          <a:noFill/>
        </p:spPr>
        <p:txBody>
          <a:bodyPr wrap="square" rtlCol="0">
            <a:spAutoFit/>
          </a:bodyPr>
          <a:lstStyle/>
          <a:p>
            <a:pPr eaLnBrk="1" hangingPunct="1"/>
            <a:r>
              <a:rPr lang="en-US" sz="800" smtClean="0">
                <a:solidFill>
                  <a:srgbClr val="FF0000"/>
                </a:solidFill>
                <a:latin typeface="Arial"/>
                <a:ea typeface="ＭＳ Ｐゴシック" pitchFamily="34" charset="-128"/>
              </a:rPr>
              <a:t>Confidential </a:t>
            </a:r>
            <a:r>
              <a:rPr lang="en-US" sz="800" dirty="0" smtClean="0">
                <a:solidFill>
                  <a:srgbClr val="FF0000"/>
                </a:solidFill>
                <a:latin typeface="Arial"/>
                <a:ea typeface="ＭＳ Ｐゴシック" pitchFamily="34" charset="-128"/>
              </a:rPr>
              <a:t>Material</a:t>
            </a:r>
            <a:r>
              <a:rPr lang="en-US" sz="800" b="0" dirty="0" smtClean="0">
                <a:solidFill>
                  <a:srgbClr val="FF0000"/>
                </a:solidFill>
                <a:latin typeface="Arial"/>
                <a:ea typeface="ＭＳ Ｐゴシック" pitchFamily="34" charset="-128"/>
              </a:rPr>
              <a:t>, not redistribute without explicit consent of Eurotech</a:t>
            </a:r>
            <a:endParaRPr lang="en-US" sz="800" b="0" dirty="0">
              <a:solidFill>
                <a:srgbClr val="FF0000"/>
              </a:solidFill>
              <a:latin typeface="Arial"/>
              <a:ea typeface="ＭＳ Ｐゴシック" pitchFamily="34" charset="-128"/>
            </a:endParaRPr>
          </a:p>
        </p:txBody>
      </p:sp>
      <p:sp>
        <p:nvSpPr>
          <p:cNvPr id="9" name="TextBox 8"/>
          <p:cNvSpPr txBox="1"/>
          <p:nvPr userDrawn="1"/>
        </p:nvSpPr>
        <p:spPr>
          <a:xfrm>
            <a:off x="8229829" y="4938104"/>
            <a:ext cx="914251" cy="215444"/>
          </a:xfrm>
          <a:prstGeom prst="rect">
            <a:avLst/>
          </a:prstGeom>
          <a:noFill/>
        </p:spPr>
        <p:txBody>
          <a:bodyPr wrap="square" rtlCol="0">
            <a:spAutoFit/>
          </a:bodyPr>
          <a:lstStyle/>
          <a:p>
            <a:pPr algn="r" eaLnBrk="1" hangingPunct="1"/>
            <a:r>
              <a:rPr lang="sk-SK" sz="800" b="0" dirty="0" smtClean="0">
                <a:solidFill>
                  <a:srgbClr val="6E7178"/>
                </a:solidFill>
                <a:latin typeface="Arial"/>
                <a:ea typeface="ＭＳ Ｐゴシック" pitchFamily="34" charset="-128"/>
              </a:rPr>
              <a:t>Rev.: </a:t>
            </a:r>
            <a:r>
              <a:rPr lang="nb-NO" sz="800" b="0" dirty="0" smtClean="0">
                <a:solidFill>
                  <a:srgbClr val="6E7178"/>
                </a:solidFill>
                <a:latin typeface="Arial"/>
                <a:ea typeface="ＭＳ Ｐゴシック" pitchFamily="34" charset="-128"/>
              </a:rPr>
              <a:t>1.2</a:t>
            </a:r>
            <a:r>
              <a:rPr lang="en-US" sz="800" b="0" dirty="0" smtClean="0">
                <a:solidFill>
                  <a:srgbClr val="6E7178"/>
                </a:solidFill>
                <a:latin typeface="Arial"/>
                <a:ea typeface="ＭＳ Ｐゴシック" pitchFamily="34" charset="-128"/>
              </a:rPr>
              <a:t> / # </a:t>
            </a:r>
            <a:fld id="{9CE81167-A30C-7F4A-9357-800A8460394A}" type="slidenum">
              <a:rPr lang="en-US" sz="800" b="0" smtClean="0">
                <a:solidFill>
                  <a:srgbClr val="6E7178"/>
                </a:solidFill>
                <a:latin typeface="Arial"/>
                <a:ea typeface="ＭＳ Ｐゴシック" pitchFamily="34" charset="-128"/>
              </a:rPr>
              <a:pPr algn="r" eaLnBrk="1" hangingPunct="1"/>
              <a:t>‹N›</a:t>
            </a:fld>
            <a:endParaRPr lang="en-US" sz="800" b="0" dirty="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3820207461"/>
      </p:ext>
    </p:extLst>
  </p:cSld>
  <p:clrMapOvr>
    <a:masterClrMapping/>
  </p:clrMapOvr>
  <p:transition spd="slow">
    <p:pull dir="lu"/>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978802027"/>
      </p:ext>
    </p:extLst>
  </p:cSld>
  <p:clrMapOvr>
    <a:masterClrMapping/>
  </p:clrMapOvr>
  <p:transition spd="slow">
    <p:pull dir="lu"/>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429498684"/>
      </p:ext>
    </p:extLst>
  </p:cSld>
  <p:clrMapOvr>
    <a:masterClrMapping/>
  </p:clrMapOvr>
  <p:transition spd="slow">
    <p:pull/>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72"/>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3746847975"/>
      </p:ext>
    </p:extLst>
  </p:cSld>
  <p:clrMapOvr>
    <a:masterClrMapping/>
  </p:clrMapOvr>
  <p:transition spd="slow">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41048273"/>
      </p:ext>
    </p:extLst>
  </p:cSld>
  <p:clrMapOvr>
    <a:masterClrMapping/>
  </p:clrMapOvr>
  <p:transition spd="slow">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5AE936CD-53AA-46A5-80C7-FEE78EF073D1}"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4250132761"/>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53"/>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3991899578"/>
      </p:ext>
    </p:extLst>
  </p:cSld>
  <p:clrMapOvr>
    <a:masterClrMapping/>
  </p:clrMapOvr>
  <p:transition spd="slow">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4220837787"/>
      </p:ext>
    </p:extLst>
  </p:cSld>
  <p:clrMapOvr>
    <a:masterClrMapping/>
  </p:clrMapOvr>
  <p:transition spd="slow">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EFEFCA64-6572-4694-AC8C-FAF71A49A8F4}"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713554681"/>
      </p:ext>
    </p:extLst>
  </p:cSld>
  <p:clrMapOvr>
    <a:masterClrMapping/>
  </p:clrMapOvr>
  <p:transition spd="slow">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94A06357-5743-41EB-A1AA-7604948747BB}"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3639720894"/>
      </p:ext>
    </p:extLst>
  </p:cSld>
  <p:clrMapOvr>
    <a:masterClrMapping/>
  </p:clrMapOvr>
  <p:transition spd="slow">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97B92253-2A35-4C4B-8F53-A53BAB5AD29F}"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1760575874"/>
      </p:ext>
    </p:extLst>
  </p:cSld>
  <p:clrMapOvr>
    <a:masterClrMapping/>
  </p:clrMapOvr>
  <p:transition spd="slow">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C6131865-5037-4048-A196-B9DA37180C5F}"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3547751012"/>
      </p:ext>
    </p:extLst>
  </p:cSld>
  <p:clrMapOvr>
    <a:masterClrMapping/>
  </p:clrMapOvr>
  <p:transition spd="slow">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C8E88CFD-04D3-43BA-951D-3CB1CE8D0B72}"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265954113"/>
      </p:ext>
    </p:extLst>
  </p:cSld>
  <p:clrMapOvr>
    <a:masterClrMapping/>
  </p:clrMapOvr>
  <p:transition spd="slow">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20"/>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21"/>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68F77E3E-32D1-42DB-87B0-36D3D7A67DC6}"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3074741270"/>
      </p:ext>
    </p:extLst>
  </p:cSld>
  <p:clrMapOvr>
    <a:masterClrMapping/>
  </p:clrMapOvr>
  <p:transition spd="slow">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402553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E3281172-2292-4E24-8E12-9870D21AFDC7}"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773477341"/>
      </p:ext>
    </p:extLst>
  </p:cSld>
  <p:clrMapOvr>
    <a:masterClrMapping/>
  </p:clrMapOvr>
  <p:transition spd="slow">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E6D05CE0-603E-44CF-8D18-BE8E730C38C5}"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2525293908"/>
      </p:ext>
    </p:extLst>
  </p:cSld>
  <p:clrMapOvr>
    <a:masterClrMapping/>
  </p:clrMapOvr>
  <p:transition spd="slow">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eaLnBrk="1" hangingPunct="1">
              <a:defRPr/>
            </a:pPr>
            <a:fld id="{BBE341BC-6410-46FC-8153-1816FD05726C}" type="slidenum">
              <a:rPr lang="it-IT" b="0">
                <a:solidFill>
                  <a:srgbClr val="6E7178"/>
                </a:solidFill>
                <a:latin typeface="Arial"/>
                <a:cs typeface="Arial" pitchFamily="34" charset="0"/>
              </a:rPr>
              <a:pPr eaLnBrk="1" hangingPunct="1">
                <a:defRPr/>
              </a:pPr>
              <a:t>‹N›</a:t>
            </a:fld>
            <a:endParaRPr lang="it-IT" b="0">
              <a:solidFill>
                <a:srgbClr val="6E7178"/>
              </a:solidFill>
              <a:latin typeface="Arial"/>
              <a:cs typeface="Arial" pitchFamily="34" charset="0"/>
            </a:endParaRPr>
          </a:p>
        </p:txBody>
      </p:sp>
    </p:spTree>
    <p:extLst>
      <p:ext uri="{BB962C8B-B14F-4D97-AF65-F5344CB8AC3E}">
        <p14:creationId xmlns:p14="http://schemas.microsoft.com/office/powerpoint/2010/main" val="3316315227"/>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299222804"/>
      </p:ext>
    </p:extLst>
  </p:cSld>
  <p:clrMapOvr>
    <a:masterClrMapping/>
  </p:clrMapOvr>
  <p:transition spd="slow">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Segnaposto testo 3"/>
          <p:cNvSpPr txBox="1">
            <a:spLocks/>
          </p:cNvSpPr>
          <p:nvPr userDrawn="1"/>
        </p:nvSpPr>
        <p:spPr bwMode="auto">
          <a:xfrm>
            <a:off x="4038600" y="2914684"/>
            <a:ext cx="4826000" cy="269081"/>
          </a:xfrm>
          <a:prstGeom prst="rect">
            <a:avLst/>
          </a:prstGeom>
          <a:noFill/>
          <a:ln w="9525">
            <a:noFill/>
            <a:miter lim="800000"/>
            <a:headEnd/>
            <a:tailEnd/>
          </a:ln>
        </p:spPr>
        <p:txBody>
          <a:bodyPr/>
          <a:lstStyle/>
          <a:p>
            <a:pPr algn="r">
              <a:spcBef>
                <a:spcPct val="20000"/>
              </a:spcBef>
              <a:defRPr/>
            </a:pPr>
            <a:r>
              <a:rPr lang="it-IT" sz="1400">
                <a:solidFill>
                  <a:srgbClr val="6E7178"/>
                </a:solidFill>
                <a:latin typeface="Arial"/>
                <a:cs typeface="Arial" pitchFamily="34" charset="0"/>
              </a:rPr>
              <a:t>www.eurotech.com</a:t>
            </a:r>
          </a:p>
        </p:txBody>
      </p:sp>
      <p:sp>
        <p:nvSpPr>
          <p:cNvPr id="4" name="CasellaDiTesto 3"/>
          <p:cNvSpPr txBox="1"/>
          <p:nvPr userDrawn="1"/>
        </p:nvSpPr>
        <p:spPr>
          <a:xfrm>
            <a:off x="2771775" y="1151398"/>
            <a:ext cx="3600450" cy="830997"/>
          </a:xfrm>
          <a:prstGeom prst="rect">
            <a:avLst/>
          </a:prstGeom>
          <a:noFill/>
        </p:spPr>
        <p:txBody>
          <a:bodyPr anchor="ctr" anchorCtr="1">
            <a:spAutoFit/>
          </a:bodyPr>
          <a:lstStyle/>
          <a:p>
            <a:pPr algn="ctr" eaLnBrk="1" hangingPunct="1">
              <a:defRPr/>
            </a:pPr>
            <a:r>
              <a:rPr lang="it-IT" sz="4800" dirty="0" err="1">
                <a:solidFill>
                  <a:srgbClr val="6E7178"/>
                </a:solidFill>
                <a:latin typeface="Arial"/>
                <a:cs typeface="Arial" pitchFamily="34" charset="0"/>
              </a:rPr>
              <a:t>Thank</a:t>
            </a:r>
            <a:r>
              <a:rPr lang="it-IT" sz="4800" dirty="0">
                <a:solidFill>
                  <a:srgbClr val="6E7178"/>
                </a:solidFill>
                <a:latin typeface="Arial"/>
                <a:cs typeface="Arial" pitchFamily="34" charset="0"/>
              </a:rPr>
              <a:t> </a:t>
            </a:r>
            <a:r>
              <a:rPr lang="it-IT" sz="4800" dirty="0" err="1">
                <a:solidFill>
                  <a:srgbClr val="6E7178"/>
                </a:solidFill>
                <a:latin typeface="Arial"/>
                <a:cs typeface="Arial" pitchFamily="34" charset="0"/>
              </a:rPr>
              <a:t>You</a:t>
            </a:r>
            <a:r>
              <a:rPr lang="it-IT" sz="4800" dirty="0">
                <a:solidFill>
                  <a:srgbClr val="6E7178"/>
                </a:solidFill>
                <a:latin typeface="Arial"/>
                <a:cs typeface="Arial" pitchFamily="34" charset="0"/>
              </a:rPr>
              <a:t>!</a:t>
            </a:r>
          </a:p>
        </p:txBody>
      </p:sp>
    </p:spTree>
    <p:extLst>
      <p:ext uri="{BB962C8B-B14F-4D97-AF65-F5344CB8AC3E}">
        <p14:creationId xmlns:p14="http://schemas.microsoft.com/office/powerpoint/2010/main" val="1018180775"/>
      </p:ext>
    </p:extLst>
  </p:cSld>
  <p:clrMapOvr>
    <a:masterClrMapping/>
  </p:clrMapOvr>
  <p:transition spd="slow">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Segnaposto testo 3"/>
          <p:cNvSpPr txBox="1">
            <a:spLocks/>
          </p:cNvSpPr>
          <p:nvPr userDrawn="1"/>
        </p:nvSpPr>
        <p:spPr bwMode="auto">
          <a:xfrm>
            <a:off x="4038600" y="2914684"/>
            <a:ext cx="4826000" cy="269081"/>
          </a:xfrm>
          <a:prstGeom prst="rect">
            <a:avLst/>
          </a:prstGeom>
          <a:noFill/>
          <a:ln w="9525">
            <a:noFill/>
            <a:miter lim="800000"/>
            <a:headEnd/>
            <a:tailEnd/>
          </a:ln>
        </p:spPr>
        <p:txBody>
          <a:bodyPr/>
          <a:lstStyle/>
          <a:p>
            <a:pPr algn="r">
              <a:spcBef>
                <a:spcPct val="20000"/>
              </a:spcBef>
              <a:defRPr/>
            </a:pPr>
            <a:r>
              <a:rPr lang="it-IT" sz="1400">
                <a:solidFill>
                  <a:srgbClr val="6E7178"/>
                </a:solidFill>
                <a:latin typeface="Arial"/>
                <a:cs typeface="Arial" pitchFamily="34" charset="0"/>
              </a:rPr>
              <a:t>www.eurotech.com</a:t>
            </a:r>
          </a:p>
        </p:txBody>
      </p:sp>
    </p:spTree>
    <p:extLst>
      <p:ext uri="{BB962C8B-B14F-4D97-AF65-F5344CB8AC3E}">
        <p14:creationId xmlns:p14="http://schemas.microsoft.com/office/powerpoint/2010/main" val="3347754639"/>
      </p:ext>
    </p:extLst>
  </p:cSld>
  <p:clrMapOvr>
    <a:masterClrMapping/>
  </p:clrMapOvr>
  <p:transition spd="slow">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308847775"/>
      </p:ext>
    </p:extLst>
  </p:cSld>
  <p:clrMapOvr>
    <a:masterClrMapping/>
  </p:clrMapOvr>
  <p:transition spd="slow">
    <p:pull/>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4195571786"/>
      </p:ext>
    </p:extLst>
  </p:cSld>
  <p:clrMapOvr>
    <a:masterClrMapping/>
  </p:clrMapOvr>
  <p:transition>
    <p:fade thruBlk="1"/>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7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0"/>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4410508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41F83D0E-278C-47F2-93C3-64B6D751D6CB}" type="slidenum">
              <a:rPr lang="en-US"/>
              <a:pPr>
                <a:defRPr/>
              </a:pPr>
              <a:t>‹N›</a:t>
            </a:fld>
            <a:endParaRPr lang="en-US"/>
          </a:p>
        </p:txBody>
      </p:sp>
    </p:spTree>
    <p:extLst>
      <p:ext uri="{BB962C8B-B14F-4D97-AF65-F5344CB8AC3E}">
        <p14:creationId xmlns:p14="http://schemas.microsoft.com/office/powerpoint/2010/main" val="3434256594"/>
      </p:ext>
    </p:extLst>
  </p:cSld>
  <p:clrMapOvr>
    <a:masterClrMapping/>
  </p:clrMapOvr>
  <p:transition spd="slow">
    <p:strips dir="l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C6DF87AA-E7BC-43A3-BA06-8A3A02BF7B20}" type="slidenum">
              <a:rPr lang="it-IT"/>
              <a:pPr>
                <a:defRPr/>
              </a:pPr>
              <a:t>‹N›</a:t>
            </a:fld>
            <a:endParaRPr lang="it-IT"/>
          </a:p>
        </p:txBody>
      </p:sp>
    </p:spTree>
    <p:extLst>
      <p:ext uri="{BB962C8B-B14F-4D97-AF65-F5344CB8AC3E}">
        <p14:creationId xmlns:p14="http://schemas.microsoft.com/office/powerpoint/2010/main" val="4137952063"/>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704360526"/>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FE52C994-C629-49B1-9230-57A3BE5EB4B9}" type="slidenum">
              <a:rPr lang="it-IT"/>
              <a:pPr>
                <a:defRPr/>
              </a:pPr>
              <a:t>‹N›</a:t>
            </a:fld>
            <a:endParaRPr lang="it-IT"/>
          </a:p>
        </p:txBody>
      </p:sp>
    </p:spTree>
    <p:extLst>
      <p:ext uri="{BB962C8B-B14F-4D97-AF65-F5344CB8AC3E}">
        <p14:creationId xmlns:p14="http://schemas.microsoft.com/office/powerpoint/2010/main" val="1829253195"/>
      </p:ext>
    </p:extLst>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ADC1023F-04D1-4125-8E47-3A7BAF4BE263}" type="slidenum">
              <a:rPr lang="it-IT"/>
              <a:pPr>
                <a:defRPr/>
              </a:pPr>
              <a:t>‹N›</a:t>
            </a:fld>
            <a:endParaRPr lang="it-IT"/>
          </a:p>
        </p:txBody>
      </p:sp>
    </p:spTree>
    <p:extLst>
      <p:ext uri="{BB962C8B-B14F-4D97-AF65-F5344CB8AC3E}">
        <p14:creationId xmlns:p14="http://schemas.microsoft.com/office/powerpoint/2010/main" val="176708045"/>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BC1E73C6-3D29-4AC7-A7B9-AF3AF8DF70C2}" type="slidenum">
              <a:rPr lang="it-IT"/>
              <a:pPr>
                <a:defRPr/>
              </a:pPr>
              <a:t>‹N›</a:t>
            </a:fld>
            <a:endParaRPr lang="it-IT"/>
          </a:p>
        </p:txBody>
      </p:sp>
    </p:spTree>
    <p:extLst>
      <p:ext uri="{BB962C8B-B14F-4D97-AF65-F5344CB8AC3E}">
        <p14:creationId xmlns:p14="http://schemas.microsoft.com/office/powerpoint/2010/main" val="2279819048"/>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93D5B3E3-5189-4948-A34D-38EE5A71BC39}" type="slidenum">
              <a:rPr lang="it-IT"/>
              <a:pPr>
                <a:defRPr/>
              </a:pPr>
              <a:t>‹N›</a:t>
            </a:fld>
            <a:endParaRPr lang="it-IT"/>
          </a:p>
        </p:txBody>
      </p:sp>
    </p:spTree>
    <p:extLst>
      <p:ext uri="{BB962C8B-B14F-4D97-AF65-F5344CB8AC3E}">
        <p14:creationId xmlns:p14="http://schemas.microsoft.com/office/powerpoint/2010/main" val="823810587"/>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D3F6C5D0-03C8-40AC-B0F8-DD86A86038E5}" type="slidenum">
              <a:rPr lang="it-IT"/>
              <a:pPr>
                <a:defRPr/>
              </a:pPr>
              <a:t>‹N›</a:t>
            </a:fld>
            <a:endParaRPr lang="it-IT"/>
          </a:p>
        </p:txBody>
      </p:sp>
    </p:spTree>
    <p:extLst>
      <p:ext uri="{BB962C8B-B14F-4D97-AF65-F5344CB8AC3E}">
        <p14:creationId xmlns:p14="http://schemas.microsoft.com/office/powerpoint/2010/main" val="2364025059"/>
      </p:ext>
    </p:extLst>
  </p:cSld>
  <p:clrMapOvr>
    <a:masterClrMapping/>
  </p:clrMapOvr>
  <p:transition spd="slow">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AD76FF7F-25AC-43BC-8ED7-F33ABC93FBB3}" type="slidenum">
              <a:rPr lang="it-IT"/>
              <a:pPr>
                <a:defRPr/>
              </a:pPr>
              <a:t>‹N›</a:t>
            </a:fld>
            <a:endParaRPr lang="it-IT"/>
          </a:p>
        </p:txBody>
      </p:sp>
    </p:spTree>
    <p:extLst>
      <p:ext uri="{BB962C8B-B14F-4D97-AF65-F5344CB8AC3E}">
        <p14:creationId xmlns:p14="http://schemas.microsoft.com/office/powerpoint/2010/main" val="610175491"/>
      </p:ext>
    </p:extLst>
  </p:cSld>
  <p:clrMapOvr>
    <a:masterClrMapping/>
  </p:clrMapOvr>
  <p:transition spd="slow">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FB12578B-2E65-4DA7-82A9-70111785470C}" type="slidenum">
              <a:rPr lang="it-IT"/>
              <a:pPr>
                <a:defRPr/>
              </a:pPr>
              <a:t>‹N›</a:t>
            </a:fld>
            <a:endParaRPr lang="it-IT"/>
          </a:p>
        </p:txBody>
      </p:sp>
    </p:spTree>
    <p:extLst>
      <p:ext uri="{BB962C8B-B14F-4D97-AF65-F5344CB8AC3E}">
        <p14:creationId xmlns:p14="http://schemas.microsoft.com/office/powerpoint/2010/main" val="3032524256"/>
      </p:ext>
    </p:extLst>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B40CCB46-8CEE-4BD7-B487-DD12528F0168}" type="slidenum">
              <a:rPr lang="it-IT"/>
              <a:pPr>
                <a:defRPr/>
              </a:pPr>
              <a:t>‹N›</a:t>
            </a:fld>
            <a:endParaRPr lang="it-IT"/>
          </a:p>
        </p:txBody>
      </p:sp>
    </p:spTree>
    <p:extLst>
      <p:ext uri="{BB962C8B-B14F-4D97-AF65-F5344CB8AC3E}">
        <p14:creationId xmlns:p14="http://schemas.microsoft.com/office/powerpoint/2010/main" val="2670485707"/>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3505CBD6-4278-46FE-A546-5A88CE465991}" type="slidenum">
              <a:rPr lang="en-US"/>
              <a:pPr>
                <a:defRPr/>
              </a:pPr>
              <a:t>‹N›</a:t>
            </a:fld>
            <a:endParaRPr lang="en-US"/>
          </a:p>
        </p:txBody>
      </p:sp>
    </p:spTree>
    <p:extLst>
      <p:ext uri="{BB962C8B-B14F-4D97-AF65-F5344CB8AC3E}">
        <p14:creationId xmlns:p14="http://schemas.microsoft.com/office/powerpoint/2010/main" val="844025077"/>
      </p:ext>
    </p:extLst>
  </p:cSld>
  <p:clrMapOvr>
    <a:masterClrMapping/>
  </p:clrMapOvr>
  <p:transition spd="slow">
    <p:strips dir="l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CAEFD263-0192-4756-A745-268729D5C46D}" type="slidenum">
              <a:rPr lang="it-IT"/>
              <a:pPr>
                <a:defRPr/>
              </a:pPr>
              <a:t>‹N›</a:t>
            </a:fld>
            <a:endParaRPr lang="it-IT"/>
          </a:p>
        </p:txBody>
      </p:sp>
    </p:spTree>
    <p:extLst>
      <p:ext uri="{BB962C8B-B14F-4D97-AF65-F5344CB8AC3E}">
        <p14:creationId xmlns:p14="http://schemas.microsoft.com/office/powerpoint/2010/main" val="2365167387"/>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
        <p:nvSpPr>
          <p:cNvPr id="4" name="CasellaDiTesto 3"/>
          <p:cNvSpPr txBox="1">
            <a:spLocks noChangeArrowheads="1"/>
          </p:cNvSpPr>
          <p:nvPr userDrawn="1"/>
        </p:nvSpPr>
        <p:spPr bwMode="auto">
          <a:xfrm>
            <a:off x="2771775" y="1151379"/>
            <a:ext cx="360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eaLnBrk="1" hangingPunct="1">
              <a:defRPr/>
            </a:pPr>
            <a:r>
              <a:rPr lang="it-IT" sz="4800" smtClean="0">
                <a:solidFill>
                  <a:srgbClr val="6E7178"/>
                </a:solidFill>
                <a:latin typeface="Arial" pitchFamily="34" charset="0"/>
                <a:cs typeface="Arial" pitchFamily="34" charset="0"/>
              </a:rPr>
              <a:t>Thank You!</a:t>
            </a:r>
          </a:p>
        </p:txBody>
      </p:sp>
    </p:spTree>
    <p:extLst>
      <p:ext uri="{BB962C8B-B14F-4D97-AF65-F5344CB8AC3E}">
        <p14:creationId xmlns:p14="http://schemas.microsoft.com/office/powerpoint/2010/main" val="3091976113"/>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Tree>
    <p:extLst>
      <p:ext uri="{BB962C8B-B14F-4D97-AF65-F5344CB8AC3E}">
        <p14:creationId xmlns:p14="http://schemas.microsoft.com/office/powerpoint/2010/main" val="3807244854"/>
      </p:ext>
    </p:extLst>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53"/>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3666315033"/>
      </p:ext>
    </p:extLst>
  </p:cSld>
  <p:clrMapOvr>
    <a:masterClrMapping/>
  </p:clrMapOvr>
  <p:transition spd="slow">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278066113"/>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85D40F1E-983B-4F88-BCCA-89546EA1B7CE}" type="slidenum">
              <a:rPr lang="it-IT"/>
              <a:pPr>
                <a:defRPr/>
              </a:pPr>
              <a:t>‹N›</a:t>
            </a:fld>
            <a:endParaRPr lang="it-IT"/>
          </a:p>
        </p:txBody>
      </p:sp>
    </p:spTree>
    <p:extLst>
      <p:ext uri="{BB962C8B-B14F-4D97-AF65-F5344CB8AC3E}">
        <p14:creationId xmlns:p14="http://schemas.microsoft.com/office/powerpoint/2010/main" val="272517283"/>
      </p:ext>
    </p:extLst>
  </p:cSld>
  <p:clrMapOvr>
    <a:masterClrMapping/>
  </p:clrMapOvr>
  <p:transition spd="slow">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292917369"/>
      </p:ext>
    </p:extLst>
  </p:cSld>
  <p:clrMapOvr>
    <a:masterClrMapping/>
  </p:clrMapOvr>
  <p:transition spd="slow">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90A339A8-0653-4157-911B-2E2A52283A9A}" type="slidenum">
              <a:rPr lang="it-IT"/>
              <a:pPr>
                <a:defRPr/>
              </a:pPr>
              <a:t>‹N›</a:t>
            </a:fld>
            <a:endParaRPr lang="it-IT"/>
          </a:p>
        </p:txBody>
      </p:sp>
    </p:spTree>
    <p:extLst>
      <p:ext uri="{BB962C8B-B14F-4D97-AF65-F5344CB8AC3E}">
        <p14:creationId xmlns:p14="http://schemas.microsoft.com/office/powerpoint/2010/main" val="3244512582"/>
      </p:ext>
    </p:extLst>
  </p:cSld>
  <p:clrMapOvr>
    <a:masterClrMapping/>
  </p:clrMapOvr>
  <p:transition spd="slow">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5CAF03A8-3786-4A4B-8B5F-10EA5A387D0E}" type="slidenum">
              <a:rPr lang="it-IT"/>
              <a:pPr>
                <a:defRPr/>
              </a:pPr>
              <a:t>‹N›</a:t>
            </a:fld>
            <a:endParaRPr lang="it-IT"/>
          </a:p>
        </p:txBody>
      </p:sp>
    </p:spTree>
    <p:extLst>
      <p:ext uri="{BB962C8B-B14F-4D97-AF65-F5344CB8AC3E}">
        <p14:creationId xmlns:p14="http://schemas.microsoft.com/office/powerpoint/2010/main" val="3713126295"/>
      </p:ext>
    </p:extLst>
  </p:cSld>
  <p:clrMapOvr>
    <a:masterClrMapping/>
  </p:clrMapOvr>
  <p:transition spd="slow">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02E3A9D6-3EB4-4F0A-9CDE-8842B8308256}" type="slidenum">
              <a:rPr lang="it-IT"/>
              <a:pPr>
                <a:defRPr/>
              </a:pPr>
              <a:t>‹N›</a:t>
            </a:fld>
            <a:endParaRPr lang="it-IT"/>
          </a:p>
        </p:txBody>
      </p:sp>
    </p:spTree>
    <p:extLst>
      <p:ext uri="{BB962C8B-B14F-4D97-AF65-F5344CB8AC3E}">
        <p14:creationId xmlns:p14="http://schemas.microsoft.com/office/powerpoint/2010/main" val="716629538"/>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1C1E3BBF-3CD8-4F0C-8F5C-7570DE794C85}" type="slidenum">
              <a:rPr lang="en-US"/>
              <a:pPr>
                <a:defRPr/>
              </a:pPr>
              <a:t>‹N›</a:t>
            </a:fld>
            <a:endParaRPr lang="en-US"/>
          </a:p>
        </p:txBody>
      </p:sp>
    </p:spTree>
    <p:extLst>
      <p:ext uri="{BB962C8B-B14F-4D97-AF65-F5344CB8AC3E}">
        <p14:creationId xmlns:p14="http://schemas.microsoft.com/office/powerpoint/2010/main" val="317777799"/>
      </p:ext>
    </p:extLst>
  </p:cSld>
  <p:clrMapOvr>
    <a:masterClrMapping/>
  </p:clrMapOvr>
  <p:transition spd="slow">
    <p:strips dir="l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74F580EA-2886-4F7C-BB40-618D0B6D0FE3}" type="slidenum">
              <a:rPr lang="it-IT"/>
              <a:pPr>
                <a:defRPr/>
              </a:pPr>
              <a:t>‹N›</a:t>
            </a:fld>
            <a:endParaRPr lang="it-IT"/>
          </a:p>
        </p:txBody>
      </p:sp>
    </p:spTree>
    <p:extLst>
      <p:ext uri="{BB962C8B-B14F-4D97-AF65-F5344CB8AC3E}">
        <p14:creationId xmlns:p14="http://schemas.microsoft.com/office/powerpoint/2010/main" val="168401290"/>
      </p:ext>
    </p:extLst>
  </p:cSld>
  <p:clrMapOvr>
    <a:masterClrMapping/>
  </p:clrMapOvr>
  <p:transition spd="slow">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09989C9F-109C-4D2D-986E-1AF5F267BB8E}" type="slidenum">
              <a:rPr lang="it-IT"/>
              <a:pPr>
                <a:defRPr/>
              </a:pPr>
              <a:t>‹N›</a:t>
            </a:fld>
            <a:endParaRPr lang="it-IT"/>
          </a:p>
        </p:txBody>
      </p:sp>
    </p:spTree>
    <p:extLst>
      <p:ext uri="{BB962C8B-B14F-4D97-AF65-F5344CB8AC3E}">
        <p14:creationId xmlns:p14="http://schemas.microsoft.com/office/powerpoint/2010/main" val="977269678"/>
      </p:ext>
    </p:extLst>
  </p:cSld>
  <p:clrMapOvr>
    <a:masterClrMapping/>
  </p:clrMapOvr>
  <p:transition spd="slow">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DA8F9635-D8AC-4869-9AC7-1FA42C6E3288}" type="slidenum">
              <a:rPr lang="it-IT"/>
              <a:pPr>
                <a:defRPr/>
              </a:pPr>
              <a:t>‹N›</a:t>
            </a:fld>
            <a:endParaRPr lang="it-IT"/>
          </a:p>
        </p:txBody>
      </p:sp>
    </p:spTree>
    <p:extLst>
      <p:ext uri="{BB962C8B-B14F-4D97-AF65-F5344CB8AC3E}">
        <p14:creationId xmlns:p14="http://schemas.microsoft.com/office/powerpoint/2010/main" val="3911600453"/>
      </p:ext>
    </p:extLst>
  </p:cSld>
  <p:clrMapOvr>
    <a:masterClrMapping/>
  </p:clrMapOvr>
  <p:transition spd="slow">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0E4554C6-E710-466A-8F25-5BDA98AFE952}" type="slidenum">
              <a:rPr lang="it-IT"/>
              <a:pPr>
                <a:defRPr/>
              </a:pPr>
              <a:t>‹N›</a:t>
            </a:fld>
            <a:endParaRPr lang="it-IT"/>
          </a:p>
        </p:txBody>
      </p:sp>
    </p:spTree>
    <p:extLst>
      <p:ext uri="{BB962C8B-B14F-4D97-AF65-F5344CB8AC3E}">
        <p14:creationId xmlns:p14="http://schemas.microsoft.com/office/powerpoint/2010/main" val="2464797771"/>
      </p:ext>
    </p:extLst>
  </p:cSld>
  <p:clrMapOvr>
    <a:masterClrMapping/>
  </p:clrMapOvr>
  <p:transition spd="slow">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DC7BE5ED-6014-469B-A8D9-5BAE50E56830}" type="slidenum">
              <a:rPr lang="it-IT"/>
              <a:pPr>
                <a:defRPr/>
              </a:pPr>
              <a:t>‹N›</a:t>
            </a:fld>
            <a:endParaRPr lang="it-IT"/>
          </a:p>
        </p:txBody>
      </p:sp>
    </p:spTree>
    <p:extLst>
      <p:ext uri="{BB962C8B-B14F-4D97-AF65-F5344CB8AC3E}">
        <p14:creationId xmlns:p14="http://schemas.microsoft.com/office/powerpoint/2010/main" val="3751891056"/>
      </p:ext>
    </p:extLst>
  </p:cSld>
  <p:clrMapOvr>
    <a:masterClrMapping/>
  </p:clrMapOvr>
  <p:transition spd="slow">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ea typeface="ＭＳ Ｐゴシック" pitchFamily="34" charset="-128"/>
                <a:cs typeface="Arial" pitchFamily="34" charset="0"/>
              </a:defRPr>
            </a:lvl1pPr>
          </a:lstStyle>
          <a:p>
            <a:pPr>
              <a:defRPr/>
            </a:pPr>
            <a:fld id="{C1A22EDF-F0EB-4284-98A0-151317DB094B}" type="slidenum">
              <a:rPr lang="it-IT"/>
              <a:pPr>
                <a:defRPr/>
              </a:pPr>
              <a:t>‹N›</a:t>
            </a:fld>
            <a:endParaRPr lang="it-IT"/>
          </a:p>
        </p:txBody>
      </p:sp>
    </p:spTree>
    <p:extLst>
      <p:ext uri="{BB962C8B-B14F-4D97-AF65-F5344CB8AC3E}">
        <p14:creationId xmlns:p14="http://schemas.microsoft.com/office/powerpoint/2010/main" val="2944068317"/>
      </p:ext>
    </p:extLst>
  </p:cSld>
  <p:clrMapOvr>
    <a:masterClrMapping/>
  </p:clrMapOvr>
  <p:transition spd="slow">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ea typeface="MS PGothic" pitchFamily="34" charset="-128"/>
                <a:cs typeface="Arial" pitchFamily="34" charset="0"/>
              </a:rPr>
              <a:t>www.eurotech.com</a:t>
            </a:r>
          </a:p>
        </p:txBody>
      </p:sp>
      <p:sp>
        <p:nvSpPr>
          <p:cNvPr id="4" name="CasellaDiTesto 3"/>
          <p:cNvSpPr txBox="1">
            <a:spLocks noChangeArrowheads="1"/>
          </p:cNvSpPr>
          <p:nvPr userDrawn="1"/>
        </p:nvSpPr>
        <p:spPr bwMode="auto">
          <a:xfrm>
            <a:off x="2771775" y="1151379"/>
            <a:ext cx="360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eaLnBrk="1" hangingPunct="1">
              <a:defRPr/>
            </a:pPr>
            <a:r>
              <a:rPr lang="it-IT" sz="4800" smtClean="0">
                <a:solidFill>
                  <a:srgbClr val="6E7178"/>
                </a:solidFill>
                <a:latin typeface="Arial" pitchFamily="34" charset="0"/>
                <a:ea typeface="MS PGothic" pitchFamily="34" charset="-128"/>
                <a:cs typeface="Arial" pitchFamily="34" charset="0"/>
              </a:rPr>
              <a:t>Thank You!</a:t>
            </a:r>
          </a:p>
        </p:txBody>
      </p:sp>
    </p:spTree>
    <p:extLst>
      <p:ext uri="{BB962C8B-B14F-4D97-AF65-F5344CB8AC3E}">
        <p14:creationId xmlns:p14="http://schemas.microsoft.com/office/powerpoint/2010/main" val="498540113"/>
      </p:ext>
    </p:extLst>
  </p:cSld>
  <p:clrMapOvr>
    <a:masterClrMapping/>
  </p:clrMapOvr>
  <p:transition spd="slow">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ea typeface="MS PGothic" pitchFamily="34" charset="-128"/>
                <a:cs typeface="Arial" pitchFamily="34" charset="0"/>
              </a:rPr>
              <a:t>www.eurotech.com</a:t>
            </a:r>
          </a:p>
        </p:txBody>
      </p:sp>
    </p:spTree>
    <p:extLst>
      <p:ext uri="{BB962C8B-B14F-4D97-AF65-F5344CB8AC3E}">
        <p14:creationId xmlns:p14="http://schemas.microsoft.com/office/powerpoint/2010/main" val="1096265229"/>
      </p:ext>
    </p:extLst>
  </p:cSld>
  <p:clrMapOvr>
    <a:masterClrMapping/>
  </p:clrMapOvr>
  <p:transition spd="slow">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53"/>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3154974163"/>
      </p:ext>
    </p:extLst>
  </p:cSld>
  <p:clrMapOvr>
    <a:masterClrMapping/>
  </p:clrMapOvr>
  <p:transition spd="slow">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1552441562"/>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024F2AD4-E722-4424-8D49-5D95EEF4040F}" type="slidenum">
              <a:rPr lang="en-US"/>
              <a:pPr>
                <a:defRPr/>
              </a:pPr>
              <a:t>‹N›</a:t>
            </a:fld>
            <a:endParaRPr lang="en-US"/>
          </a:p>
        </p:txBody>
      </p:sp>
    </p:spTree>
    <p:extLst>
      <p:ext uri="{BB962C8B-B14F-4D97-AF65-F5344CB8AC3E}">
        <p14:creationId xmlns:p14="http://schemas.microsoft.com/office/powerpoint/2010/main" val="3611577987"/>
      </p:ext>
    </p:extLst>
  </p:cSld>
  <p:clrMapOvr>
    <a:masterClrMapping/>
  </p:clrMapOvr>
  <p:transition spd="slow">
    <p:strips dir="l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21A7AA77-4278-45B4-AE57-DBD98E596D1D}" type="slidenum">
              <a:rPr lang="it-IT"/>
              <a:pPr>
                <a:defRPr/>
              </a:pPr>
              <a:t>‹N›</a:t>
            </a:fld>
            <a:endParaRPr lang="it-IT"/>
          </a:p>
        </p:txBody>
      </p:sp>
    </p:spTree>
    <p:extLst>
      <p:ext uri="{BB962C8B-B14F-4D97-AF65-F5344CB8AC3E}">
        <p14:creationId xmlns:p14="http://schemas.microsoft.com/office/powerpoint/2010/main" val="451405434"/>
      </p:ext>
    </p:extLst>
  </p:cSld>
  <p:clrMapOvr>
    <a:masterClrMapping/>
  </p:clrMapOvr>
  <p:transition spd="slow">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525812404"/>
      </p:ext>
    </p:extLst>
  </p:cSld>
  <p:clrMapOvr>
    <a:masterClrMapping/>
  </p:clrMapOvr>
  <p:transition spd="slow">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F077D205-1E86-4ECE-AD13-ED61DAD78D7B}" type="slidenum">
              <a:rPr lang="it-IT"/>
              <a:pPr>
                <a:defRPr/>
              </a:pPr>
              <a:t>‹N›</a:t>
            </a:fld>
            <a:endParaRPr lang="it-IT"/>
          </a:p>
        </p:txBody>
      </p:sp>
    </p:spTree>
    <p:extLst>
      <p:ext uri="{BB962C8B-B14F-4D97-AF65-F5344CB8AC3E}">
        <p14:creationId xmlns:p14="http://schemas.microsoft.com/office/powerpoint/2010/main" val="2313275590"/>
      </p:ext>
    </p:extLst>
  </p:cSld>
  <p:clrMapOvr>
    <a:masterClrMapping/>
  </p:clrMapOvr>
  <p:transition spd="slow">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56A17FD1-62AF-4065-9F49-922DD70F198C}" type="slidenum">
              <a:rPr lang="it-IT"/>
              <a:pPr>
                <a:defRPr/>
              </a:pPr>
              <a:t>‹N›</a:t>
            </a:fld>
            <a:endParaRPr lang="it-IT"/>
          </a:p>
        </p:txBody>
      </p:sp>
    </p:spTree>
    <p:extLst>
      <p:ext uri="{BB962C8B-B14F-4D97-AF65-F5344CB8AC3E}">
        <p14:creationId xmlns:p14="http://schemas.microsoft.com/office/powerpoint/2010/main" val="616324379"/>
      </p:ext>
    </p:extLst>
  </p:cSld>
  <p:clrMapOvr>
    <a:masterClrMapping/>
  </p:clrMapOvr>
  <p:transition spd="slow">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00ACA419-9AB9-4927-98D7-1FBA5C74B1AF}" type="slidenum">
              <a:rPr lang="it-IT"/>
              <a:pPr>
                <a:defRPr/>
              </a:pPr>
              <a:t>‹N›</a:t>
            </a:fld>
            <a:endParaRPr lang="it-IT"/>
          </a:p>
        </p:txBody>
      </p:sp>
    </p:spTree>
    <p:extLst>
      <p:ext uri="{BB962C8B-B14F-4D97-AF65-F5344CB8AC3E}">
        <p14:creationId xmlns:p14="http://schemas.microsoft.com/office/powerpoint/2010/main" val="1417093164"/>
      </p:ext>
    </p:extLst>
  </p:cSld>
  <p:clrMapOvr>
    <a:masterClrMapping/>
  </p:clrMapOvr>
  <p:transition spd="slow">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AB7A6B10-BBE0-4EC9-99A7-478A048E27C0}" type="slidenum">
              <a:rPr lang="it-IT"/>
              <a:pPr>
                <a:defRPr/>
              </a:pPr>
              <a:t>‹N›</a:t>
            </a:fld>
            <a:endParaRPr lang="it-IT"/>
          </a:p>
        </p:txBody>
      </p:sp>
    </p:spTree>
    <p:extLst>
      <p:ext uri="{BB962C8B-B14F-4D97-AF65-F5344CB8AC3E}">
        <p14:creationId xmlns:p14="http://schemas.microsoft.com/office/powerpoint/2010/main" val="446448787"/>
      </p:ext>
    </p:extLst>
  </p:cSld>
  <p:clrMapOvr>
    <a:masterClrMapping/>
  </p:clrMapOvr>
  <p:transition spd="slow">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E5564CB2-A7E5-4CB7-9450-D2E05587E023}" type="slidenum">
              <a:rPr lang="it-IT"/>
              <a:pPr>
                <a:defRPr/>
              </a:pPr>
              <a:t>‹N›</a:t>
            </a:fld>
            <a:endParaRPr lang="it-IT"/>
          </a:p>
        </p:txBody>
      </p:sp>
    </p:spTree>
    <p:extLst>
      <p:ext uri="{BB962C8B-B14F-4D97-AF65-F5344CB8AC3E}">
        <p14:creationId xmlns:p14="http://schemas.microsoft.com/office/powerpoint/2010/main" val="1608710990"/>
      </p:ext>
    </p:extLst>
  </p:cSld>
  <p:clrMapOvr>
    <a:masterClrMapping/>
  </p:clrMapOvr>
  <p:transition spd="slow">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309046E4-256D-437A-B6A7-7BB37D1F9D0C}" type="slidenum">
              <a:rPr lang="it-IT"/>
              <a:pPr>
                <a:defRPr/>
              </a:pPr>
              <a:t>‹N›</a:t>
            </a:fld>
            <a:endParaRPr lang="it-IT"/>
          </a:p>
        </p:txBody>
      </p:sp>
    </p:spTree>
    <p:extLst>
      <p:ext uri="{BB962C8B-B14F-4D97-AF65-F5344CB8AC3E}">
        <p14:creationId xmlns:p14="http://schemas.microsoft.com/office/powerpoint/2010/main" val="4145260187"/>
      </p:ext>
    </p:extLst>
  </p:cSld>
  <p:clrMapOvr>
    <a:masterClrMapping/>
  </p:clrMapOvr>
  <p:transition spd="slow">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644DF152-4480-4A65-A95A-DF33103E7577}" type="slidenum">
              <a:rPr lang="it-IT"/>
              <a:pPr>
                <a:defRPr/>
              </a:pPr>
              <a:t>‹N›</a:t>
            </a:fld>
            <a:endParaRPr lang="it-IT"/>
          </a:p>
        </p:txBody>
      </p:sp>
    </p:spTree>
    <p:extLst>
      <p:ext uri="{BB962C8B-B14F-4D97-AF65-F5344CB8AC3E}">
        <p14:creationId xmlns:p14="http://schemas.microsoft.com/office/powerpoint/2010/main" val="1975683037"/>
      </p:ext>
    </p:extLst>
  </p:cSld>
  <p:clrMapOvr>
    <a:masterClrMapping/>
  </p:clrMapOvr>
  <p:transition spd="slow">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13B75C4A-9795-42FA-A583-9FE8BB0B652D}" type="slidenum">
              <a:rPr lang="it-IT"/>
              <a:pPr>
                <a:defRPr/>
              </a:pPr>
              <a:t>‹N›</a:t>
            </a:fld>
            <a:endParaRPr lang="it-IT"/>
          </a:p>
        </p:txBody>
      </p:sp>
    </p:spTree>
    <p:extLst>
      <p:ext uri="{BB962C8B-B14F-4D97-AF65-F5344CB8AC3E}">
        <p14:creationId xmlns:p14="http://schemas.microsoft.com/office/powerpoint/2010/main" val="1289836109"/>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5"/>
          <p:cNvSpPr>
            <a:spLocks noGrp="1" noChangeArrowheads="1"/>
          </p:cNvSpPr>
          <p:nvPr>
            <p:ph type="ftr" sz="quarter" idx="10"/>
          </p:nvPr>
        </p:nvSpPr>
        <p:spPr/>
        <p:txBody>
          <a:bodyPr/>
          <a:lstStyle>
            <a:lvl1pPr>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5ED13AB8-F7AB-4EF0-90D8-965B88CFABA3}" type="slidenum">
              <a:rPr lang="en-US"/>
              <a:pPr>
                <a:defRPr/>
              </a:pPr>
              <a:t>‹N›</a:t>
            </a:fld>
            <a:endParaRPr lang="en-US"/>
          </a:p>
        </p:txBody>
      </p:sp>
    </p:spTree>
    <p:extLst>
      <p:ext uri="{BB962C8B-B14F-4D97-AF65-F5344CB8AC3E}">
        <p14:creationId xmlns:p14="http://schemas.microsoft.com/office/powerpoint/2010/main" val="2080405829"/>
      </p:ext>
    </p:extLst>
  </p:cSld>
  <p:clrMapOvr>
    <a:masterClrMapping/>
  </p:clrMapOvr>
  <p:transition spd="slow">
    <p:strips dir="l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a:cs typeface="Arial" pitchFamily="34" charset="0"/>
              </a:defRPr>
            </a:lvl1pPr>
          </a:lstStyle>
          <a:p>
            <a:pPr>
              <a:defRPr/>
            </a:pPr>
            <a:fld id="{F50DDEEB-65A1-483D-821E-2885C7220757}" type="slidenum">
              <a:rPr lang="it-IT"/>
              <a:pPr>
                <a:defRPr/>
              </a:pPr>
              <a:t>‹N›</a:t>
            </a:fld>
            <a:endParaRPr lang="it-IT"/>
          </a:p>
        </p:txBody>
      </p:sp>
    </p:spTree>
    <p:extLst>
      <p:ext uri="{BB962C8B-B14F-4D97-AF65-F5344CB8AC3E}">
        <p14:creationId xmlns:p14="http://schemas.microsoft.com/office/powerpoint/2010/main" val="2625471395"/>
      </p:ext>
    </p:extLst>
  </p:cSld>
  <p:clrMapOvr>
    <a:masterClrMapping/>
  </p:clrMapOvr>
  <p:transition spd="slow">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
        <p:nvSpPr>
          <p:cNvPr id="4" name="CasellaDiTesto 3"/>
          <p:cNvSpPr txBox="1">
            <a:spLocks noChangeArrowheads="1"/>
          </p:cNvSpPr>
          <p:nvPr userDrawn="1"/>
        </p:nvSpPr>
        <p:spPr bwMode="auto">
          <a:xfrm>
            <a:off x="2771775" y="1151379"/>
            <a:ext cx="360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eaLnBrk="1" hangingPunct="1">
              <a:defRPr/>
            </a:pPr>
            <a:r>
              <a:rPr lang="it-IT" sz="4800" smtClean="0">
                <a:solidFill>
                  <a:srgbClr val="6E7178"/>
                </a:solidFill>
                <a:latin typeface="Arial" pitchFamily="34" charset="0"/>
                <a:cs typeface="Arial" pitchFamily="34" charset="0"/>
              </a:rPr>
              <a:t>Thank You!</a:t>
            </a:r>
          </a:p>
        </p:txBody>
      </p:sp>
    </p:spTree>
    <p:extLst>
      <p:ext uri="{BB962C8B-B14F-4D97-AF65-F5344CB8AC3E}">
        <p14:creationId xmlns:p14="http://schemas.microsoft.com/office/powerpoint/2010/main" val="1966066675"/>
      </p:ext>
    </p:extLst>
  </p:cSld>
  <p:clrMapOvr>
    <a:masterClrMapping/>
  </p:clrMapOvr>
  <p:transition spd="slow">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Tree>
    <p:extLst>
      <p:ext uri="{BB962C8B-B14F-4D97-AF65-F5344CB8AC3E}">
        <p14:creationId xmlns:p14="http://schemas.microsoft.com/office/powerpoint/2010/main" val="1717680837"/>
      </p:ext>
    </p:extLst>
  </p:cSld>
  <p:clrMapOvr>
    <a:masterClrMapping/>
  </p:clrMapOvr>
  <p:transition spd="slow">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175804394"/>
      </p:ext>
    </p:extLst>
  </p:cSld>
  <p:clrMapOvr>
    <a:masterClrMapping/>
  </p:clrMapOvr>
  <p:transition spd="slow">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53"/>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4161418606"/>
      </p:ext>
    </p:extLst>
  </p:cSld>
  <p:clrMapOvr>
    <a:masterClrMapping/>
  </p:clrMapOvr>
  <p:transition spd="slow">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633658619"/>
      </p:ext>
    </p:extLst>
  </p:cSld>
  <p:clrMapOvr>
    <a:masterClrMapping/>
  </p:clrMapOvr>
  <p:transition spd="slow">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DB215140-3110-4F40-9A80-6BF10D45AFEA}" type="slidenum">
              <a:rPr lang="it-IT"/>
              <a:pPr>
                <a:defRPr/>
              </a:pPr>
              <a:t>‹N›</a:t>
            </a:fld>
            <a:endParaRPr lang="it-IT"/>
          </a:p>
        </p:txBody>
      </p:sp>
    </p:spTree>
    <p:extLst>
      <p:ext uri="{BB962C8B-B14F-4D97-AF65-F5344CB8AC3E}">
        <p14:creationId xmlns:p14="http://schemas.microsoft.com/office/powerpoint/2010/main" val="3343798879"/>
      </p:ext>
    </p:extLst>
  </p:cSld>
  <p:clrMapOvr>
    <a:masterClrMapping/>
  </p:clrMapOvr>
  <p:transition spd="slow">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565846436"/>
      </p:ext>
    </p:extLst>
  </p:cSld>
  <p:clrMapOvr>
    <a:masterClrMapping/>
  </p:clrMapOvr>
  <p:transition spd="slow">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62DA4572-D767-46D1-A40A-15F7BDDF5DF2}" type="slidenum">
              <a:rPr lang="it-IT"/>
              <a:pPr>
                <a:defRPr/>
              </a:pPr>
              <a:t>‹N›</a:t>
            </a:fld>
            <a:endParaRPr lang="it-IT"/>
          </a:p>
        </p:txBody>
      </p:sp>
    </p:spTree>
    <p:extLst>
      <p:ext uri="{BB962C8B-B14F-4D97-AF65-F5344CB8AC3E}">
        <p14:creationId xmlns:p14="http://schemas.microsoft.com/office/powerpoint/2010/main" val="2392850614"/>
      </p:ext>
    </p:extLst>
  </p:cSld>
  <p:clrMapOvr>
    <a:masterClrMapping/>
  </p:clrMapOvr>
  <p:transition spd="slow">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EC97D49E-2EA6-4A4D-BD7B-45DF810A077B}" type="slidenum">
              <a:rPr lang="it-IT"/>
              <a:pPr>
                <a:defRPr/>
              </a:pPr>
              <a:t>‹N›</a:t>
            </a:fld>
            <a:endParaRPr lang="it-IT"/>
          </a:p>
        </p:txBody>
      </p:sp>
    </p:spTree>
    <p:extLst>
      <p:ext uri="{BB962C8B-B14F-4D97-AF65-F5344CB8AC3E}">
        <p14:creationId xmlns:p14="http://schemas.microsoft.com/office/powerpoint/2010/main" val="2580122941"/>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vl1pPr>
          </a:lstStyle>
          <a:p>
            <a:pPr>
              <a:defRPr/>
            </a:pPr>
            <a:fld id="{851443DD-8BF8-4A22-B62A-1036CEAA50A9}" type="slidenum">
              <a:rPr lang="en-US"/>
              <a:pPr>
                <a:defRPr/>
              </a:pPr>
              <a:t>‹N›</a:t>
            </a:fld>
            <a:endParaRPr lang="en-US"/>
          </a:p>
        </p:txBody>
      </p:sp>
    </p:spTree>
    <p:extLst>
      <p:ext uri="{BB962C8B-B14F-4D97-AF65-F5344CB8AC3E}">
        <p14:creationId xmlns:p14="http://schemas.microsoft.com/office/powerpoint/2010/main" val="3287192378"/>
      </p:ext>
    </p:extLst>
  </p:cSld>
  <p:clrMapOvr>
    <a:masterClrMapping/>
  </p:clrMapOvr>
  <p:transition spd="slow">
    <p:strips dir="l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02585D26-260B-46C0-8A1F-8BB17C9D375C}" type="slidenum">
              <a:rPr lang="it-IT"/>
              <a:pPr>
                <a:defRPr/>
              </a:pPr>
              <a:t>‹N›</a:t>
            </a:fld>
            <a:endParaRPr lang="it-IT"/>
          </a:p>
        </p:txBody>
      </p:sp>
    </p:spTree>
    <p:extLst>
      <p:ext uri="{BB962C8B-B14F-4D97-AF65-F5344CB8AC3E}">
        <p14:creationId xmlns:p14="http://schemas.microsoft.com/office/powerpoint/2010/main" val="1470045295"/>
      </p:ext>
    </p:extLst>
  </p:cSld>
  <p:clrMapOvr>
    <a:masterClrMapping/>
  </p:clrMapOvr>
  <p:transition spd="slow">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90FE389A-96DA-4812-BC4A-398FC8320249}" type="slidenum">
              <a:rPr lang="it-IT"/>
              <a:pPr>
                <a:defRPr/>
              </a:pPr>
              <a:t>‹N›</a:t>
            </a:fld>
            <a:endParaRPr lang="it-IT"/>
          </a:p>
        </p:txBody>
      </p:sp>
    </p:spTree>
    <p:extLst>
      <p:ext uri="{BB962C8B-B14F-4D97-AF65-F5344CB8AC3E}">
        <p14:creationId xmlns:p14="http://schemas.microsoft.com/office/powerpoint/2010/main" val="3453885804"/>
      </p:ext>
    </p:extLst>
  </p:cSld>
  <p:clrMapOvr>
    <a:masterClrMapping/>
  </p:clrMapOvr>
  <p:transition spd="slow">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664F6572-FDDB-4523-B6F9-B4E4FBBBDA24}" type="slidenum">
              <a:rPr lang="it-IT"/>
              <a:pPr>
                <a:defRPr/>
              </a:pPr>
              <a:t>‹N›</a:t>
            </a:fld>
            <a:endParaRPr lang="it-IT"/>
          </a:p>
        </p:txBody>
      </p:sp>
    </p:spTree>
    <p:extLst>
      <p:ext uri="{BB962C8B-B14F-4D97-AF65-F5344CB8AC3E}">
        <p14:creationId xmlns:p14="http://schemas.microsoft.com/office/powerpoint/2010/main" val="739295840"/>
      </p:ext>
    </p:extLst>
  </p:cSld>
  <p:clrMapOvr>
    <a:masterClrMapping/>
  </p:clrMapOvr>
  <p:transition spd="slow">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0423C9C8-76E7-40B1-B047-F6590AB77A45}" type="slidenum">
              <a:rPr lang="it-IT"/>
              <a:pPr>
                <a:defRPr/>
              </a:pPr>
              <a:t>‹N›</a:t>
            </a:fld>
            <a:endParaRPr lang="it-IT"/>
          </a:p>
        </p:txBody>
      </p:sp>
    </p:spTree>
    <p:extLst>
      <p:ext uri="{BB962C8B-B14F-4D97-AF65-F5344CB8AC3E}">
        <p14:creationId xmlns:p14="http://schemas.microsoft.com/office/powerpoint/2010/main" val="3491967515"/>
      </p:ext>
    </p:extLst>
  </p:cSld>
  <p:clrMapOvr>
    <a:masterClrMapping/>
  </p:clrMapOvr>
  <p:transition spd="slow">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717DCB27-6C64-468A-B4E6-85E261791F47}" type="slidenum">
              <a:rPr lang="it-IT"/>
              <a:pPr>
                <a:defRPr/>
              </a:pPr>
              <a:t>‹N›</a:t>
            </a:fld>
            <a:endParaRPr lang="it-IT"/>
          </a:p>
        </p:txBody>
      </p:sp>
    </p:spTree>
    <p:extLst>
      <p:ext uri="{BB962C8B-B14F-4D97-AF65-F5344CB8AC3E}">
        <p14:creationId xmlns:p14="http://schemas.microsoft.com/office/powerpoint/2010/main" val="2496689843"/>
      </p:ext>
    </p:extLst>
  </p:cSld>
  <p:clrMapOvr>
    <a:masterClrMapping/>
  </p:clrMapOvr>
  <p:transition spd="slow">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411E6434-086E-4CDE-A26D-5A8BC73A20C6}" type="slidenum">
              <a:rPr lang="it-IT"/>
              <a:pPr>
                <a:defRPr/>
              </a:pPr>
              <a:t>‹N›</a:t>
            </a:fld>
            <a:endParaRPr lang="it-IT"/>
          </a:p>
        </p:txBody>
      </p:sp>
    </p:spTree>
    <p:extLst>
      <p:ext uri="{BB962C8B-B14F-4D97-AF65-F5344CB8AC3E}">
        <p14:creationId xmlns:p14="http://schemas.microsoft.com/office/powerpoint/2010/main" val="727384270"/>
      </p:ext>
    </p:extLst>
  </p:cSld>
  <p:clrMapOvr>
    <a:masterClrMapping/>
  </p:clrMapOvr>
  <p:transition spd="slow">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solidFill>
                  <a:srgbClr val="6E7178"/>
                </a:solidFill>
                <a:latin typeface="Arial" pitchFamily="34" charset="0"/>
                <a:cs typeface="Arial" pitchFamily="34" charset="0"/>
              </a:defRPr>
            </a:lvl1pPr>
          </a:lstStyle>
          <a:p>
            <a:pPr>
              <a:defRPr/>
            </a:pPr>
            <a:fld id="{0B152DAB-6D7A-4DBD-B525-1255B56802B2}" type="slidenum">
              <a:rPr lang="it-IT"/>
              <a:pPr>
                <a:defRPr/>
              </a:pPr>
              <a:t>‹N›</a:t>
            </a:fld>
            <a:endParaRPr lang="it-IT"/>
          </a:p>
        </p:txBody>
      </p:sp>
    </p:spTree>
    <p:extLst>
      <p:ext uri="{BB962C8B-B14F-4D97-AF65-F5344CB8AC3E}">
        <p14:creationId xmlns:p14="http://schemas.microsoft.com/office/powerpoint/2010/main" val="438219808"/>
      </p:ext>
    </p:extLst>
  </p:cSld>
  <p:clrMapOvr>
    <a:masterClrMapping/>
  </p:clrMapOvr>
  <p:transition spd="slow">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
        <p:nvSpPr>
          <p:cNvPr id="4" name="CasellaDiTesto 3"/>
          <p:cNvSpPr txBox="1">
            <a:spLocks noChangeArrowheads="1"/>
          </p:cNvSpPr>
          <p:nvPr userDrawn="1"/>
        </p:nvSpPr>
        <p:spPr bwMode="auto">
          <a:xfrm>
            <a:off x="2771775" y="1151379"/>
            <a:ext cx="360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eaLnBrk="1" hangingPunct="1">
              <a:defRPr/>
            </a:pPr>
            <a:r>
              <a:rPr lang="it-IT" sz="4800" smtClean="0">
                <a:solidFill>
                  <a:srgbClr val="6E7178"/>
                </a:solidFill>
                <a:latin typeface="Arial" pitchFamily="34" charset="0"/>
                <a:cs typeface="Arial" pitchFamily="34" charset="0"/>
              </a:rPr>
              <a:t>Thank You!</a:t>
            </a:r>
          </a:p>
        </p:txBody>
      </p:sp>
    </p:spTree>
    <p:extLst>
      <p:ext uri="{BB962C8B-B14F-4D97-AF65-F5344CB8AC3E}">
        <p14:creationId xmlns:p14="http://schemas.microsoft.com/office/powerpoint/2010/main" val="888600931"/>
      </p:ext>
    </p:extLst>
  </p:cSld>
  <p:clrMapOvr>
    <a:masterClrMapping/>
  </p:clrMapOvr>
  <p:transition spd="slow">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3"/>
          <p:cNvSpPr txBox="1">
            <a:spLocks/>
          </p:cNvSpPr>
          <p:nvPr userDrawn="1"/>
        </p:nvSpPr>
        <p:spPr bwMode="auto">
          <a:xfrm>
            <a:off x="4038600" y="2914665"/>
            <a:ext cx="4826000"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spcBef>
                <a:spcPct val="20000"/>
              </a:spcBef>
              <a:defRPr/>
            </a:pPr>
            <a:r>
              <a:rPr lang="it-IT" sz="1400" smtClean="0">
                <a:solidFill>
                  <a:srgbClr val="6E7178"/>
                </a:solidFill>
                <a:latin typeface="Arial" pitchFamily="34" charset="0"/>
                <a:cs typeface="Arial" pitchFamily="34" charset="0"/>
              </a:rPr>
              <a:t>www.eurotech.com</a:t>
            </a:r>
          </a:p>
        </p:txBody>
      </p:sp>
    </p:spTree>
    <p:extLst>
      <p:ext uri="{BB962C8B-B14F-4D97-AF65-F5344CB8AC3E}">
        <p14:creationId xmlns:p14="http://schemas.microsoft.com/office/powerpoint/2010/main" val="288327864"/>
      </p:ext>
    </p:extLst>
  </p:cSld>
  <p:clrMapOvr>
    <a:masterClrMapping/>
  </p:clrMapOvr>
  <p:transition spd="slow">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5"/>
          <p:cNvSpPr>
            <a:spLocks noGrp="1" noChangeArrowheads="1"/>
          </p:cNvSpPr>
          <p:nvPr>
            <p:ph type="sldNum" sz="quarter" idx="10"/>
          </p:nvPr>
        </p:nvSpPr>
        <p:spPr>
          <a:xfrm>
            <a:off x="6553200" y="4677966"/>
            <a:ext cx="2133600" cy="2857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399FF"/>
                </a:solidFill>
                <a:latin typeface="Verdana" pitchFamily="34" charset="0"/>
                <a:cs typeface="Arial" pitchFamily="34" charset="0"/>
              </a:defRPr>
            </a:lvl1pPr>
          </a:lstStyle>
          <a:p>
            <a:pPr>
              <a:defRPr/>
            </a:pPr>
            <a:fld id="{AE3B0A0E-974A-4489-8D4B-42E5F7BE3504}" type="slidenum">
              <a:rPr lang="it-IT"/>
              <a:pPr>
                <a:defRPr/>
              </a:pPr>
              <a:t>‹N›</a:t>
            </a:fld>
            <a:endParaRPr lang="it-IT"/>
          </a:p>
        </p:txBody>
      </p:sp>
    </p:spTree>
    <p:extLst>
      <p:ext uri="{BB962C8B-B14F-4D97-AF65-F5344CB8AC3E}">
        <p14:creationId xmlns:p14="http://schemas.microsoft.com/office/powerpoint/2010/main" val="382552674"/>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04787"/>
            <a:ext cx="3008313" cy="871538"/>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0480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54F129A1-1677-4198-BBFD-FEB2D4F6845C}" type="slidenum">
              <a:rPr lang="en-US"/>
              <a:pPr>
                <a:defRPr/>
              </a:pPr>
              <a:t>‹N›</a:t>
            </a:fld>
            <a:endParaRPr lang="en-US"/>
          </a:p>
        </p:txBody>
      </p:sp>
    </p:spTree>
    <p:extLst>
      <p:ext uri="{BB962C8B-B14F-4D97-AF65-F5344CB8AC3E}">
        <p14:creationId xmlns:p14="http://schemas.microsoft.com/office/powerpoint/2010/main" val="823847127"/>
      </p:ext>
    </p:extLst>
  </p:cSld>
  <p:clrMapOvr>
    <a:masterClrMapping/>
  </p:clrMapOvr>
  <p:transition spd="slow">
    <p:strips dir="ld"/>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5" name="Immagine 5" descr="B3-3A1.png"/>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defRPr>
            </a:lvl1pPr>
          </a:lstStyle>
          <a:p>
            <a:r>
              <a:rPr lang="it-IT" dirty="0"/>
              <a:t>Fare clic per modificare lo stile del titolo</a:t>
            </a:r>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defRPr>
            </a:lvl1pPr>
          </a:lstStyle>
          <a:p>
            <a:r>
              <a:rPr lang="it-IT" dirty="0"/>
              <a:t>Fare clic per modificare lo stile del sottotitolo dello schema</a:t>
            </a:r>
          </a:p>
        </p:txBody>
      </p:sp>
      <p:sp>
        <p:nvSpPr>
          <p:cNvPr id="9" name="Segnaposto testo 8"/>
          <p:cNvSpPr>
            <a:spLocks noGrp="1"/>
          </p:cNvSpPr>
          <p:nvPr>
            <p:ph type="body" sz="quarter" idx="11"/>
          </p:nvPr>
        </p:nvSpPr>
        <p:spPr>
          <a:xfrm>
            <a:off x="322858" y="4732953"/>
            <a:ext cx="4825206" cy="269081"/>
          </a:xfrm>
        </p:spPr>
        <p:txBody>
          <a:bodyPr/>
          <a:lstStyle>
            <a:lvl1pPr>
              <a:defRPr sz="1800"/>
            </a:lvl1pPr>
          </a:lstStyle>
          <a:p>
            <a:pPr lvl="0"/>
            <a:r>
              <a:rPr lang="it-IT" smtClean="0"/>
              <a:t>Fare clic per modificare stili del testo dello schema</a:t>
            </a:r>
          </a:p>
        </p:txBody>
      </p:sp>
    </p:spTree>
    <p:extLst>
      <p:ext uri="{BB962C8B-B14F-4D97-AF65-F5344CB8AC3E}">
        <p14:creationId xmlns:p14="http://schemas.microsoft.com/office/powerpoint/2010/main" val="4107219773"/>
      </p:ext>
    </p:extLst>
  </p:cSld>
  <p:clrMapOvr>
    <a:masterClrMapping/>
  </p:clrMapOv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2764303516"/>
      </p:ext>
    </p:extLst>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143000"/>
            <a:ext cx="8534400" cy="3534966"/>
          </a:xfrm>
        </p:spPr>
        <p:txBody>
          <a:bodyPr/>
          <a:lstStyle>
            <a:lvl1pPr>
              <a:defRPr>
                <a:solidFill>
                  <a:srgbClr val="6E7178"/>
                </a:solidFill>
              </a:defRPr>
            </a:lvl1pPr>
            <a:lvl2pPr>
              <a:defRPr sz="2000">
                <a:solidFill>
                  <a:srgbClr val="6E7178"/>
                </a:solidFill>
              </a:defRPr>
            </a:lvl2pPr>
            <a:lvl3pPr>
              <a:defRPr sz="1800">
                <a:solidFill>
                  <a:srgbClr val="6E7178"/>
                </a:solidFill>
              </a:defRPr>
            </a:lvl3pPr>
            <a:lvl4pPr>
              <a:defRPr sz="1600">
                <a:solidFill>
                  <a:srgbClr val="6E7178"/>
                </a:solidFill>
              </a:defRPr>
            </a:lvl4pPr>
            <a:lvl5pPr>
              <a:defRPr sz="1400">
                <a:solidFill>
                  <a:srgbClr val="6E7178"/>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
        <p:nvSpPr>
          <p:cNvPr id="5"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FBBC9810-61E4-42C4-914B-4BB55A439D06}"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568497482"/>
      </p:ext>
    </p:extLst>
  </p:cSld>
  <p:clrMapOvr>
    <a:masterClrMapping/>
  </p:clrMapOv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defRPr>
            </a:lvl1pPr>
            <a:lvl2pPr>
              <a:buNone/>
              <a:defRPr/>
            </a:lvl2pPr>
          </a:lstStyle>
          <a:p>
            <a:pPr lvl="0"/>
            <a:r>
              <a:rPr lang="it-IT" smtClean="0"/>
              <a:t>Fare clic per modificare stili del testo dello schema</a:t>
            </a:r>
          </a:p>
        </p:txBody>
      </p:sp>
    </p:spTree>
    <p:extLst>
      <p:ext uri="{BB962C8B-B14F-4D97-AF65-F5344CB8AC3E}">
        <p14:creationId xmlns:p14="http://schemas.microsoft.com/office/powerpoint/2010/main" val="3811860664"/>
      </p:ext>
    </p:extLst>
  </p:cSld>
  <p:clrMapOvr>
    <a:masterClrMapping/>
  </p:clrMapOv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782490"/>
            <a:ext cx="7772400" cy="1371600"/>
          </a:xfrm>
        </p:spPr>
        <p:txBody>
          <a:bodyPr/>
          <a:lstStyle>
            <a:lvl1pPr algn="l">
              <a:defRPr sz="3200" b="1" cap="all">
                <a:solidFill>
                  <a:srgbClr val="4B90CF"/>
                </a:solidFil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1543051"/>
            <a:ext cx="7772400" cy="1125140"/>
          </a:xfrm>
        </p:spPr>
        <p:txBody>
          <a:bodyPr anchor="b"/>
          <a:lstStyle>
            <a:lvl1pPr marL="0" indent="0">
              <a:buNone/>
              <a:defRPr sz="2400">
                <a:solidFill>
                  <a:srgbClr val="6E717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gli stili del testo dello schema</a:t>
            </a:r>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213CABF2-17BE-4A7D-A7F5-16FAE47DB166}"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160339808"/>
      </p:ext>
    </p:extLst>
  </p:cSld>
  <p:clrMapOvr>
    <a:masterClrMapping/>
  </p:clrMapOv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contenuto 2"/>
          <p:cNvSpPr>
            <a:spLocks noGrp="1"/>
          </p:cNvSpPr>
          <p:nvPr>
            <p:ph sz="half" idx="1"/>
          </p:nvPr>
        </p:nvSpPr>
        <p:spPr>
          <a:xfrm>
            <a:off x="323855" y="1085853"/>
            <a:ext cx="4105275" cy="3376613"/>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57731" y="1085853"/>
            <a:ext cx="4105275" cy="3376613"/>
          </a:xfrm>
        </p:spPr>
        <p:txBody>
          <a:bodyPr/>
          <a:lstStyle>
            <a:lvl1pPr>
              <a:defRPr sz="2000"/>
            </a:lvl1pPr>
            <a:lvl2pPr>
              <a:defRPr sz="2000"/>
            </a:lvl2pPr>
            <a:lvl3pPr>
              <a:defRPr sz="1800"/>
            </a:lvl3pPr>
            <a:lvl4pPr>
              <a:defRPr sz="1600"/>
            </a:lvl4pPr>
            <a:lvl5pPr>
              <a:defRPr lang="it-IT" sz="1400" dirty="0">
                <a:solidFill>
                  <a:srgbClr val="6E7178"/>
                </a:solidFill>
                <a:latin typeface="+mn-lt"/>
                <a:ea typeface="ＭＳ Ｐゴシック" charset="-128"/>
              </a:defRPr>
            </a:lvl5pPr>
            <a:lvl6pPr>
              <a:defRPr sz="1800"/>
            </a:lvl6pPr>
            <a:lvl7pPr>
              <a:defRPr sz="1800"/>
            </a:lvl7pPr>
            <a:lvl8pPr>
              <a:defRPr sz="1800"/>
            </a:lvl8pPr>
            <a:lvl9pPr>
              <a:defRPr sz="18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F71391AF-5068-4D62-93B6-B574A079EBAD}"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492614776"/>
      </p:ext>
    </p:extLst>
  </p:cSld>
  <p:clrMapOvr>
    <a:masterClrMapping/>
  </p:clrMapOv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205979"/>
            <a:ext cx="8460000" cy="540000"/>
          </a:xfrm>
        </p:spPr>
        <p:txBody>
          <a:bodyPr/>
          <a:lstStyle>
            <a:lvl1pPr>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381000" y="1028701"/>
            <a:ext cx="4040188"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381000" y="1631156"/>
            <a:ext cx="4040188" cy="2963466"/>
          </a:xfrm>
        </p:spPr>
        <p:txBody>
          <a:bodyPr/>
          <a:lstStyle>
            <a:lvl1pPr>
              <a:defRPr sz="20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721236" y="1028701"/>
            <a:ext cx="4041775" cy="602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6" name="Segnaposto contenuto 5"/>
          <p:cNvSpPr>
            <a:spLocks noGrp="1"/>
          </p:cNvSpPr>
          <p:nvPr>
            <p:ph sz="quarter" idx="4"/>
          </p:nvPr>
        </p:nvSpPr>
        <p:spPr>
          <a:xfrm>
            <a:off x="4721236" y="1631156"/>
            <a:ext cx="4041775" cy="2963466"/>
          </a:xfrm>
        </p:spPr>
        <p:txBody>
          <a:bodyPr/>
          <a:lstStyle>
            <a:lvl1pPr>
              <a:defRPr sz="2000" b="1"/>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0988FA7E-07F1-4819-86EA-99742A8A07A5}"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1032446919"/>
      </p:ext>
    </p:extLst>
  </p:cSld>
  <p:clrMapOvr>
    <a:masterClrMapping/>
  </p:clrMapOv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24DAEA01-2397-4261-A522-2E13422719E2}"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3693375866"/>
      </p:ext>
    </p:extLst>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720C38DD-1918-48B1-B224-C1DD8B4D83D2}"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2929538120"/>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81016" y="204801"/>
            <a:ext cx="3008313" cy="823913"/>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3575050" y="204802"/>
            <a:ext cx="5111750" cy="4389835"/>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38101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D7749AA3-8E30-43F9-94A9-67929C686319}"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234876626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68723A1F-1061-4685-922D-F87449875095}" type="slidenum">
              <a:rPr lang="en-US"/>
              <a:pPr>
                <a:defRPr/>
              </a:pPr>
              <a:t>‹N›</a:t>
            </a:fld>
            <a:endParaRPr lang="en-US"/>
          </a:p>
        </p:txBody>
      </p:sp>
    </p:spTree>
    <p:extLst>
      <p:ext uri="{BB962C8B-B14F-4D97-AF65-F5344CB8AC3E}">
        <p14:creationId xmlns:p14="http://schemas.microsoft.com/office/powerpoint/2010/main" val="447933024"/>
      </p:ext>
    </p:extLst>
  </p:cSld>
  <p:clrMapOvr>
    <a:masterClrMapping/>
  </p:clrMapOvr>
  <p:transition spd="slow">
    <p:strips dir="ld"/>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05000"/>
          </a:xfrm>
        </p:spPr>
        <p:txBody>
          <a:bodyPr anchor="b"/>
          <a:lstStyle>
            <a:lvl1pPr algn="l">
              <a:defRPr sz="2000" b="1"/>
            </a:lvl1pPr>
          </a:lstStyle>
          <a:p>
            <a:r>
              <a:rPr lang="it-IT" dirty="0" smtClean="0"/>
              <a:t>Fare clic per modificare stile</a:t>
            </a:r>
            <a:endParaRPr lang="it-IT" dirty="0"/>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4AF8216C-6B44-4464-AA3C-787E382DB581}"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805320036"/>
      </p:ext>
    </p:extLst>
  </p:cSld>
  <p:clrMapOvr>
    <a:masterClrMapping/>
  </p:clrMapOv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it-IT" dirty="0"/>
          </a:p>
        </p:txBody>
      </p:sp>
      <p:sp>
        <p:nvSpPr>
          <p:cNvPr id="3" name="Segnaposto testo verticale 2"/>
          <p:cNvSpPr>
            <a:spLocks noGrp="1"/>
          </p:cNvSpPr>
          <p:nvPr>
            <p:ph type="body" orient="vert" idx="1"/>
          </p:nvPr>
        </p:nvSpPr>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69FC5F64-5405-4E0A-97DC-4D6D4FECEF50}"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3662640695"/>
      </p:ext>
    </p:extLst>
  </p:cSld>
  <p:clrMapOvr>
    <a:masterClrMapping/>
  </p:clrMapOv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96072" y="411958"/>
            <a:ext cx="2090737" cy="4050506"/>
          </a:xfrm>
        </p:spPr>
        <p:txBody>
          <a:bodyPr vert="eaVert"/>
          <a:lstStyle/>
          <a:p>
            <a:r>
              <a:rPr lang="it-IT" dirty="0" smtClean="0"/>
              <a:t>Fare clic per modificare stile</a:t>
            </a:r>
            <a:endParaRPr lang="it-IT" dirty="0"/>
          </a:p>
        </p:txBody>
      </p:sp>
      <p:sp>
        <p:nvSpPr>
          <p:cNvPr id="3" name="Segnaposto testo verticale 2"/>
          <p:cNvSpPr>
            <a:spLocks noGrp="1"/>
          </p:cNvSpPr>
          <p:nvPr>
            <p:ph type="body" orient="vert" idx="1"/>
          </p:nvPr>
        </p:nvSpPr>
        <p:spPr>
          <a:xfrm>
            <a:off x="323861" y="411958"/>
            <a:ext cx="6119813" cy="4050506"/>
          </a:xfrm>
        </p:spPr>
        <p:txBody>
          <a:bodyPr vert="eaVert"/>
          <a:lstStyle>
            <a:lvl1pPr>
              <a:defRPr sz="2400"/>
            </a:lvl1pPr>
            <a:lvl2pPr>
              <a:defRPr sz="2400"/>
            </a:lvl2pPr>
            <a:lvl3pPr>
              <a:defRPr sz="2000"/>
            </a:lvl3pPr>
            <a:lvl4pPr>
              <a:defRPr sz="1800"/>
            </a:lvl4pPr>
            <a:lvl5pPr>
              <a:defRPr sz="16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5"/>
          <p:cNvSpPr>
            <a:spLocks noGrp="1" noChangeArrowheads="1"/>
          </p:cNvSpPr>
          <p:nvPr>
            <p:ph type="sldNum" sz="quarter" idx="10"/>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eaLnBrk="1" hangingPunct="1">
              <a:defRPr/>
            </a:pPr>
            <a:fld id="{AB05A95D-2F4E-424A-8E70-6D19948675C8}" type="slidenum">
              <a:rPr lang="it-IT" b="0">
                <a:solidFill>
                  <a:srgbClr val="6E7178"/>
                </a:solidFill>
                <a:latin typeface="Arial" pitchFamily="34" charset="0"/>
                <a:ea typeface="ＭＳ Ｐゴシック" pitchFamily="34" charset="-128"/>
              </a:rPr>
              <a:pPr eaLnBrk="1" hangingPunct="1">
                <a:defRPr/>
              </a:pPr>
              <a:t>‹N›</a:t>
            </a:fld>
            <a:endParaRPr lang="it-IT" b="0">
              <a:solidFill>
                <a:srgbClr val="6E7178"/>
              </a:solidFill>
              <a:latin typeface="Arial" pitchFamily="34" charset="0"/>
              <a:ea typeface="ＭＳ Ｐゴシック" pitchFamily="34" charset="-128"/>
            </a:endParaRPr>
          </a:p>
        </p:txBody>
      </p:sp>
    </p:spTree>
    <p:extLst>
      <p:ext uri="{BB962C8B-B14F-4D97-AF65-F5344CB8AC3E}">
        <p14:creationId xmlns:p14="http://schemas.microsoft.com/office/powerpoint/2010/main" val="3434646701"/>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5" descr="ETH_back-4.png"/>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Segnaposto testo 3"/>
          <p:cNvSpPr txBox="1">
            <a:spLocks/>
          </p:cNvSpPr>
          <p:nvPr userDrawn="1"/>
        </p:nvSpPr>
        <p:spPr bwMode="auto">
          <a:xfrm>
            <a:off x="4038600" y="2914665"/>
            <a:ext cx="4826000" cy="269081"/>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it-IT" sz="1400" smtClean="0">
                <a:solidFill>
                  <a:srgbClr val="6E7178"/>
                </a:solidFill>
              </a:rPr>
              <a:t>www.eurotech.com</a:t>
            </a:r>
          </a:p>
        </p:txBody>
      </p:sp>
      <p:sp>
        <p:nvSpPr>
          <p:cNvPr id="4" name="CasellaDiTesto 3"/>
          <p:cNvSpPr txBox="1">
            <a:spLocks noChangeArrowheads="1"/>
          </p:cNvSpPr>
          <p:nvPr userDrawn="1"/>
        </p:nvSpPr>
        <p:spPr bwMode="auto">
          <a:xfrm>
            <a:off x="2771775" y="1151379"/>
            <a:ext cx="3600450" cy="830997"/>
          </a:xfrm>
          <a:prstGeom prst="rect">
            <a:avLst/>
          </a:prstGeom>
          <a:noFill/>
          <a:ln>
            <a:noFill/>
          </a:ln>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4800" smtClean="0">
                <a:solidFill>
                  <a:srgbClr val="6E7178"/>
                </a:solidFill>
              </a:rPr>
              <a:t>Thank You!</a:t>
            </a:r>
          </a:p>
        </p:txBody>
      </p:sp>
    </p:spTree>
    <p:extLst>
      <p:ext uri="{BB962C8B-B14F-4D97-AF65-F5344CB8AC3E}">
        <p14:creationId xmlns:p14="http://schemas.microsoft.com/office/powerpoint/2010/main" val="2978110288"/>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Front Slid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latin typeface="Calibri" panose="020F0502020204030204" pitchFamily="34" charset="0"/>
              </a:defRPr>
            </a:lvl1pPr>
          </a:lstStyle>
          <a:p>
            <a:r>
              <a:rPr lang="it-IT" dirty="0" smtClean="0"/>
              <a:t>Fare clic per modificare lo stile del sottotitolo dello schema</a:t>
            </a:r>
            <a:endParaRPr lang="it-IT" dirty="0"/>
          </a:p>
        </p:txBody>
      </p:sp>
      <p:sp>
        <p:nvSpPr>
          <p:cNvPr id="9" name="Segnaposto testo 8"/>
          <p:cNvSpPr>
            <a:spLocks noGrp="1"/>
          </p:cNvSpPr>
          <p:nvPr>
            <p:ph type="body" sz="quarter" idx="11"/>
          </p:nvPr>
        </p:nvSpPr>
        <p:spPr>
          <a:xfrm>
            <a:off x="322858" y="4732953"/>
            <a:ext cx="4825206" cy="269081"/>
          </a:xfrm>
        </p:spPr>
        <p:txBody>
          <a:bodyPr/>
          <a:lstStyle>
            <a:lvl1pPr>
              <a:buNone/>
              <a:defRPr sz="1800">
                <a:latin typeface="Calibri" panose="020F0502020204030204" pitchFamily="34" charset="0"/>
              </a:defRPr>
            </a:lvl1pPr>
          </a:lstStyle>
          <a:p>
            <a:pPr lvl="0"/>
            <a:r>
              <a:rPr lang="it-IT" dirty="0" smtClean="0"/>
              <a:t>Fare clic per modificare stili del testo dello schema</a:t>
            </a:r>
          </a:p>
        </p:txBody>
      </p:sp>
    </p:spTree>
    <p:extLst>
      <p:ext uri="{BB962C8B-B14F-4D97-AF65-F5344CB8AC3E}">
        <p14:creationId xmlns:p14="http://schemas.microsoft.com/office/powerpoint/2010/main" val="405374452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Front Slide with Confidential">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5" name="Text Box 10"/>
          <p:cNvSpPr txBox="1">
            <a:spLocks noChangeArrowheads="1"/>
          </p:cNvSpPr>
          <p:nvPr userDrawn="1"/>
        </p:nvSpPr>
        <p:spPr bwMode="auto">
          <a:xfrm rot="2202408">
            <a:off x="7324732" y="281495"/>
            <a:ext cx="1865313" cy="5847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1600" b="0" dirty="0">
                <a:solidFill>
                  <a:srgbClr val="FF0000"/>
                </a:solidFill>
                <a:latin typeface="Arial"/>
              </a:rPr>
              <a:t>CONFIDENTIAL  Internal Use Only</a:t>
            </a:r>
          </a:p>
        </p:txBody>
      </p:sp>
      <p:sp>
        <p:nvSpPr>
          <p:cNvPr id="25603" name="Rectangle 3"/>
          <p:cNvSpPr>
            <a:spLocks noGrp="1" noChangeArrowheads="1"/>
          </p:cNvSpPr>
          <p:nvPr>
            <p:ph type="ctrTitle"/>
          </p:nvPr>
        </p:nvSpPr>
        <p:spPr>
          <a:xfrm>
            <a:off x="323850" y="1490664"/>
            <a:ext cx="8460000" cy="540544"/>
          </a:xfrm>
        </p:spPr>
        <p:txBody>
          <a:bodyPr/>
          <a:lstStyle>
            <a:lvl1pPr>
              <a:defRPr sz="3000">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25604" name="Rectangle 4"/>
          <p:cNvSpPr>
            <a:spLocks noGrp="1" noChangeArrowheads="1"/>
          </p:cNvSpPr>
          <p:nvPr>
            <p:ph type="subTitle" idx="1"/>
          </p:nvPr>
        </p:nvSpPr>
        <p:spPr>
          <a:xfrm>
            <a:off x="323850" y="2171702"/>
            <a:ext cx="8460000" cy="2668191"/>
          </a:xfrm>
        </p:spPr>
        <p:txBody>
          <a:bodyPr/>
          <a:lstStyle>
            <a:lvl1pPr marL="0" indent="0">
              <a:buFontTx/>
              <a:buNone/>
              <a:defRPr sz="2400">
                <a:solidFill>
                  <a:srgbClr val="6E7178"/>
                </a:solidFill>
                <a:latin typeface="Calibri" panose="020F0502020204030204" pitchFamily="34" charset="0"/>
              </a:defRPr>
            </a:lvl1pPr>
          </a:lstStyle>
          <a:p>
            <a:r>
              <a:rPr lang="it-IT" dirty="0" smtClean="0"/>
              <a:t>Fare clic per modificare lo stile del sottotitolo dello schema</a:t>
            </a:r>
            <a:endParaRPr lang="it-IT" dirty="0"/>
          </a:p>
        </p:txBody>
      </p:sp>
      <p:sp>
        <p:nvSpPr>
          <p:cNvPr id="9" name="Segnaposto testo 8"/>
          <p:cNvSpPr>
            <a:spLocks noGrp="1"/>
          </p:cNvSpPr>
          <p:nvPr>
            <p:ph type="body" sz="quarter" idx="11"/>
          </p:nvPr>
        </p:nvSpPr>
        <p:spPr>
          <a:xfrm>
            <a:off x="322858" y="4732953"/>
            <a:ext cx="4825206" cy="269081"/>
          </a:xfrm>
        </p:spPr>
        <p:txBody>
          <a:bodyPr/>
          <a:lstStyle>
            <a:lvl1pPr>
              <a:buNone/>
              <a:defRPr sz="1800">
                <a:latin typeface="Calibri" panose="020F0502020204030204" pitchFamily="34" charset="0"/>
              </a:defRPr>
            </a:lvl1pPr>
          </a:lstStyle>
          <a:p>
            <a:pPr lvl="0"/>
            <a:r>
              <a:rPr lang="it-IT" dirty="0" smtClean="0"/>
              <a:t>Fare clic per modificare stili del testo dello schema</a:t>
            </a:r>
          </a:p>
        </p:txBody>
      </p:sp>
    </p:spTree>
    <p:extLst>
      <p:ext uri="{BB962C8B-B14F-4D97-AF65-F5344CB8AC3E}">
        <p14:creationId xmlns:p14="http://schemas.microsoft.com/office/powerpoint/2010/main" val="7162161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059582"/>
            <a:ext cx="8534400" cy="3618384"/>
          </a:xfrm>
        </p:spPr>
        <p:txBody>
          <a:bodyPr/>
          <a:lstStyle>
            <a:lvl1pPr defTabSz="0">
              <a:defRPr>
                <a:solidFill>
                  <a:srgbClr val="6E7178"/>
                </a:solidFill>
                <a:latin typeface="Calibri" panose="020F0502020204030204" pitchFamily="34" charset="0"/>
              </a:defRPr>
            </a:lvl1pPr>
            <a:lvl2pPr>
              <a:defRPr sz="2000">
                <a:solidFill>
                  <a:srgbClr val="6E7178"/>
                </a:solidFill>
                <a:latin typeface="Calibri" panose="020F0502020204030204" pitchFamily="34" charset="0"/>
              </a:defRPr>
            </a:lvl2pPr>
            <a:lvl3pPr>
              <a:defRPr sz="1800">
                <a:solidFill>
                  <a:srgbClr val="6E7178"/>
                </a:solidFill>
                <a:latin typeface="Calibri" panose="020F0502020204030204" pitchFamily="34" charset="0"/>
              </a:defRPr>
            </a:lvl3pPr>
            <a:lvl4pPr>
              <a:defRPr sz="1600">
                <a:solidFill>
                  <a:srgbClr val="6E7178"/>
                </a:solidFill>
                <a:latin typeface="Calibri" panose="020F0502020204030204" pitchFamily="34" charset="0"/>
              </a:defRPr>
            </a:lvl4pPr>
            <a:lvl5pPr>
              <a:defRPr sz="1400">
                <a:solidFill>
                  <a:srgbClr val="6E7178"/>
                </a:solidFill>
                <a:latin typeface="Calibri" panose="020F05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latin typeface="Calibri" panose="020F0502020204030204" pitchFamily="34" charset="0"/>
              </a:defRPr>
            </a:lvl1pPr>
            <a:lvl2pPr>
              <a:buNone/>
              <a:defRPr/>
            </a:lvl2pPr>
          </a:lstStyle>
          <a:p>
            <a:pPr lvl="0"/>
            <a:r>
              <a:rPr lang="it-IT" dirty="0" smtClean="0"/>
              <a:t>Fare clic per modificare stili del testo dello schema</a:t>
            </a:r>
          </a:p>
        </p:txBody>
      </p:sp>
    </p:spTree>
    <p:extLst>
      <p:ext uri="{BB962C8B-B14F-4D97-AF65-F5344CB8AC3E}">
        <p14:creationId xmlns:p14="http://schemas.microsoft.com/office/powerpoint/2010/main" val="167174737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ontent with Confidential">
    <p:spTree>
      <p:nvGrpSpPr>
        <p:cNvPr id="1" name=""/>
        <p:cNvGrpSpPr/>
        <p:nvPr/>
      </p:nvGrpSpPr>
      <p:grpSpPr>
        <a:xfrm>
          <a:off x="0" y="0"/>
          <a:ext cx="0" cy="0"/>
          <a:chOff x="0" y="0"/>
          <a:chExt cx="0" cy="0"/>
        </a:xfrm>
      </p:grpSpPr>
      <p:sp>
        <p:nvSpPr>
          <p:cNvPr id="5" name="Text Box 10"/>
          <p:cNvSpPr txBox="1">
            <a:spLocks noChangeArrowheads="1"/>
          </p:cNvSpPr>
          <p:nvPr userDrawn="1"/>
        </p:nvSpPr>
        <p:spPr bwMode="auto">
          <a:xfrm rot="2202408">
            <a:off x="7324732" y="280901"/>
            <a:ext cx="1865313" cy="5847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1600" b="0" dirty="0">
                <a:solidFill>
                  <a:srgbClr val="FF0000"/>
                </a:solidFill>
                <a:latin typeface="Arial"/>
              </a:rPr>
              <a:t>CONFIDENTIAL  Internal Use Only</a:t>
            </a:r>
          </a:p>
        </p:txBody>
      </p:sp>
      <p:sp>
        <p:nvSpPr>
          <p:cNvPr id="2" name="Titolo 1"/>
          <p:cNvSpPr>
            <a:spLocks noGrp="1"/>
          </p:cNvSpPr>
          <p:nvPr>
            <p:ph type="title"/>
          </p:nvPr>
        </p:nvSpPr>
        <p:spPr>
          <a:xfrm>
            <a:off x="304800" y="228601"/>
            <a:ext cx="8534400" cy="452438"/>
          </a:xfrm>
        </p:spPr>
        <p:txBody>
          <a:bodyPr/>
          <a:lstStyle>
            <a:lvl1pPr>
              <a:defRPr>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059582"/>
            <a:ext cx="8534400" cy="3618384"/>
          </a:xfrm>
        </p:spPr>
        <p:txBody>
          <a:bodyPr/>
          <a:lstStyle>
            <a:lvl1pPr defTabSz="0">
              <a:defRPr>
                <a:solidFill>
                  <a:srgbClr val="6E7178"/>
                </a:solidFill>
                <a:latin typeface="Calibri" panose="020F0502020204030204" pitchFamily="34" charset="0"/>
              </a:defRPr>
            </a:lvl1pPr>
            <a:lvl2pPr>
              <a:defRPr sz="2000">
                <a:solidFill>
                  <a:srgbClr val="6E7178"/>
                </a:solidFill>
                <a:latin typeface="Calibri" panose="020F0502020204030204" pitchFamily="34" charset="0"/>
              </a:defRPr>
            </a:lvl2pPr>
            <a:lvl3pPr>
              <a:defRPr sz="1800">
                <a:solidFill>
                  <a:srgbClr val="6E7178"/>
                </a:solidFill>
                <a:latin typeface="Calibri" panose="020F0502020204030204" pitchFamily="34" charset="0"/>
              </a:defRPr>
            </a:lvl3pPr>
            <a:lvl4pPr>
              <a:defRPr sz="1600">
                <a:solidFill>
                  <a:srgbClr val="6E7178"/>
                </a:solidFill>
                <a:latin typeface="Calibri" panose="020F0502020204030204" pitchFamily="34" charset="0"/>
              </a:defRPr>
            </a:lvl4pPr>
            <a:lvl5pPr>
              <a:defRPr sz="1400">
                <a:solidFill>
                  <a:srgbClr val="6E7178"/>
                </a:solidFill>
                <a:latin typeface="Calibri" panose="020F05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latin typeface="Calibri" panose="020F0502020204030204" pitchFamily="34" charset="0"/>
              </a:defRPr>
            </a:lvl1pPr>
            <a:lvl2pPr>
              <a:buNone/>
              <a:defRPr/>
            </a:lvl2pPr>
          </a:lstStyle>
          <a:p>
            <a:pPr lvl="0"/>
            <a:r>
              <a:rPr lang="it-IT" dirty="0" smtClean="0"/>
              <a:t>Fare clic per modificare stili del testo dello schema</a:t>
            </a:r>
          </a:p>
        </p:txBody>
      </p:sp>
    </p:spTree>
    <p:extLst>
      <p:ext uri="{BB962C8B-B14F-4D97-AF65-F5344CB8AC3E}">
        <p14:creationId xmlns:p14="http://schemas.microsoft.com/office/powerpoint/2010/main" val="315221123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and Content + Page Number">
    <p:spTree>
      <p:nvGrpSpPr>
        <p:cNvPr id="1" name=""/>
        <p:cNvGrpSpPr/>
        <p:nvPr/>
      </p:nvGrpSpPr>
      <p:grpSpPr>
        <a:xfrm>
          <a:off x="0" y="0"/>
          <a:ext cx="0" cy="0"/>
          <a:chOff x="0" y="0"/>
          <a:chExt cx="0" cy="0"/>
        </a:xfrm>
      </p:grpSpPr>
      <p:pic>
        <p:nvPicPr>
          <p:cNvPr id="5" name="Immagine 5" descr="PP_2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descr="B3_1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304800" y="228601"/>
            <a:ext cx="8534400" cy="452438"/>
          </a:xfrm>
        </p:spPr>
        <p:txBody>
          <a:bodyPr/>
          <a:lstStyle>
            <a:lvl1pPr>
              <a:defRPr>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04800" y="1059582"/>
            <a:ext cx="8534400" cy="3618384"/>
          </a:xfrm>
        </p:spPr>
        <p:txBody>
          <a:bodyPr/>
          <a:lstStyle>
            <a:lvl1pPr>
              <a:defRPr>
                <a:solidFill>
                  <a:srgbClr val="6E7178"/>
                </a:solidFill>
                <a:latin typeface="Calibri" panose="020F0502020204030204" pitchFamily="34" charset="0"/>
              </a:defRPr>
            </a:lvl1pPr>
            <a:lvl2pPr>
              <a:defRPr sz="2000">
                <a:solidFill>
                  <a:srgbClr val="6E7178"/>
                </a:solidFill>
                <a:latin typeface="Calibri" panose="020F0502020204030204" pitchFamily="34" charset="0"/>
              </a:defRPr>
            </a:lvl2pPr>
            <a:lvl3pPr>
              <a:defRPr sz="1800">
                <a:solidFill>
                  <a:srgbClr val="6E7178"/>
                </a:solidFill>
                <a:latin typeface="Calibri" panose="020F0502020204030204" pitchFamily="34" charset="0"/>
              </a:defRPr>
            </a:lvl3pPr>
            <a:lvl4pPr>
              <a:defRPr sz="1600">
                <a:solidFill>
                  <a:srgbClr val="6E7178"/>
                </a:solidFill>
                <a:latin typeface="Calibri" panose="020F0502020204030204" pitchFamily="34" charset="0"/>
              </a:defRPr>
            </a:lvl4pPr>
            <a:lvl5pPr>
              <a:defRPr sz="1400">
                <a:solidFill>
                  <a:srgbClr val="6E7178"/>
                </a:solidFill>
                <a:latin typeface="Calibri" panose="020F05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latin typeface="Calibri" panose="020F0502020204030204" pitchFamily="34" charset="0"/>
              </a:defRPr>
            </a:lvl1pPr>
            <a:lvl2pPr>
              <a:buNone/>
              <a:defRPr/>
            </a:lvl2pPr>
          </a:lstStyle>
          <a:p>
            <a:pPr lvl="0"/>
            <a:r>
              <a:rPr lang="it-IT" dirty="0" smtClean="0"/>
              <a:t>Fare clic per modificare stili del testo dello schema</a:t>
            </a:r>
          </a:p>
        </p:txBody>
      </p:sp>
      <p:sp>
        <p:nvSpPr>
          <p:cNvPr id="7" name="Rectangle 5"/>
          <p:cNvSpPr>
            <a:spLocks noGrp="1" noChangeArrowheads="1"/>
          </p:cNvSpPr>
          <p:nvPr>
            <p:ph type="sldNum" sz="quarter" idx="12"/>
          </p:nvPr>
        </p:nvSpPr>
        <p:spPr>
          <a:xfrm>
            <a:off x="6629400" y="4677966"/>
            <a:ext cx="2133600" cy="285750"/>
          </a:xfrm>
          <a:prstGeom prst="rect">
            <a:avLst/>
          </a:prstGeom>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a:solidFill>
                  <a:schemeClr val="bg1">
                    <a:lumMod val="50000"/>
                  </a:schemeClr>
                </a:solidFill>
                <a:latin typeface="+mn-lt"/>
                <a:cs typeface="+mn-cs"/>
              </a:defRPr>
            </a:lvl1pPr>
          </a:lstStyle>
          <a:p>
            <a:pPr eaLnBrk="1" hangingPunct="1">
              <a:defRPr/>
            </a:pPr>
            <a:fld id="{E2DFCDCD-17C7-41C6-91D1-E2969B5BE7C7}" type="slidenum">
              <a:rPr lang="it-IT" b="0" smtClean="0">
                <a:solidFill>
                  <a:srgbClr val="FFFFFF">
                    <a:lumMod val="50000"/>
                  </a:srgbClr>
                </a:solidFill>
              </a:rPr>
              <a:pPr eaLnBrk="1" hangingPunct="1">
                <a:defRPr/>
              </a:pPr>
              <a:t>‹N›</a:t>
            </a:fld>
            <a:endParaRPr lang="it-IT" b="0">
              <a:solidFill>
                <a:srgbClr val="FFFFFF">
                  <a:lumMod val="50000"/>
                </a:srgbClr>
              </a:solidFill>
            </a:endParaRPr>
          </a:p>
        </p:txBody>
      </p:sp>
    </p:spTree>
    <p:extLst>
      <p:ext uri="{BB962C8B-B14F-4D97-AF65-F5344CB8AC3E}">
        <p14:creationId xmlns:p14="http://schemas.microsoft.com/office/powerpoint/2010/main" val="26865660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Titles Only">
    <p:spTree>
      <p:nvGrpSpPr>
        <p:cNvPr id="1" name=""/>
        <p:cNvGrpSpPr/>
        <p:nvPr/>
      </p:nvGrpSpPr>
      <p:grpSpPr>
        <a:xfrm>
          <a:off x="0" y="0"/>
          <a:ext cx="0" cy="0"/>
          <a:chOff x="0" y="0"/>
          <a:chExt cx="0" cy="0"/>
        </a:xfrm>
      </p:grpSpPr>
      <p:sp>
        <p:nvSpPr>
          <p:cNvPr id="2" name="Titolo 1"/>
          <p:cNvSpPr>
            <a:spLocks noGrp="1"/>
          </p:cNvSpPr>
          <p:nvPr>
            <p:ph type="title"/>
          </p:nvPr>
        </p:nvSpPr>
        <p:spPr>
          <a:xfrm>
            <a:off x="304800" y="228601"/>
            <a:ext cx="8534400" cy="452438"/>
          </a:xfrm>
        </p:spPr>
        <p:txBody>
          <a:bodyPr/>
          <a:lstStyle>
            <a:lvl1pPr>
              <a:defRPr>
                <a:solidFill>
                  <a:srgbClr val="4B90CF"/>
                </a:solidFill>
                <a:latin typeface="Calibri" panose="020F0502020204030204" pitchFamily="34" charset="0"/>
              </a:defRPr>
            </a:lvl1pPr>
          </a:lstStyle>
          <a:p>
            <a:r>
              <a:rPr lang="it-IT" dirty="0" smtClean="0"/>
              <a:t>Fare clic per modificare lo stile del titolo</a:t>
            </a:r>
            <a:endParaRPr lang="it-IT" dirty="0"/>
          </a:p>
        </p:txBody>
      </p:sp>
      <p:sp>
        <p:nvSpPr>
          <p:cNvPr id="8" name="Segnaposto testo 7"/>
          <p:cNvSpPr>
            <a:spLocks noGrp="1"/>
          </p:cNvSpPr>
          <p:nvPr>
            <p:ph type="body" sz="quarter" idx="11"/>
          </p:nvPr>
        </p:nvSpPr>
        <p:spPr>
          <a:xfrm>
            <a:off x="304800" y="628650"/>
            <a:ext cx="8534400" cy="324036"/>
          </a:xfrm>
        </p:spPr>
        <p:txBody>
          <a:bodyPr/>
          <a:lstStyle>
            <a:lvl1pPr>
              <a:buNone/>
              <a:defRPr sz="2400">
                <a:solidFill>
                  <a:srgbClr val="4B90CF"/>
                </a:solidFill>
                <a:latin typeface="Calibri" panose="020F0502020204030204" pitchFamily="34" charset="0"/>
              </a:defRPr>
            </a:lvl1pPr>
            <a:lvl2pPr>
              <a:buNone/>
              <a:defRPr/>
            </a:lvl2pPr>
          </a:lstStyle>
          <a:p>
            <a:pPr lvl="0"/>
            <a:r>
              <a:rPr lang="it-IT" dirty="0" smtClean="0"/>
              <a:t>Fare clic per modificare stili del testo dello schema</a:t>
            </a:r>
          </a:p>
        </p:txBody>
      </p:sp>
    </p:spTree>
    <p:extLst>
      <p:ext uri="{BB962C8B-B14F-4D97-AF65-F5344CB8AC3E}">
        <p14:creationId xmlns:p14="http://schemas.microsoft.com/office/powerpoint/2010/main" val="28178845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2.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image" Target="../media/image3.png"/><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image" Target="../media/image6.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theme" Target="../theme/theme11.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image" Target="../media/image3.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image" Target="../media/image7.jpeg"/><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image" Target="../media/image3.png"/><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image" Target="../media/image2.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theme" Target="../theme/theme12.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2.png"/><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2.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3.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3.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3.png"/><Relationship Id="rId2" Type="http://schemas.openxmlformats.org/officeDocument/2006/relationships/slideLayout" Target="../slideLayouts/slideLayout81.xml"/><Relationship Id="rId16"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image" Target="../media/image7.jpeg"/><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image" Target="../media/image6.jpeg"/><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theme" Target="../theme/theme7.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image" Target="../media/image1.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8.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image" Target="../media/image12.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2.png"/><Relationship Id="rId2" Type="http://schemas.openxmlformats.org/officeDocument/2006/relationships/slideLayout" Target="../slideLayouts/slideLayout131.xml"/><Relationship Id="rId16" Type="http://schemas.openxmlformats.org/officeDocument/2006/relationships/theme" Target="../theme/theme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9" name="Rectangle 5"/>
          <p:cNvSpPr>
            <a:spLocks noGrp="1" noChangeArrowheads="1"/>
          </p:cNvSpPr>
          <p:nvPr>
            <p:ph type="ftr" sz="quarter" idx="3"/>
          </p:nvPr>
        </p:nvSpPr>
        <p:spPr bwMode="auto">
          <a:xfrm>
            <a:off x="3298842" y="4654154"/>
            <a:ext cx="52038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29" y="4672013"/>
            <a:ext cx="1120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Black" pitchFamily="34" charset="0"/>
              </a:defRPr>
            </a:lvl1pPr>
          </a:lstStyle>
          <a:p>
            <a:pPr>
              <a:defRPr/>
            </a:pPr>
            <a:fld id="{C221F577-E576-4EFB-8CD8-54A5C2B8EF23}" type="slidenum">
              <a:rPr lang="en-US"/>
              <a:pPr>
                <a:defRPr/>
              </a:pPr>
              <a:t>‹N›</a:t>
            </a:fld>
            <a:endParaRPr lang="en-US"/>
          </a:p>
        </p:txBody>
      </p:sp>
      <p:sp>
        <p:nvSpPr>
          <p:cNvPr id="2" name="Rettangolo 1"/>
          <p:cNvSpPr/>
          <p:nvPr userDrawn="1"/>
        </p:nvSpPr>
        <p:spPr bwMode="auto">
          <a:xfrm>
            <a:off x="0" y="0"/>
            <a:ext cx="9144000" cy="5143500"/>
          </a:xfrm>
          <a:prstGeom prst="rect">
            <a:avLst/>
          </a:prstGeom>
          <a:solidFill>
            <a:schemeClr val="accent1">
              <a:lumMod val="50000"/>
            </a:schemeClr>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121" r:id="rId15"/>
    <p:sldLayoutId id="2147484123" r:id="rId16"/>
    <p:sldLayoutId id="2147484124" r:id="rId17"/>
  </p:sldLayoutIdLst>
  <p:transition spd="slow">
    <p:strips dir="ld"/>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Immagine 5" descr="PP_2B.png"/>
          <p:cNvPicPr>
            <a:picLocks noChangeAspect="1"/>
          </p:cNvPicPr>
          <p:nvPr/>
        </p:nvPicPr>
        <p:blipFill>
          <a:blip r:embed="rId18"/>
          <a:srcRect/>
          <a:stretch>
            <a:fillRect/>
          </a:stretch>
        </p:blipFill>
        <p:spPr bwMode="auto">
          <a:xfrm>
            <a:off x="0" y="4643440"/>
            <a:ext cx="9144000" cy="500063"/>
          </a:xfrm>
          <a:prstGeom prst="rect">
            <a:avLst/>
          </a:prstGeom>
          <a:noFill/>
          <a:ln w="9525">
            <a:noFill/>
            <a:miter lim="800000"/>
            <a:headEnd/>
            <a:tailEnd/>
          </a:ln>
        </p:spPr>
      </p:pic>
      <p:pic>
        <p:nvPicPr>
          <p:cNvPr id="1027" name="Immagine 4" descr="B3_1B.png"/>
          <p:cNvPicPr>
            <a:picLocks noChangeAspect="1"/>
          </p:cNvPicPr>
          <p:nvPr/>
        </p:nvPicPr>
        <p:blipFill>
          <a:blip r:embed="rId19"/>
          <a:srcRect/>
          <a:stretch>
            <a:fillRect/>
          </a:stretch>
        </p:blipFill>
        <p:spPr bwMode="auto">
          <a:xfrm>
            <a:off x="6296032" y="4"/>
            <a:ext cx="2847975" cy="459581"/>
          </a:xfrm>
          <a:prstGeom prst="rect">
            <a:avLst/>
          </a:prstGeom>
          <a:noFill/>
          <a:ln w="9525">
            <a:noFill/>
            <a:miter lim="800000"/>
            <a:headEnd/>
            <a:tailEnd/>
          </a:ln>
        </p:spPr>
      </p:pic>
      <p:sp>
        <p:nvSpPr>
          <p:cNvPr id="1028" name="Rectangle 3"/>
          <p:cNvSpPr>
            <a:spLocks noGrp="1" noChangeArrowheads="1"/>
          </p:cNvSpPr>
          <p:nvPr>
            <p:ph type="title"/>
          </p:nvPr>
        </p:nvSpPr>
        <p:spPr bwMode="auto">
          <a:xfrm>
            <a:off x="323850" y="228601"/>
            <a:ext cx="8459788" cy="452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1029" name="Rectangle 4"/>
          <p:cNvSpPr>
            <a:spLocks noGrp="1" noChangeArrowheads="1"/>
          </p:cNvSpPr>
          <p:nvPr>
            <p:ph type="body" idx="1"/>
          </p:nvPr>
        </p:nvSpPr>
        <p:spPr bwMode="auto">
          <a:xfrm>
            <a:off x="323850" y="1143000"/>
            <a:ext cx="8459788" cy="3534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
        <p:nvSpPr>
          <p:cNvPr id="6" name="Segnaposto numero diapositiva 2"/>
          <p:cNvSpPr>
            <a:spLocks noGrp="1"/>
          </p:cNvSpPr>
          <p:nvPr>
            <p:ph type="sldNum" sz="quarter" idx="4"/>
          </p:nvPr>
        </p:nvSpPr>
        <p:spPr>
          <a:xfrm>
            <a:off x="8102053" y="4949150"/>
            <a:ext cx="923723" cy="194353"/>
          </a:xfrm>
          <a:prstGeom prst="rect">
            <a:avLst/>
          </a:prstGeom>
        </p:spPr>
        <p:txBody>
          <a:bodyPr/>
          <a:lstStyle>
            <a:lvl1pPr>
              <a:defRPr sz="1400"/>
            </a:lvl1pPr>
          </a:lstStyle>
          <a:p>
            <a:pPr eaLnBrk="1" hangingPunct="1">
              <a:defRPr/>
            </a:pPr>
            <a:fld id="{C6131865-5037-4048-A196-B9DA37180C5F}" type="slidenum">
              <a:rPr lang="it-IT" b="0" smtClean="0">
                <a:solidFill>
                  <a:srgbClr val="6E7178"/>
                </a:solidFill>
                <a:latin typeface="Arial"/>
                <a:ea typeface="ＭＳ Ｐゴシック" pitchFamily="34" charset="-128"/>
                <a:cs typeface="Arial" pitchFamily="34" charset="0"/>
              </a:rPr>
              <a:pPr eaLnBrk="1" hangingPunct="1">
                <a:defRPr/>
              </a:pPr>
              <a:t>‹N›</a:t>
            </a:fld>
            <a:endParaRPr lang="it-IT" b="0" dirty="0">
              <a:solidFill>
                <a:srgbClr val="6E7178"/>
              </a:solidFill>
              <a:latin typeface="Arial"/>
              <a:ea typeface="ＭＳ Ｐゴシック" pitchFamily="34" charset="-128"/>
              <a:cs typeface="Arial" pitchFamily="34" charset="0"/>
            </a:endParaRPr>
          </a:p>
        </p:txBody>
      </p:sp>
    </p:spTree>
    <p:extLst>
      <p:ext uri="{BB962C8B-B14F-4D97-AF65-F5344CB8AC3E}">
        <p14:creationId xmlns:p14="http://schemas.microsoft.com/office/powerpoint/2010/main" val="102891553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9" descr="pied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5624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op_dx"/>
          <p:cNvPicPr>
            <a:picLocks noChangeAspect="1" noChangeArrowheads="1"/>
          </p:cNvPicPr>
          <p:nvPr/>
        </p:nvPicPr>
        <p:blipFill>
          <a:blip r:embed="rId19">
            <a:extLst>
              <a:ext uri="{28A0092B-C50C-407E-A947-70E740481C1C}">
                <a14:useLocalDpi xmlns:a14="http://schemas.microsoft.com/office/drawing/2010/main" val="0"/>
              </a:ext>
            </a:extLst>
          </a:blip>
          <a:srcRect t="1688"/>
          <a:stretch>
            <a:fillRect/>
          </a:stretch>
        </p:blipFill>
        <p:spPr bwMode="auto">
          <a:xfrm>
            <a:off x="6477008" y="-1588"/>
            <a:ext cx="26638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4" descr="B3_1B.png"/>
          <p:cNvPicPr>
            <a:picLocks noChangeAspect="1"/>
          </p:cNvPicPr>
          <p:nvPr/>
        </p:nvPicPr>
        <p:blipFill>
          <a:blip r:embed="rId20"/>
          <a:srcRect/>
          <a:stretch>
            <a:fillRect/>
          </a:stretch>
        </p:blipFill>
        <p:spPr bwMode="auto">
          <a:xfrm>
            <a:off x="6296037" y="41"/>
            <a:ext cx="2847975" cy="459581"/>
          </a:xfrm>
          <a:prstGeom prst="rect">
            <a:avLst/>
          </a:prstGeom>
          <a:noFill/>
          <a:ln w="9525">
            <a:noFill/>
            <a:miter lim="800000"/>
            <a:headEnd/>
            <a:tailEnd/>
          </a:ln>
        </p:spPr>
      </p:pic>
      <p:sp>
        <p:nvSpPr>
          <p:cNvPr id="1029" name="Rectangle 4"/>
          <p:cNvSpPr>
            <a:spLocks noGrp="1" noChangeArrowheads="1"/>
          </p:cNvSpPr>
          <p:nvPr>
            <p:ph type="body" idx="1"/>
          </p:nvPr>
        </p:nvSpPr>
        <p:spPr bwMode="auto">
          <a:xfrm>
            <a:off x="323850" y="1143000"/>
            <a:ext cx="8459788" cy="3534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p:txBody>
      </p:sp>
      <p:sp>
        <p:nvSpPr>
          <p:cNvPr id="1028" name="Rectangle 3"/>
          <p:cNvSpPr>
            <a:spLocks noGrp="1" noChangeArrowheads="1"/>
          </p:cNvSpPr>
          <p:nvPr>
            <p:ph type="title"/>
          </p:nvPr>
        </p:nvSpPr>
        <p:spPr bwMode="auto">
          <a:xfrm>
            <a:off x="323850" y="228601"/>
            <a:ext cx="8459788" cy="452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lo stile del titolo</a:t>
            </a:r>
          </a:p>
        </p:txBody>
      </p:sp>
      <p:sp>
        <p:nvSpPr>
          <p:cNvPr id="14" name="TextBox 13"/>
          <p:cNvSpPr txBox="1"/>
          <p:nvPr userDrawn="1"/>
        </p:nvSpPr>
        <p:spPr>
          <a:xfrm>
            <a:off x="8174816" y="4918530"/>
            <a:ext cx="914251" cy="215444"/>
          </a:xfrm>
          <a:prstGeom prst="rect">
            <a:avLst/>
          </a:prstGeom>
          <a:noFill/>
        </p:spPr>
        <p:txBody>
          <a:bodyPr wrap="square" rtlCol="0">
            <a:spAutoFit/>
          </a:bodyPr>
          <a:lstStyle/>
          <a:p>
            <a:pPr algn="r" eaLnBrk="1" hangingPunct="1"/>
            <a:r>
              <a:rPr lang="sk-SK" sz="800" b="0" dirty="0" smtClean="0">
                <a:solidFill>
                  <a:srgbClr val="6E7178"/>
                </a:solidFill>
                <a:latin typeface="Arial"/>
                <a:ea typeface="ＭＳ Ｐゴシック" pitchFamily="34" charset="-128"/>
              </a:rPr>
              <a:t>Rev.: </a:t>
            </a:r>
            <a:r>
              <a:rPr lang="nb-NO" sz="800" b="0" dirty="0" smtClean="0">
                <a:solidFill>
                  <a:srgbClr val="6E7178"/>
                </a:solidFill>
                <a:latin typeface="Arial"/>
                <a:ea typeface="ＭＳ Ｐゴシック" pitchFamily="34" charset="-128"/>
              </a:rPr>
              <a:t>1.2</a:t>
            </a:r>
            <a:r>
              <a:rPr lang="en-US" sz="800" b="0" dirty="0" smtClean="0">
                <a:solidFill>
                  <a:srgbClr val="6E7178"/>
                </a:solidFill>
                <a:latin typeface="Arial"/>
                <a:ea typeface="ＭＳ Ｐゴシック" pitchFamily="34" charset="-128"/>
              </a:rPr>
              <a:t> / # </a:t>
            </a:r>
            <a:fld id="{9CE81167-A30C-7F4A-9357-800A8460394A}" type="slidenum">
              <a:rPr lang="en-US" sz="800" b="0" smtClean="0">
                <a:solidFill>
                  <a:srgbClr val="6E7178"/>
                </a:solidFill>
                <a:latin typeface="Arial"/>
                <a:ea typeface="ＭＳ Ｐゴシック" pitchFamily="34" charset="-128"/>
              </a:rPr>
              <a:pPr algn="r" eaLnBrk="1" hangingPunct="1"/>
              <a:t>‹N›</a:t>
            </a:fld>
            <a:endParaRPr lang="en-US" sz="800" b="0" dirty="0">
              <a:solidFill>
                <a:srgbClr val="6E7178"/>
              </a:solidFill>
              <a:latin typeface="Arial"/>
              <a:ea typeface="ＭＳ Ｐゴシック" pitchFamily="34" charset="-128"/>
            </a:endParaRPr>
          </a:p>
        </p:txBody>
      </p:sp>
    </p:spTree>
    <p:extLst>
      <p:ext uri="{BB962C8B-B14F-4D97-AF65-F5344CB8AC3E}">
        <p14:creationId xmlns:p14="http://schemas.microsoft.com/office/powerpoint/2010/main" val="794797726"/>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5" r:id="rId16"/>
  </p:sldLayoutIdLst>
  <p:transition spd="slow">
    <p:pull dir="lu"/>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18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Immagine 5" descr="PP_2B.png"/>
          <p:cNvPicPr>
            <a:picLocks noChangeAspect="1"/>
          </p:cNvPicPr>
          <p:nvPr/>
        </p:nvPicPr>
        <p:blipFill>
          <a:blip r:embed="rId20" cstate="print"/>
          <a:srcRect/>
          <a:stretch>
            <a:fillRect/>
          </a:stretch>
        </p:blipFill>
        <p:spPr bwMode="auto">
          <a:xfrm>
            <a:off x="0" y="4552038"/>
            <a:ext cx="9144000" cy="609600"/>
          </a:xfrm>
          <a:prstGeom prst="rect">
            <a:avLst/>
          </a:prstGeom>
          <a:noFill/>
          <a:ln w="9525">
            <a:noFill/>
            <a:miter lim="800000"/>
            <a:headEnd/>
            <a:tailEnd/>
          </a:ln>
        </p:spPr>
      </p:pic>
      <p:pic>
        <p:nvPicPr>
          <p:cNvPr id="1027" name="Immagine 4" descr="B3_1B.png"/>
          <p:cNvPicPr>
            <a:picLocks noChangeAspect="1"/>
          </p:cNvPicPr>
          <p:nvPr/>
        </p:nvPicPr>
        <p:blipFill>
          <a:blip r:embed="rId21" cstate="print"/>
          <a:srcRect/>
          <a:stretch>
            <a:fillRect/>
          </a:stretch>
        </p:blipFill>
        <p:spPr bwMode="auto">
          <a:xfrm>
            <a:off x="6296037" y="34"/>
            <a:ext cx="2847975" cy="459581"/>
          </a:xfrm>
          <a:prstGeom prst="rect">
            <a:avLst/>
          </a:prstGeom>
          <a:noFill/>
          <a:ln w="9525">
            <a:noFill/>
            <a:miter lim="800000"/>
            <a:headEnd/>
            <a:tailEnd/>
          </a:ln>
        </p:spPr>
      </p:pic>
      <p:sp>
        <p:nvSpPr>
          <p:cNvPr id="1028" name="Rectangle 3"/>
          <p:cNvSpPr>
            <a:spLocks noGrp="1" noChangeArrowheads="1"/>
          </p:cNvSpPr>
          <p:nvPr>
            <p:ph type="title"/>
          </p:nvPr>
        </p:nvSpPr>
        <p:spPr bwMode="auto">
          <a:xfrm>
            <a:off x="323850" y="228601"/>
            <a:ext cx="8459788" cy="452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1029" name="Rectangle 4"/>
          <p:cNvSpPr>
            <a:spLocks noGrp="1" noChangeArrowheads="1"/>
          </p:cNvSpPr>
          <p:nvPr>
            <p:ph type="body" idx="1"/>
          </p:nvPr>
        </p:nvSpPr>
        <p:spPr bwMode="auto">
          <a:xfrm>
            <a:off x="323850" y="1143000"/>
            <a:ext cx="8459788" cy="3534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extLst>
      <p:ext uri="{BB962C8B-B14F-4D97-AF65-F5344CB8AC3E}">
        <p14:creationId xmlns:p14="http://schemas.microsoft.com/office/powerpoint/2010/main" val="1837963668"/>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3" r:id="rId16"/>
    <p:sldLayoutId id="2147484224" r:id="rId17"/>
    <p:sldLayoutId id="2147484225" r:id="rId18"/>
  </p:sldLayoutIdLst>
  <p:transition spd="slow">
    <p:fade/>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defRPr>
      </a:lvl4pPr>
      <a:lvl5pPr marL="2057400" indent="-228600" algn="l" rtl="0" eaLnBrk="0" fontAlgn="base" hangingPunct="0">
        <a:spcBef>
          <a:spcPct val="20000"/>
        </a:spcBef>
        <a:spcAft>
          <a:spcPct val="0"/>
        </a:spcAft>
        <a:buChar char="•"/>
        <a:defRPr sz="1400">
          <a:solidFill>
            <a:srgbClr val="6E7178"/>
          </a:solidFill>
          <a:latin typeface="+mn-lt"/>
          <a:ea typeface="ヒラギノ角ゴ Pro W3"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074" name="Immagine 5" descr="PP_2B.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magine 4" descr="B3_1B.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3077" name="Rectangle 4"/>
          <p:cNvSpPr>
            <a:spLocks noGrp="1" noChangeArrowheads="1"/>
          </p:cNvSpPr>
          <p:nvPr>
            <p:ph type="body" idx="1"/>
          </p:nvPr>
        </p:nvSpPr>
        <p:spPr bwMode="auto">
          <a:xfrm>
            <a:off x="323850" y="1143000"/>
            <a:ext cx="8459788" cy="35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cSld>
  <p:clrMap bg1="lt1" tx1="dk1" bg2="lt2" tx2="dk2" accent1="accent1" accent2="accent2" accent3="accent3" accent4="accent4" accent5="accent5" accent6="accent6" hlink="hlink" folHlink="folHlink"/>
  <p:sldLayoutIdLst>
    <p:sldLayoutId id="2147484014" r:id="rId1"/>
    <p:sldLayoutId id="2147483994" r:id="rId2"/>
    <p:sldLayoutId id="2147484015" r:id="rId3"/>
    <p:sldLayoutId id="214748399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Lst>
  <p:transition spd="slow">
    <p:fade/>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MS PGothic" pitchFamily="34"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1400">
          <a:solidFill>
            <a:srgbClr val="6E7178"/>
          </a:solidFill>
          <a:latin typeface="+mn-lt"/>
          <a:ea typeface="ヒラギノ角ゴ Pro W3" charset="-128"/>
          <a:cs typeface="ヒラギノ角ゴ Pro W3"/>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4098" name="Immagine 5" descr="PP_2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magine 4" descr="B3_1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4101" name="Rectangle 4"/>
          <p:cNvSpPr>
            <a:spLocks noGrp="1" noChangeArrowheads="1"/>
          </p:cNvSpPr>
          <p:nvPr>
            <p:ph type="body" idx="1"/>
          </p:nvPr>
        </p:nvSpPr>
        <p:spPr bwMode="auto">
          <a:xfrm>
            <a:off x="323850" y="1143000"/>
            <a:ext cx="8459788" cy="35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MS PGothic" pitchFamily="34"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1400">
          <a:solidFill>
            <a:srgbClr val="6E7178"/>
          </a:solidFill>
          <a:latin typeface="+mn-lt"/>
          <a:ea typeface="ヒラギノ角ゴ Pro W3" charset="-128"/>
          <a:cs typeface="ヒラギノ角ゴ Pro W3"/>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122" name="Immagine 5" descr="PP_2B.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magine 4" descr="B3_1B.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5125" name="Rectangle 4"/>
          <p:cNvSpPr>
            <a:spLocks noGrp="1" noChangeArrowheads="1"/>
          </p:cNvSpPr>
          <p:nvPr>
            <p:ph type="body" idx="1"/>
          </p:nvPr>
        </p:nvSpPr>
        <p:spPr bwMode="auto">
          <a:xfrm>
            <a:off x="323850" y="1143000"/>
            <a:ext cx="8459788" cy="35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MS PGothic" pitchFamily="34"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1400">
          <a:solidFill>
            <a:srgbClr val="6E7178"/>
          </a:solidFill>
          <a:latin typeface="+mn-lt"/>
          <a:ea typeface="ヒラギノ角ゴ Pro W3" charset="-128"/>
          <a:cs typeface="ヒラギノ角ゴ Pro W3"/>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6146" name="Immagine 5" descr="PP_2B.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464345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Immagine 4" descr="B3_1B.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296037" y="15"/>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6149" name="Rectangle 4"/>
          <p:cNvSpPr>
            <a:spLocks noGrp="1" noChangeArrowheads="1"/>
          </p:cNvSpPr>
          <p:nvPr>
            <p:ph type="body" idx="1"/>
          </p:nvPr>
        </p:nvSpPr>
        <p:spPr bwMode="auto">
          <a:xfrm>
            <a:off x="323850" y="1143000"/>
            <a:ext cx="8459788" cy="35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MS PGothic" pitchFamily="34"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MS PGothic" pitchFamily="34"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1400">
          <a:solidFill>
            <a:srgbClr val="6E7178"/>
          </a:solidFill>
          <a:latin typeface="+mn-lt"/>
          <a:ea typeface="ヒラギノ角ゴ Pro W3" charset="-128"/>
          <a:cs typeface="ヒラギノ角ゴ Pro W3"/>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Immagine 5" descr="PP_2B.png"/>
          <p:cNvPicPr>
            <a:picLocks noChangeAspect="1"/>
          </p:cNvPicPr>
          <p:nvPr userDrawn="1"/>
        </p:nvPicPr>
        <p:blipFill>
          <a:blip r:embed="rId16"/>
          <a:srcRect/>
          <a:stretch>
            <a:fillRect/>
          </a:stretch>
        </p:blipFill>
        <p:spPr bwMode="auto">
          <a:xfrm>
            <a:off x="0" y="4643451"/>
            <a:ext cx="9144000" cy="500063"/>
          </a:xfrm>
          <a:prstGeom prst="rect">
            <a:avLst/>
          </a:prstGeom>
          <a:noFill/>
          <a:ln w="9525">
            <a:noFill/>
            <a:miter lim="800000"/>
            <a:headEnd/>
            <a:tailEnd/>
          </a:ln>
        </p:spPr>
      </p:pic>
      <p:pic>
        <p:nvPicPr>
          <p:cNvPr id="1027" name="Immagine 4" descr="B3_1B.png"/>
          <p:cNvPicPr>
            <a:picLocks noChangeAspect="1"/>
          </p:cNvPicPr>
          <p:nvPr userDrawn="1"/>
        </p:nvPicPr>
        <p:blipFill>
          <a:blip r:embed="rId17"/>
          <a:srcRect/>
          <a:stretch>
            <a:fillRect/>
          </a:stretch>
        </p:blipFill>
        <p:spPr bwMode="auto">
          <a:xfrm>
            <a:off x="6296037" y="15"/>
            <a:ext cx="2847975" cy="459581"/>
          </a:xfrm>
          <a:prstGeom prst="rect">
            <a:avLst/>
          </a:prstGeom>
          <a:noFill/>
          <a:ln w="9525">
            <a:noFill/>
            <a:miter lim="800000"/>
            <a:headEnd/>
            <a:tailEnd/>
          </a:ln>
        </p:spPr>
      </p:pic>
      <p:sp>
        <p:nvSpPr>
          <p:cNvPr id="1028" name="Rectangle 3"/>
          <p:cNvSpPr>
            <a:spLocks noGrp="1" noChangeArrowheads="1"/>
          </p:cNvSpPr>
          <p:nvPr>
            <p:ph type="title"/>
          </p:nvPr>
        </p:nvSpPr>
        <p:spPr bwMode="auto">
          <a:xfrm>
            <a:off x="323850" y="228601"/>
            <a:ext cx="8459788" cy="452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lo stile del titolo</a:t>
            </a:r>
          </a:p>
        </p:txBody>
      </p:sp>
      <p:sp>
        <p:nvSpPr>
          <p:cNvPr id="1029" name="Rectangle 4"/>
          <p:cNvSpPr>
            <a:spLocks noGrp="1" noChangeArrowheads="1"/>
          </p:cNvSpPr>
          <p:nvPr>
            <p:ph type="body" idx="1"/>
          </p:nvPr>
        </p:nvSpPr>
        <p:spPr bwMode="auto">
          <a:xfrm>
            <a:off x="323850" y="1143000"/>
            <a:ext cx="8459788" cy="3534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p:txBody>
      </p:sp>
    </p:spTree>
    <p:extLst>
      <p:ext uri="{BB962C8B-B14F-4D97-AF65-F5344CB8AC3E}">
        <p14:creationId xmlns:p14="http://schemas.microsoft.com/office/powerpoint/2010/main" val="189941670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piede"/>
          <p:cNvPicPr>
            <a:picLocks noChangeAspect="1" noChangeArrowheads="1"/>
          </p:cNvPicPr>
          <p:nvPr userDrawn="1"/>
        </p:nvPicPr>
        <p:blipFill>
          <a:blip r:embed="rId24">
            <a:extLst>
              <a:ext uri="{28A0092B-C50C-407E-A947-70E740481C1C}">
                <a14:useLocalDpi xmlns:a14="http://schemas.microsoft.com/office/drawing/2010/main"/>
              </a:ext>
            </a:extLst>
          </a:blip>
          <a:srcRect/>
          <a:stretch>
            <a:fillRect/>
          </a:stretch>
        </p:blipFill>
        <p:spPr bwMode="auto">
          <a:xfrm>
            <a:off x="0" y="4705350"/>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top_dx"/>
          <p:cNvPicPr>
            <a:picLocks noChangeAspect="1" noChangeArrowheads="1"/>
          </p:cNvPicPr>
          <p:nvPr userDrawn="1"/>
        </p:nvPicPr>
        <p:blipFill>
          <a:blip r:embed="rId25">
            <a:extLst>
              <a:ext uri="{28A0092B-C50C-407E-A947-70E740481C1C}">
                <a14:useLocalDpi xmlns:a14="http://schemas.microsoft.com/office/drawing/2010/main"/>
              </a:ext>
            </a:extLst>
          </a:blip>
          <a:srcRect t="1688"/>
          <a:stretch>
            <a:fillRect/>
          </a:stretch>
        </p:blipFill>
        <p:spPr bwMode="auto">
          <a:xfrm>
            <a:off x="6477008" y="-1188"/>
            <a:ext cx="2663825" cy="3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stile</a:t>
            </a:r>
          </a:p>
        </p:txBody>
      </p:sp>
      <p:sp>
        <p:nvSpPr>
          <p:cNvPr id="1029" name="Rectangle 4"/>
          <p:cNvSpPr>
            <a:spLocks noGrp="1" noChangeArrowheads="1"/>
          </p:cNvSpPr>
          <p:nvPr>
            <p:ph type="body" idx="1"/>
          </p:nvPr>
        </p:nvSpPr>
        <p:spPr bwMode="auto">
          <a:xfrm>
            <a:off x="323850" y="1059657"/>
            <a:ext cx="8459788" cy="3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148450733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 id="2147484111" r:id="rId18"/>
    <p:sldLayoutId id="2147484113" r:id="rId19"/>
    <p:sldLayoutId id="2147484116" r:id="rId20"/>
    <p:sldLayoutId id="2147484117" r:id="rId21"/>
    <p:sldLayoutId id="2147484118" r:id="rId22"/>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b="1">
          <a:solidFill>
            <a:srgbClr val="008FCB"/>
          </a:solidFill>
          <a:latin typeface="Arial" charset="0"/>
        </a:defRPr>
      </a:lvl6pPr>
      <a:lvl7pPr marL="914400" algn="l" rtl="0" eaLnBrk="1" fontAlgn="base" hangingPunct="1">
        <a:spcBef>
          <a:spcPct val="0"/>
        </a:spcBef>
        <a:spcAft>
          <a:spcPct val="0"/>
        </a:spcAft>
        <a:defRPr b="1">
          <a:solidFill>
            <a:srgbClr val="008FCB"/>
          </a:solidFill>
          <a:latin typeface="Arial" charset="0"/>
        </a:defRPr>
      </a:lvl7pPr>
      <a:lvl8pPr marL="1371600" algn="l" rtl="0" eaLnBrk="1" fontAlgn="base" hangingPunct="1">
        <a:spcBef>
          <a:spcPct val="0"/>
        </a:spcBef>
        <a:spcAft>
          <a:spcPct val="0"/>
        </a:spcAft>
        <a:defRPr b="1">
          <a:solidFill>
            <a:srgbClr val="008FCB"/>
          </a:solidFill>
          <a:latin typeface="Arial" charset="0"/>
        </a:defRPr>
      </a:lvl8pPr>
      <a:lvl9pPr marL="1828800" algn="l" rtl="0" eaLnBrk="1" fontAlgn="base" hangingPunct="1">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128"/>
          <a:cs typeface="ＭＳ Ｐゴシック" charset="-128"/>
        </a:defRPr>
      </a:lvl5pPr>
      <a:lvl6pPr marL="2514600" indent="-228600" algn="l" rtl="0" eaLnBrk="1" fontAlgn="base" hangingPunct="1">
        <a:spcBef>
          <a:spcPct val="20000"/>
        </a:spcBef>
        <a:spcAft>
          <a:spcPct val="0"/>
        </a:spcAft>
        <a:buChar char="•"/>
        <a:defRPr sz="1600">
          <a:solidFill>
            <a:srgbClr val="72797F"/>
          </a:solidFill>
          <a:latin typeface="+mn-lt"/>
          <a:ea typeface="ＭＳ Ｐゴシック" charset="-128"/>
        </a:defRPr>
      </a:lvl6pPr>
      <a:lvl7pPr marL="2971800" indent="-228600" algn="l" rtl="0" eaLnBrk="1" fontAlgn="base" hangingPunct="1">
        <a:spcBef>
          <a:spcPct val="20000"/>
        </a:spcBef>
        <a:spcAft>
          <a:spcPct val="0"/>
        </a:spcAft>
        <a:buChar char="•"/>
        <a:defRPr sz="1600">
          <a:solidFill>
            <a:srgbClr val="72797F"/>
          </a:solidFill>
          <a:latin typeface="+mn-lt"/>
          <a:ea typeface="ＭＳ Ｐゴシック" charset="-128"/>
        </a:defRPr>
      </a:lvl7pPr>
      <a:lvl8pPr marL="3429000" indent="-228600" algn="l" rtl="0" eaLnBrk="1" fontAlgn="base" hangingPunct="1">
        <a:spcBef>
          <a:spcPct val="20000"/>
        </a:spcBef>
        <a:spcAft>
          <a:spcPct val="0"/>
        </a:spcAft>
        <a:buChar char="•"/>
        <a:defRPr sz="1600">
          <a:solidFill>
            <a:srgbClr val="72797F"/>
          </a:solidFill>
          <a:latin typeface="+mn-lt"/>
          <a:ea typeface="ＭＳ Ｐゴシック" charset="-128"/>
        </a:defRPr>
      </a:lvl8pPr>
      <a:lvl9pPr marL="3886200" indent="-228600" algn="l" rtl="0" eaLnBrk="1" fontAlgn="base" hangingPunct="1">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lo stile del titolo dello schema</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9" name="Rectangle 5"/>
          <p:cNvSpPr>
            <a:spLocks noGrp="1" noChangeArrowheads="1"/>
          </p:cNvSpPr>
          <p:nvPr>
            <p:ph type="ftr" sz="quarter" idx="3"/>
          </p:nvPr>
        </p:nvSpPr>
        <p:spPr bwMode="auto">
          <a:xfrm>
            <a:off x="3298842" y="4654154"/>
            <a:ext cx="52038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cs typeface="+mn-cs"/>
              </a:defRPr>
            </a:lvl1pPr>
          </a:lstStyle>
          <a:p>
            <a:pPr>
              <a:defRPr/>
            </a:pPr>
            <a:endParaRPr lang="en-US">
              <a:solidFill>
                <a:prstClr val="black"/>
              </a:solidFill>
              <a:latin typeface="Times New Roman"/>
            </a:endParaRPr>
          </a:p>
        </p:txBody>
      </p:sp>
      <p:sp>
        <p:nvSpPr>
          <p:cNvPr id="1030" name="Rectangle 6"/>
          <p:cNvSpPr>
            <a:spLocks noGrp="1" noChangeArrowheads="1"/>
          </p:cNvSpPr>
          <p:nvPr>
            <p:ph type="sldNum" sz="quarter" idx="4"/>
          </p:nvPr>
        </p:nvSpPr>
        <p:spPr bwMode="auto">
          <a:xfrm>
            <a:off x="25" y="4672013"/>
            <a:ext cx="1120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Black" pitchFamily="34" charset="0"/>
                <a:cs typeface="+mn-cs"/>
              </a:defRPr>
            </a:lvl1pPr>
          </a:lstStyle>
          <a:p>
            <a:pPr>
              <a:defRPr/>
            </a:pPr>
            <a:fld id="{507EB3D8-3CA1-48AD-B0A1-A96EB179C53D}" type="slidenum">
              <a:rPr lang="en-US">
                <a:solidFill>
                  <a:prstClr val="black"/>
                </a:solidFill>
              </a:rPr>
              <a:pPr>
                <a:defRPr/>
              </a:pPr>
              <a:t>‹N›</a:t>
            </a:fld>
            <a:endParaRPr lang="en-US">
              <a:solidFill>
                <a:prstClr val="black"/>
              </a:solidFill>
            </a:endParaRPr>
          </a:p>
        </p:txBody>
      </p:sp>
      <p:sp>
        <p:nvSpPr>
          <p:cNvPr id="2" name="Rettangolo 1"/>
          <p:cNvSpPr/>
          <p:nvPr userDrawn="1"/>
        </p:nvSpPr>
        <p:spPr bwMode="auto">
          <a:xfrm>
            <a:off x="0" y="0"/>
            <a:ext cx="9144000" cy="5143500"/>
          </a:xfrm>
          <a:prstGeom prst="rect">
            <a:avLst/>
          </a:prstGeom>
          <a:solidFill>
            <a:schemeClr val="accent1">
              <a:lumMod val="50000"/>
            </a:schemeClr>
          </a:solidFill>
          <a:ln>
            <a:noFill/>
          </a:ln>
          <a:effectLst/>
          <a:extLst/>
        </p:spPr>
        <p:txBody>
          <a:bodyPr lIns="90488" tIns="44450" rIns="90488" bIns="44450"/>
          <a:lstStyle/>
          <a:p>
            <a:pPr>
              <a:defRPr/>
            </a:pPr>
            <a:endParaRPr lang="en-US">
              <a:solidFill>
                <a:prstClr val="black"/>
              </a:solidFill>
              <a:latin typeface="Times New Roman"/>
              <a:cs typeface="Arial" pitchFamily="34" charset="0"/>
            </a:endParaRPr>
          </a:p>
        </p:txBody>
      </p:sp>
    </p:spTree>
    <p:extLst>
      <p:ext uri="{BB962C8B-B14F-4D97-AF65-F5344CB8AC3E}">
        <p14:creationId xmlns:p14="http://schemas.microsoft.com/office/powerpoint/2010/main" val="132051860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Lst>
  <p:transition spd="slow">
    <p:strips dir="ld"/>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Immagine 5" descr="PP_2B.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4643445"/>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4" descr="B3_1B.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296037" y="9"/>
            <a:ext cx="2847975"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title"/>
          </p:nvPr>
        </p:nvSpPr>
        <p:spPr bwMode="auto">
          <a:xfrm>
            <a:off x="323850" y="228601"/>
            <a:ext cx="84597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lo stile del titolo</a:t>
            </a:r>
          </a:p>
        </p:txBody>
      </p:sp>
      <p:sp>
        <p:nvSpPr>
          <p:cNvPr id="1029" name="Rectangle 4"/>
          <p:cNvSpPr>
            <a:spLocks noGrp="1" noChangeArrowheads="1"/>
          </p:cNvSpPr>
          <p:nvPr>
            <p:ph type="body" idx="1"/>
          </p:nvPr>
        </p:nvSpPr>
        <p:spPr bwMode="auto">
          <a:xfrm>
            <a:off x="323850" y="1143000"/>
            <a:ext cx="8459788" cy="35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p:txBody>
      </p:sp>
    </p:spTree>
    <p:extLst>
      <p:ext uri="{BB962C8B-B14F-4D97-AF65-F5344CB8AC3E}">
        <p14:creationId xmlns:p14="http://schemas.microsoft.com/office/powerpoint/2010/main" val="88440779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fontAlgn="base">
        <a:spcBef>
          <a:spcPct val="0"/>
        </a:spcBef>
        <a:spcAft>
          <a:spcPct val="0"/>
        </a:spcAft>
        <a:defRPr b="1">
          <a:solidFill>
            <a:srgbClr val="008FCB"/>
          </a:solidFill>
          <a:latin typeface="Arial" charset="0"/>
        </a:defRPr>
      </a:lvl6pPr>
      <a:lvl7pPr marL="914400" algn="l" rtl="0" fontAlgn="base">
        <a:spcBef>
          <a:spcPct val="0"/>
        </a:spcBef>
        <a:spcAft>
          <a:spcPct val="0"/>
        </a:spcAft>
        <a:defRPr b="1">
          <a:solidFill>
            <a:srgbClr val="008FCB"/>
          </a:solidFill>
          <a:latin typeface="Arial" charset="0"/>
        </a:defRPr>
      </a:lvl7pPr>
      <a:lvl8pPr marL="1371600" algn="l" rtl="0" fontAlgn="base">
        <a:spcBef>
          <a:spcPct val="0"/>
        </a:spcBef>
        <a:spcAft>
          <a:spcPct val="0"/>
        </a:spcAft>
        <a:defRPr b="1">
          <a:solidFill>
            <a:srgbClr val="008FCB"/>
          </a:solidFill>
          <a:latin typeface="Arial" charset="0"/>
        </a:defRPr>
      </a:lvl8pPr>
      <a:lvl9pPr marL="1828800" algn="l" rtl="0" fontAlgn="base">
        <a:spcBef>
          <a:spcPct val="0"/>
        </a:spcBef>
        <a:spcAft>
          <a:spcPct val="0"/>
        </a:spcAft>
        <a:defRPr b="1">
          <a:solidFill>
            <a:srgbClr val="008FCB"/>
          </a:solidFill>
          <a:latin typeface="Arial" charset="0"/>
        </a:defRPr>
      </a:lvl9pPr>
    </p:titleStyle>
    <p:body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8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85.xml"/><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85.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9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85.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5.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image" Target="../media/image73.png"/><Relationship Id="rId1" Type="http://schemas.openxmlformats.org/officeDocument/2006/relationships/slideLayout" Target="../slideLayouts/slideLayout185.xml"/><Relationship Id="rId6" Type="http://schemas.openxmlformats.org/officeDocument/2006/relationships/hyperlink" Target="http://www.kurzweilai.net/images/OMEx_-_microbunny_-_Fig2.jpg" TargetMode="External"/><Relationship Id="rId5" Type="http://schemas.openxmlformats.org/officeDocument/2006/relationships/image" Target="../media/image76.pn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7.xml"/><Relationship Id="rId7" Type="http://schemas.openxmlformats.org/officeDocument/2006/relationships/image" Target="../media/image21.jp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notesSlide" Target="../notesSlides/notesSlide2.xml"/><Relationship Id="rId9"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8.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8.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Segnaposto testo 3"/>
          <p:cNvSpPr txBox="1">
            <a:spLocks/>
          </p:cNvSpPr>
          <p:nvPr/>
        </p:nvSpPr>
        <p:spPr bwMode="auto">
          <a:xfrm>
            <a:off x="319088" y="4194613"/>
            <a:ext cx="4826000" cy="269081"/>
          </a:xfrm>
          <a:prstGeom prst="rect">
            <a:avLst/>
          </a:prstGeom>
          <a:noFill/>
          <a:ln w="9525">
            <a:noFill/>
            <a:miter lim="800000"/>
            <a:headEnd/>
            <a:tailEnd/>
          </a:ln>
        </p:spPr>
        <p:txBody>
          <a:bodyPr/>
          <a:lstStyle/>
          <a:p>
            <a:pPr>
              <a:spcBef>
                <a:spcPct val="20000"/>
              </a:spcBef>
            </a:pPr>
            <a:endParaRPr lang="it-IT" sz="1800" dirty="0">
              <a:solidFill>
                <a:srgbClr val="6E7178"/>
              </a:solidFill>
              <a:latin typeface="Arial"/>
              <a:ea typeface="ＭＳ Ｐゴシック" pitchFamily="34" charset="-128"/>
            </a:endParaRPr>
          </a:p>
        </p:txBody>
      </p:sp>
      <p:sp>
        <p:nvSpPr>
          <p:cNvPr id="8" name="Sottotitolo 3"/>
          <p:cNvSpPr txBox="1">
            <a:spLocks/>
          </p:cNvSpPr>
          <p:nvPr/>
        </p:nvSpPr>
        <p:spPr>
          <a:xfrm>
            <a:off x="147160" y="3850897"/>
            <a:ext cx="8460000" cy="707113"/>
          </a:xfrm>
          <a:prstGeom prst="rect">
            <a:avLst/>
          </a:prstGeom>
        </p:spPr>
        <p:txBody>
          <a:bodyPr/>
          <a:lst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18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a:lstStyle>
          <a:p>
            <a:pPr marL="0" indent="0">
              <a:buFontTx/>
              <a:buNone/>
            </a:pPr>
            <a:r>
              <a:rPr lang="en-US" sz="1600" kern="0" dirty="0" smtClean="0"/>
              <a:t>Trieste 25 </a:t>
            </a:r>
            <a:r>
              <a:rPr lang="en-US" sz="1600" kern="0" dirty="0" smtClean="0"/>
              <a:t>February 2016</a:t>
            </a:r>
          </a:p>
        </p:txBody>
      </p:sp>
      <p:sp>
        <p:nvSpPr>
          <p:cNvPr id="9" name="Segnaposto testo 4"/>
          <p:cNvSpPr txBox="1">
            <a:spLocks/>
          </p:cNvSpPr>
          <p:nvPr/>
        </p:nvSpPr>
        <p:spPr>
          <a:xfrm>
            <a:off x="136013" y="4463694"/>
            <a:ext cx="4825206" cy="358775"/>
          </a:xfrm>
          <a:prstGeom prst="rect">
            <a:avLst/>
          </a:prstGeom>
        </p:spPr>
        <p:txBody>
          <a:bodyPr/>
          <a:lst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sz="1800">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0"/>
                <a:cs typeface="Geneva" pitchFamily="-1" charset="-128"/>
              </a:defRPr>
            </a:lvl5pPr>
            <a:lvl6pPr marL="2514600" indent="-228600" algn="l" rtl="0" fontAlgn="base">
              <a:spcBef>
                <a:spcPct val="20000"/>
              </a:spcBef>
              <a:spcAft>
                <a:spcPct val="0"/>
              </a:spcAft>
              <a:buChar char="•"/>
              <a:defRPr sz="1600">
                <a:solidFill>
                  <a:srgbClr val="72797F"/>
                </a:solidFill>
                <a:latin typeface="+mn-lt"/>
                <a:ea typeface="ＭＳ Ｐゴシック" charset="-128"/>
              </a:defRPr>
            </a:lvl6pPr>
            <a:lvl7pPr marL="2971800" indent="-228600" algn="l" rtl="0" fontAlgn="base">
              <a:spcBef>
                <a:spcPct val="20000"/>
              </a:spcBef>
              <a:spcAft>
                <a:spcPct val="0"/>
              </a:spcAft>
              <a:buChar char="•"/>
              <a:defRPr sz="1600">
                <a:solidFill>
                  <a:srgbClr val="72797F"/>
                </a:solidFill>
                <a:latin typeface="+mn-lt"/>
                <a:ea typeface="ＭＳ Ｐゴシック" charset="-128"/>
              </a:defRPr>
            </a:lvl7pPr>
            <a:lvl8pPr marL="3429000" indent="-228600" algn="l" rtl="0" fontAlgn="base">
              <a:spcBef>
                <a:spcPct val="20000"/>
              </a:spcBef>
              <a:spcAft>
                <a:spcPct val="0"/>
              </a:spcAft>
              <a:buChar char="•"/>
              <a:defRPr sz="1600">
                <a:solidFill>
                  <a:srgbClr val="72797F"/>
                </a:solidFill>
                <a:latin typeface="+mn-lt"/>
                <a:ea typeface="ＭＳ Ｐゴシック" charset="-128"/>
              </a:defRPr>
            </a:lvl8pPr>
            <a:lvl9pPr marL="3886200" indent="-228600" algn="l" rtl="0" fontAlgn="base">
              <a:spcBef>
                <a:spcPct val="20000"/>
              </a:spcBef>
              <a:spcAft>
                <a:spcPct val="0"/>
              </a:spcAft>
              <a:buChar char="•"/>
              <a:defRPr sz="1600">
                <a:solidFill>
                  <a:srgbClr val="72797F"/>
                </a:solidFill>
                <a:latin typeface="+mn-lt"/>
                <a:ea typeface="ＭＳ Ｐゴシック" charset="-128"/>
              </a:defRPr>
            </a:lvl9pPr>
          </a:lstStyle>
          <a:p>
            <a:pPr>
              <a:buFontTx/>
              <a:buNone/>
            </a:pPr>
            <a:r>
              <a:rPr lang="it-IT" sz="1600" kern="0" dirty="0" smtClean="0"/>
              <a:t>Roberto Siagri</a:t>
            </a:r>
            <a:endParaRPr lang="it-IT" sz="1600" kern="0" dirty="0"/>
          </a:p>
        </p:txBody>
      </p:sp>
      <p:sp>
        <p:nvSpPr>
          <p:cNvPr id="6" name="Rectangle 14"/>
          <p:cNvSpPr>
            <a:spLocks noChangeArrowheads="1"/>
          </p:cNvSpPr>
          <p:nvPr/>
        </p:nvSpPr>
        <p:spPr bwMode="auto">
          <a:xfrm>
            <a:off x="319088" y="1244600"/>
            <a:ext cx="6647317" cy="233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dirty="0">
                <a:solidFill>
                  <a:srgbClr val="4B90CF"/>
                </a:solidFill>
                <a:latin typeface="Arial Bold"/>
                <a:ea typeface="MS Gothic"/>
                <a:cs typeface="MS Gothic"/>
              </a:rPr>
              <a:t>HPC, the new normal‎:</a:t>
            </a:r>
            <a:br>
              <a:rPr lang="en-US" sz="3200" dirty="0">
                <a:solidFill>
                  <a:srgbClr val="4B90CF"/>
                </a:solidFill>
                <a:latin typeface="Arial Bold"/>
                <a:ea typeface="MS Gothic"/>
                <a:cs typeface="MS Gothic"/>
              </a:rPr>
            </a:br>
            <a:r>
              <a:rPr lang="en-US" dirty="0">
                <a:solidFill>
                  <a:srgbClr val="4B90CF"/>
                </a:solidFill>
                <a:latin typeface="Arial Bold"/>
                <a:ea typeface="MS Gothic"/>
                <a:cs typeface="MS Gothic"/>
              </a:rPr>
              <a:t>the Personal Computer is dead. </a:t>
            </a:r>
            <a:r>
              <a:rPr lang="en-US" dirty="0">
                <a:solidFill>
                  <a:srgbClr val="4B90CF"/>
                </a:solidFill>
                <a:latin typeface="Arial Bold"/>
                <a:ea typeface="MS Gothic"/>
                <a:cs typeface="MS Gothic"/>
              </a:rPr>
              <a:t>Long life  the Personal </a:t>
            </a:r>
            <a:r>
              <a:rPr lang="en-US" dirty="0" smtClean="0">
                <a:solidFill>
                  <a:srgbClr val="4B90CF"/>
                </a:solidFill>
                <a:latin typeface="Arial Bold"/>
                <a:ea typeface="MS Gothic"/>
                <a:cs typeface="MS Gothic"/>
              </a:rPr>
              <a:t>HPC</a:t>
            </a:r>
            <a:r>
              <a:rPr lang="en-US" sz="1800" dirty="0">
                <a:solidFill>
                  <a:schemeClr val="bg1"/>
                </a:solidFill>
                <a:latin typeface="Arial" panose="020B0604020202020204" pitchFamily="34" charset="0"/>
                <a:cs typeface="Arial" panose="020B0604020202020204" pitchFamily="34" charset="0"/>
              </a:rPr>
              <a:t/>
            </a:r>
            <a:br>
              <a:rPr lang="en-US" sz="1800" dirty="0">
                <a:solidFill>
                  <a:schemeClr val="bg1"/>
                </a:solidFill>
                <a:latin typeface="Arial" panose="020B0604020202020204" pitchFamily="34" charset="0"/>
                <a:cs typeface="Arial" panose="020B0604020202020204" pitchFamily="34" charset="0"/>
              </a:rPr>
            </a:br>
            <a:endParaRPr lang="it-IT"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552881"/>
      </p:ext>
    </p:extLst>
  </p:cSld>
  <p:clrMapOvr>
    <a:masterClrMapping/>
  </p:clrMapOvr>
  <p:transition spd="slow">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13" name="Rectangle 9"/>
          <p:cNvSpPr>
            <a:spLocks noChangeArrowheads="1"/>
          </p:cNvSpPr>
          <p:nvPr/>
        </p:nvSpPr>
        <p:spPr bwMode="auto">
          <a:xfrm>
            <a:off x="-14288" y="4208860"/>
            <a:ext cx="9180513" cy="936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it-IT" altLang="it-IT" sz="2400" smtClean="0">
              <a:solidFill>
                <a:srgbClr val="292929"/>
              </a:solidFill>
              <a:latin typeface="Verdana" pitchFamily="34" charset="0"/>
              <a:cs typeface="Arial" pitchFamily="34" charset="0"/>
            </a:endParaRPr>
          </a:p>
          <a:p>
            <a:pPr algn="ctr">
              <a:spcBef>
                <a:spcPct val="0"/>
              </a:spcBef>
              <a:buFontTx/>
              <a:buNone/>
            </a:pPr>
            <a:endParaRPr lang="it-IT" altLang="it-IT" sz="2400" smtClean="0">
              <a:solidFill>
                <a:srgbClr val="292929"/>
              </a:solidFill>
              <a:latin typeface="Verdana" pitchFamily="34" charset="0"/>
              <a:cs typeface="Arial" pitchFamily="34" charset="0"/>
            </a:endParaRPr>
          </a:p>
          <a:p>
            <a:pPr algn="ctr">
              <a:spcBef>
                <a:spcPct val="0"/>
              </a:spcBef>
              <a:buFontTx/>
              <a:buNone/>
            </a:pPr>
            <a:endParaRPr lang="it-IT" altLang="it-IT" sz="2400" smtClean="0">
              <a:solidFill>
                <a:srgbClr val="292929"/>
              </a:solidFill>
              <a:latin typeface="Verdana" pitchFamily="34" charset="0"/>
              <a:cs typeface="Arial" pitchFamily="34" charset="0"/>
            </a:endParaRPr>
          </a:p>
          <a:p>
            <a:pPr algn="ctr">
              <a:spcBef>
                <a:spcPct val="0"/>
              </a:spcBef>
              <a:buFontTx/>
              <a:buNone/>
            </a:pPr>
            <a:endParaRPr lang="it-IT" altLang="it-IT" sz="2400" smtClean="0">
              <a:solidFill>
                <a:srgbClr val="292929"/>
              </a:solidFill>
              <a:latin typeface="Verdana" pitchFamily="34" charset="0"/>
              <a:cs typeface="Arial" pitchFamily="34" charset="0"/>
            </a:endParaRPr>
          </a:p>
        </p:txBody>
      </p:sp>
      <p:pic>
        <p:nvPicPr>
          <p:cNvPr id="95235" name="Picture 3" descr="bucky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629" y="1175147"/>
            <a:ext cx="240938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Rectangle 5"/>
          <p:cNvSpPr>
            <a:spLocks noChangeArrowheads="1"/>
          </p:cNvSpPr>
          <p:nvPr/>
        </p:nvSpPr>
        <p:spPr bwMode="auto">
          <a:xfrm>
            <a:off x="-14288" y="4141391"/>
            <a:ext cx="919480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1800" dirty="0" smtClean="0">
                <a:solidFill>
                  <a:srgbClr val="DDDDDD"/>
                </a:solidFill>
                <a:latin typeface="Arial" pitchFamily="34" charset="0"/>
                <a:cs typeface="Arial" pitchFamily="34" charset="0"/>
              </a:rPr>
              <a:t>Malthus was wrong.  He forgot a factor: </a:t>
            </a:r>
          </a:p>
          <a:p>
            <a:pPr algn="ctr">
              <a:spcBef>
                <a:spcPct val="0"/>
              </a:spcBef>
              <a:buFontTx/>
              <a:buNone/>
            </a:pPr>
            <a:endParaRPr lang="en-US" altLang="it-IT" sz="600" dirty="0" smtClean="0">
              <a:solidFill>
                <a:srgbClr val="DDDDDD"/>
              </a:solidFill>
              <a:latin typeface="Arial" pitchFamily="34" charset="0"/>
              <a:cs typeface="Arial" pitchFamily="34" charset="0"/>
            </a:endParaRPr>
          </a:p>
          <a:p>
            <a:pPr algn="ctr">
              <a:spcBef>
                <a:spcPct val="0"/>
              </a:spcBef>
              <a:buFontTx/>
              <a:buNone/>
            </a:pPr>
            <a:r>
              <a:rPr lang="en-US" altLang="it-IT" sz="1800" dirty="0" smtClean="0">
                <a:solidFill>
                  <a:srgbClr val="DDDDDD"/>
                </a:solidFill>
                <a:latin typeface="Arial" pitchFamily="34" charset="0"/>
                <a:cs typeface="Arial" pitchFamily="34" charset="0"/>
              </a:rPr>
              <a:t>our continual ability to do more and more with Less and Less </a:t>
            </a:r>
          </a:p>
          <a:p>
            <a:pPr algn="ctr">
              <a:spcBef>
                <a:spcPct val="0"/>
              </a:spcBef>
              <a:buFontTx/>
              <a:buNone/>
            </a:pPr>
            <a:r>
              <a:rPr lang="en-US" altLang="it-IT" sz="1800" dirty="0" smtClean="0">
                <a:solidFill>
                  <a:srgbClr val="DDDDDD"/>
                </a:solidFill>
                <a:latin typeface="Arial" pitchFamily="34" charset="0"/>
                <a:cs typeface="Arial" pitchFamily="34" charset="0"/>
              </a:rPr>
              <a:t>because of  Technological Innovation</a:t>
            </a:r>
            <a:endParaRPr lang="en-US" altLang="it-IT" sz="800" dirty="0" smtClean="0">
              <a:solidFill>
                <a:srgbClr val="DDDDDD"/>
              </a:solidFill>
              <a:latin typeface="Arial" pitchFamily="34" charset="0"/>
              <a:cs typeface="Arial" pitchFamily="34" charset="0"/>
            </a:endParaRPr>
          </a:p>
        </p:txBody>
      </p:sp>
      <p:sp>
        <p:nvSpPr>
          <p:cNvPr id="11269" name="Rectangle 8"/>
          <p:cNvSpPr>
            <a:spLocks noChangeArrowheads="1"/>
          </p:cNvSpPr>
          <p:nvPr/>
        </p:nvSpPr>
        <p:spPr bwMode="auto">
          <a:xfrm>
            <a:off x="6937155" y="2968242"/>
            <a:ext cx="1851468"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defRPr/>
            </a:pPr>
            <a:r>
              <a:rPr lang="it-IT" sz="1400" dirty="0">
                <a:solidFill>
                  <a:prstClr val="white">
                    <a:lumMod val="95000"/>
                  </a:prstClr>
                </a:solidFill>
                <a:latin typeface="Arial" pitchFamily="34" charset="0"/>
                <a:cs typeface="Arial" pitchFamily="34" charset="0"/>
              </a:rPr>
              <a:t>R. </a:t>
            </a:r>
            <a:r>
              <a:rPr lang="it-IT" sz="1400" dirty="0" err="1">
                <a:solidFill>
                  <a:prstClr val="white">
                    <a:lumMod val="95000"/>
                  </a:prstClr>
                </a:solidFill>
                <a:latin typeface="Arial" pitchFamily="34" charset="0"/>
                <a:cs typeface="Arial" pitchFamily="34" charset="0"/>
              </a:rPr>
              <a:t>Buckminster</a:t>
            </a:r>
            <a:r>
              <a:rPr lang="it-IT" sz="1400" dirty="0">
                <a:solidFill>
                  <a:prstClr val="white">
                    <a:lumMod val="95000"/>
                  </a:prstClr>
                </a:solidFill>
                <a:latin typeface="Arial" pitchFamily="34" charset="0"/>
                <a:cs typeface="Arial" pitchFamily="34" charset="0"/>
              </a:rPr>
              <a:t> </a:t>
            </a:r>
            <a:r>
              <a:rPr lang="it-IT" sz="1400" dirty="0" err="1">
                <a:solidFill>
                  <a:prstClr val="white">
                    <a:lumMod val="95000"/>
                  </a:prstClr>
                </a:solidFill>
                <a:latin typeface="Arial" pitchFamily="34" charset="0"/>
                <a:cs typeface="Arial" pitchFamily="34" charset="0"/>
              </a:rPr>
              <a:t>Fuller</a:t>
            </a:r>
            <a:endParaRPr lang="it-IT" sz="1400" dirty="0">
              <a:solidFill>
                <a:prstClr val="white">
                  <a:lumMod val="95000"/>
                </a:prstClr>
              </a:solidFill>
              <a:latin typeface="Arial" pitchFamily="34" charset="0"/>
              <a:cs typeface="Arial" pitchFamily="34" charset="0"/>
            </a:endParaRPr>
          </a:p>
          <a:p>
            <a:pPr algn="ctr">
              <a:defRPr/>
            </a:pPr>
            <a:r>
              <a:rPr lang="it-IT" sz="1400" dirty="0">
                <a:solidFill>
                  <a:prstClr val="white">
                    <a:lumMod val="95000"/>
                  </a:prstClr>
                </a:solidFill>
                <a:latin typeface="Arial" pitchFamily="34" charset="0"/>
                <a:cs typeface="Arial" pitchFamily="34" charset="0"/>
              </a:rPr>
              <a:t>1895 - 1983</a:t>
            </a:r>
            <a:endParaRPr lang="en-US" sz="1400" dirty="0">
              <a:solidFill>
                <a:prstClr val="white">
                  <a:lumMod val="95000"/>
                </a:prstClr>
              </a:solidFill>
              <a:latin typeface="Arial" pitchFamily="34" charset="0"/>
              <a:cs typeface="Arial" pitchFamily="34" charset="0"/>
            </a:endParaRPr>
          </a:p>
        </p:txBody>
      </p:sp>
      <p:sp>
        <p:nvSpPr>
          <p:cNvPr id="8" name="Text Box 14"/>
          <p:cNvSpPr txBox="1">
            <a:spLocks noChangeArrowheads="1"/>
          </p:cNvSpPr>
          <p:nvPr/>
        </p:nvSpPr>
        <p:spPr bwMode="auto">
          <a:xfrm>
            <a:off x="190500" y="1069194"/>
            <a:ext cx="6057900" cy="2677656"/>
          </a:xfrm>
          <a:prstGeom prst="rect">
            <a:avLst/>
          </a:prstGeom>
          <a:noFill/>
          <a:ln>
            <a:noFill/>
          </a:ln>
          <a:effectLst/>
          <a:extLst/>
        </p:spPr>
        <p:txBody>
          <a:bodyPr lIns="0" tIns="0" rIns="0" bIns="0">
            <a:spAutoFit/>
          </a:bodyPr>
          <a:lstStyle>
            <a:lvl1pPr eaLnBrk="0" hangingPunct="0">
              <a:defRPr sz="2000" b="1">
                <a:solidFill>
                  <a:srgbClr val="3399FF"/>
                </a:solidFill>
                <a:latin typeface="Verdana" pitchFamily="34" charset="0"/>
              </a:defRPr>
            </a:lvl1pPr>
            <a:lvl2pPr marL="742950" indent="-285750" eaLnBrk="0" hangingPunct="0">
              <a:defRPr sz="2000" b="1">
                <a:solidFill>
                  <a:srgbClr val="3399FF"/>
                </a:solidFill>
                <a:latin typeface="Verdana" pitchFamily="34" charset="0"/>
              </a:defRPr>
            </a:lvl2pPr>
            <a:lvl3pPr marL="1143000" indent="-228600" eaLnBrk="0" hangingPunct="0">
              <a:defRPr sz="2000" b="1">
                <a:solidFill>
                  <a:srgbClr val="3399FF"/>
                </a:solidFill>
                <a:latin typeface="Verdana" pitchFamily="34" charset="0"/>
              </a:defRPr>
            </a:lvl3pPr>
            <a:lvl4pPr marL="1600200" indent="-228600" eaLnBrk="0" hangingPunct="0">
              <a:defRPr sz="2000" b="1">
                <a:solidFill>
                  <a:srgbClr val="3399FF"/>
                </a:solidFill>
                <a:latin typeface="Verdana" pitchFamily="34" charset="0"/>
              </a:defRPr>
            </a:lvl4pPr>
            <a:lvl5pPr marL="2057400" indent="-228600" eaLnBrk="0" hangingPunct="0">
              <a:defRPr sz="2000" b="1">
                <a:solidFill>
                  <a:srgbClr val="3399FF"/>
                </a:solidFill>
                <a:latin typeface="Verdana" pitchFamily="34" charset="0"/>
              </a:defRPr>
            </a:lvl5pPr>
            <a:lvl6pPr marL="2514600" indent="-228600" algn="ctr" eaLnBrk="0" fontAlgn="base" hangingPunct="0">
              <a:spcBef>
                <a:spcPct val="0"/>
              </a:spcBef>
              <a:spcAft>
                <a:spcPct val="0"/>
              </a:spcAft>
              <a:defRPr sz="2000" b="1">
                <a:solidFill>
                  <a:srgbClr val="3399FF"/>
                </a:solidFill>
                <a:latin typeface="Verdana" pitchFamily="34" charset="0"/>
              </a:defRPr>
            </a:lvl6pPr>
            <a:lvl7pPr marL="2971800" indent="-228600" algn="ctr" eaLnBrk="0" fontAlgn="base" hangingPunct="0">
              <a:spcBef>
                <a:spcPct val="0"/>
              </a:spcBef>
              <a:spcAft>
                <a:spcPct val="0"/>
              </a:spcAft>
              <a:defRPr sz="2000" b="1">
                <a:solidFill>
                  <a:srgbClr val="3399FF"/>
                </a:solidFill>
                <a:latin typeface="Verdana" pitchFamily="34" charset="0"/>
              </a:defRPr>
            </a:lvl7pPr>
            <a:lvl8pPr marL="3429000" indent="-228600" algn="ctr" eaLnBrk="0" fontAlgn="base" hangingPunct="0">
              <a:spcBef>
                <a:spcPct val="0"/>
              </a:spcBef>
              <a:spcAft>
                <a:spcPct val="0"/>
              </a:spcAft>
              <a:defRPr sz="2000" b="1">
                <a:solidFill>
                  <a:srgbClr val="3399FF"/>
                </a:solidFill>
                <a:latin typeface="Verdana" pitchFamily="34" charset="0"/>
              </a:defRPr>
            </a:lvl8pPr>
            <a:lvl9pPr marL="3886200" indent="-228600" algn="ctr" eaLnBrk="0" fontAlgn="base" hangingPunct="0">
              <a:spcBef>
                <a:spcPct val="0"/>
              </a:spcBef>
              <a:spcAft>
                <a:spcPct val="0"/>
              </a:spcAft>
              <a:defRPr sz="2000" b="1">
                <a:solidFill>
                  <a:srgbClr val="3399FF"/>
                </a:solidFill>
                <a:latin typeface="Verdana" pitchFamily="34" charset="0"/>
              </a:defRPr>
            </a:lvl9pPr>
          </a:lstStyle>
          <a:p>
            <a:pPr algn="ctr" eaLnBrk="1" hangingPunct="1">
              <a:defRPr/>
            </a:pPr>
            <a:r>
              <a:rPr lang="en-US" sz="2400" dirty="0" smtClean="0">
                <a:solidFill>
                  <a:prstClr val="white">
                    <a:lumMod val="95000"/>
                  </a:prstClr>
                </a:solidFill>
                <a:latin typeface="Arial" pitchFamily="34" charset="0"/>
                <a:cs typeface="Arial" pitchFamily="34" charset="0"/>
              </a:rPr>
              <a:t>“</a:t>
            </a:r>
            <a:r>
              <a:rPr lang="en-US" sz="2400" dirty="0">
                <a:solidFill>
                  <a:prstClr val="white">
                    <a:lumMod val="95000"/>
                  </a:prstClr>
                </a:solidFill>
                <a:latin typeface="Arial" pitchFamily="34" charset="0"/>
                <a:cs typeface="Arial" pitchFamily="34" charset="0"/>
              </a:rPr>
              <a:t>The principle of doing ever more with ever </a:t>
            </a:r>
            <a:r>
              <a:rPr lang="en-US" sz="2400" dirty="0" smtClean="0">
                <a:solidFill>
                  <a:prstClr val="white">
                    <a:lumMod val="95000"/>
                  </a:prstClr>
                </a:solidFill>
                <a:latin typeface="Arial" pitchFamily="34" charset="0"/>
                <a:cs typeface="Arial" pitchFamily="34" charset="0"/>
              </a:rPr>
              <a:t>less</a:t>
            </a:r>
          </a:p>
          <a:p>
            <a:pPr algn="ctr" eaLnBrk="1" hangingPunct="1">
              <a:defRPr/>
            </a:pPr>
            <a:endParaRPr lang="en-US" sz="1600" dirty="0">
              <a:solidFill>
                <a:prstClr val="white">
                  <a:lumMod val="95000"/>
                </a:prstClr>
              </a:solidFill>
              <a:latin typeface="Arial" pitchFamily="34" charset="0"/>
              <a:cs typeface="Arial" pitchFamily="34" charset="0"/>
            </a:endParaRPr>
          </a:p>
          <a:p>
            <a:pPr algn="ctr" eaLnBrk="1" hangingPunct="1">
              <a:defRPr/>
            </a:pPr>
            <a:r>
              <a:rPr lang="en-US" sz="2400" dirty="0" smtClean="0">
                <a:solidFill>
                  <a:prstClr val="white">
                    <a:lumMod val="95000"/>
                  </a:prstClr>
                </a:solidFill>
                <a:latin typeface="Arial" pitchFamily="34" charset="0"/>
                <a:cs typeface="Arial" pitchFamily="34" charset="0"/>
              </a:rPr>
              <a:t> </a:t>
            </a:r>
            <a:r>
              <a:rPr lang="en-US" sz="2400" dirty="0">
                <a:solidFill>
                  <a:prstClr val="white">
                    <a:lumMod val="95000"/>
                  </a:prstClr>
                </a:solidFill>
                <a:latin typeface="Arial" pitchFamily="34" charset="0"/>
                <a:cs typeface="Arial" pitchFamily="34" charset="0"/>
              </a:rPr>
              <a:t>Space,</a:t>
            </a:r>
            <a:r>
              <a:rPr lang="en-US" sz="2400" dirty="0" smtClean="0">
                <a:solidFill>
                  <a:prstClr val="white">
                    <a:lumMod val="95000"/>
                  </a:prstClr>
                </a:solidFill>
                <a:latin typeface="Arial" pitchFamily="34" charset="0"/>
                <a:cs typeface="Arial" pitchFamily="34" charset="0"/>
              </a:rPr>
              <a:t> Time, Matter </a:t>
            </a:r>
          </a:p>
          <a:p>
            <a:pPr algn="ctr" eaLnBrk="1" hangingPunct="1">
              <a:defRPr/>
            </a:pPr>
            <a:r>
              <a:rPr lang="en-US" sz="1800" dirty="0" smtClean="0">
                <a:solidFill>
                  <a:prstClr val="white">
                    <a:lumMod val="95000"/>
                  </a:prstClr>
                </a:solidFill>
                <a:latin typeface="Arial" pitchFamily="34" charset="0"/>
                <a:cs typeface="Arial" pitchFamily="34" charset="0"/>
              </a:rPr>
              <a:t>and</a:t>
            </a:r>
            <a:r>
              <a:rPr lang="en-US" sz="2400" dirty="0" smtClean="0">
                <a:solidFill>
                  <a:prstClr val="white">
                    <a:lumMod val="95000"/>
                  </a:prstClr>
                </a:solidFill>
                <a:latin typeface="Arial" pitchFamily="34" charset="0"/>
                <a:cs typeface="Arial" pitchFamily="34" charset="0"/>
              </a:rPr>
              <a:t> Energy </a:t>
            </a:r>
          </a:p>
          <a:p>
            <a:pPr algn="ctr" eaLnBrk="1" hangingPunct="1">
              <a:defRPr/>
            </a:pPr>
            <a:endParaRPr lang="en-US" sz="1400" dirty="0">
              <a:solidFill>
                <a:prstClr val="white">
                  <a:lumMod val="95000"/>
                </a:prstClr>
              </a:solidFill>
              <a:latin typeface="Arial" pitchFamily="34" charset="0"/>
              <a:cs typeface="Arial" pitchFamily="34" charset="0"/>
            </a:endParaRPr>
          </a:p>
          <a:p>
            <a:pPr algn="ctr" eaLnBrk="1" hangingPunct="1">
              <a:defRPr/>
            </a:pPr>
            <a:r>
              <a:rPr lang="en-US" sz="2400" dirty="0">
                <a:solidFill>
                  <a:prstClr val="white">
                    <a:lumMod val="95000"/>
                  </a:prstClr>
                </a:solidFill>
                <a:latin typeface="Arial" pitchFamily="34" charset="0"/>
                <a:cs typeface="Arial" pitchFamily="34" charset="0"/>
              </a:rPr>
              <a:t>per each given level of functional performance”</a:t>
            </a:r>
          </a:p>
        </p:txBody>
      </p:sp>
      <p:sp>
        <p:nvSpPr>
          <p:cNvPr id="2" name="Rettangolo 1"/>
          <p:cNvSpPr/>
          <p:nvPr/>
        </p:nvSpPr>
        <p:spPr>
          <a:xfrm>
            <a:off x="0" y="211932"/>
            <a:ext cx="9144000" cy="523220"/>
          </a:xfrm>
          <a:prstGeom prst="rect">
            <a:avLst/>
          </a:prstGeom>
          <a:solidFill>
            <a:schemeClr val="bg2">
              <a:lumMod val="90000"/>
            </a:schemeClr>
          </a:solidFill>
        </p:spPr>
        <p:txBody>
          <a:bodyPr>
            <a:spAutoFit/>
          </a:bodyPr>
          <a:lstStyle/>
          <a:p>
            <a:pPr algn="ctr">
              <a:defRPr/>
            </a:pPr>
            <a:r>
              <a:rPr lang="en-US" sz="2800" dirty="0">
                <a:solidFill>
                  <a:prstClr val="black"/>
                </a:solidFill>
                <a:latin typeface="Arial Black" pitchFamily="34" charset="0"/>
                <a:cs typeface="Arial" pitchFamily="34" charset="0"/>
              </a:rPr>
              <a:t>Innovation moves from material to abstract</a:t>
            </a:r>
          </a:p>
        </p:txBody>
      </p:sp>
    </p:spTree>
    <p:extLst>
      <p:ext uri="{BB962C8B-B14F-4D97-AF65-F5344CB8AC3E}">
        <p14:creationId xmlns:p14="http://schemas.microsoft.com/office/powerpoint/2010/main" val="16331193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13"/>
                                        </p:tgtEl>
                                        <p:attrNameLst>
                                          <p:attrName>style.visibility</p:attrName>
                                        </p:attrNameLst>
                                      </p:cBhvr>
                                      <p:to>
                                        <p:strVal val="visible"/>
                                      </p:to>
                                    </p:set>
                                    <p:animEffect transition="in" filter="dissolve">
                                      <p:cBhvr>
                                        <p:cTn id="12" dur="500"/>
                                        <p:tgtEl>
                                          <p:spTgt spid="6871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87109">
                                            <p:txEl>
                                              <p:pRg st="0" end="0"/>
                                            </p:txEl>
                                          </p:spTgt>
                                        </p:tgtEl>
                                        <p:attrNameLst>
                                          <p:attrName>style.visibility</p:attrName>
                                        </p:attrNameLst>
                                      </p:cBhvr>
                                      <p:to>
                                        <p:strVal val="visible"/>
                                      </p:to>
                                    </p:set>
                                    <p:animEffect transition="in" filter="dissolve">
                                      <p:cBhvr>
                                        <p:cTn id="15" dur="500"/>
                                        <p:tgtEl>
                                          <p:spTgt spid="687109">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87109">
                                            <p:txEl>
                                              <p:pRg st="2" end="2"/>
                                            </p:txEl>
                                          </p:spTgt>
                                        </p:tgtEl>
                                        <p:attrNameLst>
                                          <p:attrName>style.visibility</p:attrName>
                                        </p:attrNameLst>
                                      </p:cBhvr>
                                      <p:to>
                                        <p:strVal val="visible"/>
                                      </p:to>
                                    </p:set>
                                    <p:animEffect transition="in" filter="dissolve">
                                      <p:cBhvr>
                                        <p:cTn id="18" dur="500"/>
                                        <p:tgtEl>
                                          <p:spTgt spid="687109">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87109">
                                            <p:txEl>
                                              <p:pRg st="3" end="3"/>
                                            </p:txEl>
                                          </p:spTgt>
                                        </p:tgtEl>
                                        <p:attrNameLst>
                                          <p:attrName>style.visibility</p:attrName>
                                        </p:attrNameLst>
                                      </p:cBhvr>
                                      <p:to>
                                        <p:strVal val="visible"/>
                                      </p:to>
                                    </p:set>
                                    <p:animEffect transition="in" filter="dissolve">
                                      <p:cBhvr>
                                        <p:cTn id="21" dur="500"/>
                                        <p:tgtEl>
                                          <p:spTgt spid="6871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13" grpId="0" animBg="1"/>
      <p:bldP spid="687109"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461975" y="1307320"/>
            <a:ext cx="2160587" cy="2310505"/>
          </a:xfrm>
          <a:prstGeom prst="rect">
            <a:avLst/>
          </a:prstGeom>
          <a:solidFill>
            <a:srgbClr val="99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Times New Roman" pitchFamily="18"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Times New Roman" pitchFamily="18"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9pPr>
          </a:lstStyle>
          <a:p>
            <a:pPr eaLnBrk="1" hangingPunct="1">
              <a:spcBef>
                <a:spcPct val="0"/>
              </a:spcBef>
              <a:buFontTx/>
              <a:buNone/>
            </a:pPr>
            <a:r>
              <a:rPr lang="en-US" altLang="it-IT" sz="3600" b="0" smtClean="0">
                <a:solidFill>
                  <a:srgbClr val="DDDDDD"/>
                </a:solidFill>
                <a:latin typeface="Arial" pitchFamily="34" charset="0"/>
                <a:cs typeface="Arial" pitchFamily="34" charset="0"/>
              </a:rPr>
              <a:t>S</a:t>
            </a:r>
            <a:r>
              <a:rPr lang="en-US" altLang="it-IT" sz="3600" b="0" smtClean="0">
                <a:solidFill>
                  <a:srgbClr val="6666FF"/>
                </a:solidFill>
                <a:latin typeface="Arial" pitchFamily="34" charset="0"/>
                <a:cs typeface="Arial" pitchFamily="34" charset="0"/>
              </a:rPr>
              <a:t>pace</a:t>
            </a:r>
          </a:p>
          <a:p>
            <a:pPr eaLnBrk="1" hangingPunct="1">
              <a:spcBef>
                <a:spcPct val="0"/>
              </a:spcBef>
              <a:buFontTx/>
              <a:buNone/>
            </a:pPr>
            <a:r>
              <a:rPr lang="en-US" altLang="it-IT" sz="3600" b="0" smtClean="0">
                <a:solidFill>
                  <a:srgbClr val="DDDDDD"/>
                </a:solidFill>
                <a:latin typeface="Arial" pitchFamily="34" charset="0"/>
                <a:cs typeface="Arial" pitchFamily="34" charset="0"/>
              </a:rPr>
              <a:t>T</a:t>
            </a:r>
            <a:r>
              <a:rPr lang="en-US" altLang="it-IT" sz="3600" b="0" smtClean="0">
                <a:solidFill>
                  <a:srgbClr val="6666FF"/>
                </a:solidFill>
                <a:latin typeface="Arial" pitchFamily="34" charset="0"/>
                <a:cs typeface="Arial" pitchFamily="34" charset="0"/>
              </a:rPr>
              <a:t>ime</a:t>
            </a:r>
          </a:p>
          <a:p>
            <a:pPr eaLnBrk="1" hangingPunct="1">
              <a:spcBef>
                <a:spcPct val="0"/>
              </a:spcBef>
              <a:buFontTx/>
              <a:buNone/>
            </a:pPr>
            <a:r>
              <a:rPr lang="en-US" altLang="it-IT" sz="3600" b="0" smtClean="0">
                <a:solidFill>
                  <a:srgbClr val="DDDDDD"/>
                </a:solidFill>
                <a:latin typeface="Arial" pitchFamily="34" charset="0"/>
                <a:cs typeface="Arial" pitchFamily="34" charset="0"/>
              </a:rPr>
              <a:t>E</a:t>
            </a:r>
            <a:r>
              <a:rPr lang="en-US" altLang="it-IT" sz="3600" b="0" smtClean="0">
                <a:solidFill>
                  <a:srgbClr val="6666FF"/>
                </a:solidFill>
                <a:latin typeface="Arial" pitchFamily="34" charset="0"/>
                <a:cs typeface="Arial" pitchFamily="34" charset="0"/>
              </a:rPr>
              <a:t>nergy</a:t>
            </a:r>
          </a:p>
          <a:p>
            <a:pPr eaLnBrk="1" hangingPunct="1">
              <a:spcBef>
                <a:spcPct val="0"/>
              </a:spcBef>
              <a:buFontTx/>
              <a:buNone/>
            </a:pPr>
            <a:r>
              <a:rPr lang="en-US" altLang="it-IT" sz="3600" b="0" smtClean="0">
                <a:solidFill>
                  <a:srgbClr val="DDDDDD"/>
                </a:solidFill>
                <a:latin typeface="Arial" pitchFamily="34" charset="0"/>
                <a:cs typeface="Arial" pitchFamily="34" charset="0"/>
              </a:rPr>
              <a:t>M</a:t>
            </a:r>
            <a:r>
              <a:rPr lang="en-US" altLang="it-IT" sz="3600" b="0" smtClean="0">
                <a:solidFill>
                  <a:srgbClr val="6666FF"/>
                </a:solidFill>
                <a:latin typeface="Arial" pitchFamily="34" charset="0"/>
                <a:cs typeface="Arial" pitchFamily="34" charset="0"/>
              </a:rPr>
              <a:t>atter</a:t>
            </a:r>
          </a:p>
        </p:txBody>
      </p:sp>
      <p:sp>
        <p:nvSpPr>
          <p:cNvPr id="26628" name="Oval 4"/>
          <p:cNvSpPr>
            <a:spLocks noChangeArrowheads="1"/>
          </p:cNvSpPr>
          <p:nvPr/>
        </p:nvSpPr>
        <p:spPr bwMode="auto">
          <a:xfrm>
            <a:off x="2484460" y="1665742"/>
            <a:ext cx="4319587" cy="911931"/>
          </a:xfrm>
          <a:prstGeom prst="ellipse">
            <a:avLst/>
          </a:prstGeom>
          <a:solidFill>
            <a:srgbClr val="FFFF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Times New Roman" pitchFamily="18"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Times New Roman" pitchFamily="18"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9pPr>
          </a:lstStyle>
          <a:p>
            <a:pPr eaLnBrk="1" hangingPunct="1">
              <a:spcBef>
                <a:spcPct val="0"/>
              </a:spcBef>
              <a:buFontTx/>
              <a:buNone/>
            </a:pPr>
            <a:r>
              <a:rPr lang="en-US" altLang="it-IT" sz="3600" b="0" smtClean="0">
                <a:solidFill>
                  <a:srgbClr val="000099"/>
                </a:solidFill>
                <a:latin typeface="Calibri" pitchFamily="34" charset="0"/>
                <a:cs typeface="Arial" pitchFamily="34" charset="0"/>
              </a:rPr>
              <a:t>     I</a:t>
            </a:r>
            <a:r>
              <a:rPr lang="en-US" altLang="it-IT" sz="3600" b="0" smtClean="0">
                <a:solidFill>
                  <a:srgbClr val="6666FF"/>
                </a:solidFill>
                <a:latin typeface="Calibri" pitchFamily="34" charset="0"/>
                <a:cs typeface="Arial" pitchFamily="34" charset="0"/>
              </a:rPr>
              <a:t>nformation</a:t>
            </a:r>
          </a:p>
        </p:txBody>
      </p:sp>
      <p:sp>
        <p:nvSpPr>
          <p:cNvPr id="26629" name="Oval 5"/>
          <p:cNvSpPr>
            <a:spLocks noChangeArrowheads="1"/>
          </p:cNvSpPr>
          <p:nvPr/>
        </p:nvSpPr>
        <p:spPr bwMode="auto">
          <a:xfrm>
            <a:off x="496888" y="3037836"/>
            <a:ext cx="8318500" cy="1301444"/>
          </a:xfrm>
          <a:prstGeom prst="ellipse">
            <a:avLst/>
          </a:prstGeom>
          <a:solidFill>
            <a:srgbClr val="FFC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Times New Roman" pitchFamily="18"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Times New Roman" pitchFamily="18"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imes New Roman" pitchFamily="18" charset="0"/>
              </a:defRPr>
            </a:lvl9pPr>
          </a:lstStyle>
          <a:p>
            <a:pPr eaLnBrk="1" hangingPunct="1">
              <a:spcBef>
                <a:spcPct val="0"/>
              </a:spcBef>
              <a:buFontTx/>
              <a:buNone/>
            </a:pPr>
            <a:r>
              <a:rPr lang="en-US" altLang="it-IT" sz="1000" b="0" smtClean="0">
                <a:solidFill>
                  <a:srgbClr val="DDDDDD"/>
                </a:solidFill>
                <a:latin typeface="Calibri" pitchFamily="34" charset="0"/>
                <a:cs typeface="Arial" pitchFamily="34" charset="0"/>
              </a:rPr>
              <a:t>                             </a:t>
            </a:r>
            <a:r>
              <a:rPr lang="en-US" altLang="it-IT" sz="5400" b="0" smtClean="0">
                <a:solidFill>
                  <a:srgbClr val="000099"/>
                </a:solidFill>
                <a:latin typeface="Calibri" pitchFamily="34" charset="0"/>
                <a:cs typeface="Arial" pitchFamily="34" charset="0"/>
              </a:rPr>
              <a:t>C</a:t>
            </a:r>
            <a:r>
              <a:rPr lang="en-US" altLang="it-IT" sz="5400" b="0" smtClean="0">
                <a:solidFill>
                  <a:srgbClr val="6666FF"/>
                </a:solidFill>
                <a:latin typeface="Calibri" pitchFamily="34" charset="0"/>
                <a:cs typeface="Arial" pitchFamily="34" charset="0"/>
              </a:rPr>
              <a:t>omputation</a:t>
            </a:r>
          </a:p>
        </p:txBody>
      </p:sp>
      <p:sp>
        <p:nvSpPr>
          <p:cNvPr id="97285" name="Rectangle 2"/>
          <p:cNvSpPr txBox="1">
            <a:spLocks noChangeArrowheads="1"/>
          </p:cNvSpPr>
          <p:nvPr/>
        </p:nvSpPr>
        <p:spPr bwMode="auto">
          <a:xfrm>
            <a:off x="265140" y="100012"/>
            <a:ext cx="8550275" cy="82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3200">
                <a:solidFill>
                  <a:schemeClr val="tx1"/>
                </a:solidFill>
                <a:latin typeface="Times New Roman" pitchFamily="18" charset="0"/>
              </a:defRPr>
            </a:lvl1pPr>
            <a:lvl2pPr marL="742950" indent="-285750" eaLnBrk="0" hangingPunct="0">
              <a:spcBef>
                <a:spcPct val="20000"/>
              </a:spcBef>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800">
                <a:solidFill>
                  <a:schemeClr val="tx1"/>
                </a:solidFill>
                <a:latin typeface="Times New Roman" pitchFamily="18" charset="0"/>
              </a:defRPr>
            </a:lvl2pPr>
            <a:lvl3pPr marL="1143000" indent="-228600" eaLnBrk="0" hangingPunct="0">
              <a:spcBef>
                <a:spcPct val="20000"/>
              </a:spcBef>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marL="1600200" indent="-228600" eaLnBrk="0" hangingPunct="0">
              <a:spcBef>
                <a:spcPct val="20000"/>
              </a:spcBef>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4pPr>
            <a:lvl5pPr marL="2057400" indent="-228600" eaLnBrk="0" hangingPunct="0">
              <a:spcBef>
                <a:spcPct val="20000"/>
              </a:spcBef>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sz="2000">
                <a:solidFill>
                  <a:schemeClr val="tx1"/>
                </a:solidFill>
                <a:latin typeface="Times New Roman" pitchFamily="18" charset="0"/>
              </a:defRPr>
            </a:lvl9pPr>
          </a:lstStyle>
          <a:p>
            <a:pPr algn="ctr" eaLnBrk="1" hangingPunct="1">
              <a:spcBef>
                <a:spcPct val="0"/>
              </a:spcBef>
              <a:buFontTx/>
              <a:buNone/>
            </a:pPr>
            <a:r>
              <a:rPr lang="it-IT" altLang="it-IT" smtClean="0">
                <a:solidFill>
                  <a:srgbClr val="EAEAEA"/>
                </a:solidFill>
                <a:latin typeface="Arial" pitchFamily="34" charset="0"/>
                <a:cs typeface="Arial" pitchFamily="34" charset="0"/>
              </a:rPr>
              <a:t>STEM compression :</a:t>
            </a:r>
            <a:br>
              <a:rPr lang="it-IT" altLang="it-IT" smtClean="0">
                <a:solidFill>
                  <a:srgbClr val="EAEAEA"/>
                </a:solidFill>
                <a:latin typeface="Arial" pitchFamily="34" charset="0"/>
                <a:cs typeface="Arial" pitchFamily="34" charset="0"/>
              </a:rPr>
            </a:br>
            <a:r>
              <a:rPr lang="it-IT" altLang="it-IT" smtClean="0">
                <a:solidFill>
                  <a:srgbClr val="EAEAEA"/>
                </a:solidFill>
                <a:latin typeface="Arial" pitchFamily="34" charset="0"/>
                <a:cs typeface="Arial" pitchFamily="34" charset="0"/>
              </a:rPr>
              <a:t> the Engine of Innovation</a:t>
            </a:r>
            <a:endParaRPr lang="en-GB" altLang="it-IT" smtClean="0">
              <a:solidFill>
                <a:srgbClr val="EAEAEA"/>
              </a:solidFill>
              <a:latin typeface="Arial" pitchFamily="34" charset="0"/>
              <a:cs typeface="Arial" pitchFamily="34" charset="0"/>
            </a:endParaRPr>
          </a:p>
        </p:txBody>
      </p:sp>
    </p:spTree>
    <p:extLst>
      <p:ext uri="{BB962C8B-B14F-4D97-AF65-F5344CB8AC3E}">
        <p14:creationId xmlns:p14="http://schemas.microsoft.com/office/powerpoint/2010/main" val="26147607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26628"/>
                                        </p:tgtEl>
                                        <p:attrNameLst>
                                          <p:attrName>style.visibility</p:attrName>
                                        </p:attrNameLst>
                                      </p:cBhvr>
                                      <p:to>
                                        <p:strVal val="visible"/>
                                      </p:to>
                                    </p:set>
                                    <p:animEffect transition="in" filter="dissolve">
                                      <p:cBhvr additive="repl">
                                        <p:cTn id="7" dur="500"/>
                                        <p:tgtEl>
                                          <p:spTgt spid="26628"/>
                                        </p:tgtEl>
                                      </p:cBhvr>
                                    </p:animEffect>
                                  </p:childTnLst>
                                </p:cTn>
                              </p:par>
                            </p:childTnLst>
                          </p:cTn>
                        </p:par>
                        <p:par>
                          <p:cTn id="8" fill="hold" nodeType="afterGroup">
                            <p:stCondLst>
                              <p:cond delay="500"/>
                            </p:stCondLst>
                            <p:childTnLst>
                              <p:par>
                                <p:cTn id="9" presetID="9" presetClass="entr" fill="hold" nodeType="afterEffect">
                                  <p:stCondLst>
                                    <p:cond delay="0"/>
                                  </p:stCondLst>
                                  <p:childTnLst>
                                    <p:set>
                                      <p:cBhvr additive="repl">
                                        <p:cTn id="10" dur="1" fill="hold">
                                          <p:stCondLst>
                                            <p:cond delay="0"/>
                                          </p:stCondLst>
                                        </p:cTn>
                                        <p:tgtEl>
                                          <p:spTgt spid="26627"/>
                                        </p:tgtEl>
                                        <p:attrNameLst>
                                          <p:attrName>style.visibility</p:attrName>
                                        </p:attrNameLst>
                                      </p:cBhvr>
                                      <p:to>
                                        <p:strVal val="visible"/>
                                      </p:to>
                                    </p:set>
                                    <p:animEffect transition="in" filter="dissolve">
                                      <p:cBhvr additive="repl">
                                        <p:cTn id="11" dur="500"/>
                                        <p:tgtEl>
                                          <p:spTgt spid="266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mph" fill="hold" nodeType="clickEffect">
                                  <p:stCondLst>
                                    <p:cond delay="0"/>
                                  </p:stCondLst>
                                  <p:childTnLst>
                                    <p:animScale>
                                      <p:cBhvr additive="repl">
                                        <p:cTn id="15" dur="2000" fill="hold"/>
                                        <p:tgtEl>
                                          <p:spTgt spid="26627"/>
                                        </p:tgtEl>
                                      </p:cBhvr>
                                      <p:to x="25000" y="25000"/>
                                    </p:animScale>
                                  </p:childTnLst>
                                </p:cTn>
                              </p:par>
                              <p:par>
                                <p:cTn id="16" presetID="6" presetClass="emph" fill="hold" nodeType="withEffect">
                                  <p:stCondLst>
                                    <p:cond delay="0"/>
                                  </p:stCondLst>
                                  <p:childTnLst>
                                    <p:animScale>
                                      <p:cBhvr additive="repl">
                                        <p:cTn id="17" dur="2000" fill="hold"/>
                                        <p:tgtEl>
                                          <p:spTgt spid="26628"/>
                                        </p:tgtEl>
                                      </p:cBhvr>
                                      <p:to x="200000" y="200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26629"/>
                                        </p:tgtEl>
                                        <p:attrNameLst>
                                          <p:attrName>style.visibility</p:attrName>
                                        </p:attrNameLst>
                                      </p:cBhvr>
                                      <p:to>
                                        <p:strVal val="visible"/>
                                      </p:to>
                                    </p:set>
                                    <p:animEffect transition="in" filter="dissolve">
                                      <p:cBhvr additive="repl">
                                        <p:cTn id="2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5232202"/>
          </a:xfrm>
          <a:prstGeom prst="rect">
            <a:avLst/>
          </a:prstGeom>
          <a:solidFill>
            <a:schemeClr val="tx2"/>
          </a:solidFill>
          <a:ln w="9525" cap="flat" cmpd="sng" algn="ctr">
            <a:noFill/>
            <a:prstDash val="solid"/>
            <a:round/>
            <a:headEnd type="none" w="med" len="med"/>
            <a:tailEnd type="none" w="med" len="med"/>
          </a:ln>
          <a:effectLst/>
        </p:spPr>
        <p:txBody>
          <a:bodyPr lIns="0" tIns="0" rIns="0" bIns="0">
            <a:spAutoFit/>
          </a:bodyPr>
          <a:lstStyle/>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a:p>
            <a:pPr algn="ctr" fontAlgn="base">
              <a:spcBef>
                <a:spcPct val="0"/>
              </a:spcBef>
              <a:spcAft>
                <a:spcPct val="0"/>
              </a:spcAft>
              <a:defRPr/>
            </a:pPr>
            <a:endParaRPr lang="it-IT" sz="2000" b="1" dirty="0">
              <a:solidFill>
                <a:srgbClr val="3399FF"/>
              </a:solidFill>
              <a:latin typeface="Verdana" pitchFamily="34" charset="0"/>
              <a:cs typeface="Arial" pitchFamily="34" charset="0"/>
            </a:endParaRPr>
          </a:p>
        </p:txBody>
      </p:sp>
      <p:sp>
        <p:nvSpPr>
          <p:cNvPr id="233475" name="Rectangle 3"/>
          <p:cNvSpPr>
            <a:spLocks noChangeArrowheads="1"/>
          </p:cNvSpPr>
          <p:nvPr/>
        </p:nvSpPr>
        <p:spPr bwMode="auto">
          <a:xfrm>
            <a:off x="0" y="4751425"/>
            <a:ext cx="3608388"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fontAlgn="base" hangingPunct="0">
              <a:lnSpc>
                <a:spcPct val="80000"/>
              </a:lnSpc>
              <a:spcBef>
                <a:spcPct val="10000"/>
              </a:spcBef>
              <a:spcAft>
                <a:spcPct val="0"/>
              </a:spcAft>
            </a:pPr>
            <a:r>
              <a:rPr lang="en-US" sz="1400">
                <a:solidFill>
                  <a:srgbClr val="DDDDDD"/>
                </a:solidFill>
                <a:latin typeface="Arial" pitchFamily="34" charset="0"/>
                <a:cs typeface="Arial" pitchFamily="34" charset="0"/>
              </a:rPr>
              <a:t>Kurzweil, </a:t>
            </a:r>
          </a:p>
          <a:p>
            <a:pPr eaLnBrk="0" fontAlgn="base" hangingPunct="0">
              <a:lnSpc>
                <a:spcPct val="80000"/>
              </a:lnSpc>
              <a:spcBef>
                <a:spcPct val="10000"/>
              </a:spcBef>
              <a:spcAft>
                <a:spcPct val="0"/>
              </a:spcAft>
            </a:pPr>
            <a:r>
              <a:rPr lang="en-US" sz="1400" i="1">
                <a:solidFill>
                  <a:srgbClr val="DDDDDD"/>
                </a:solidFill>
                <a:latin typeface="Arial" pitchFamily="34" charset="0"/>
                <a:cs typeface="Arial" pitchFamily="34" charset="0"/>
              </a:rPr>
              <a:t>The Age of Spiritual Machines</a:t>
            </a:r>
            <a:endParaRPr lang="en-US" sz="1400">
              <a:solidFill>
                <a:srgbClr val="DDDDDD"/>
              </a:solidFill>
              <a:latin typeface="Arial" pitchFamily="34" charset="0"/>
              <a:cs typeface="Arial" pitchFamily="34" charset="0"/>
            </a:endParaRPr>
          </a:p>
        </p:txBody>
      </p:sp>
      <p:pic>
        <p:nvPicPr>
          <p:cNvPr id="233476" name="Picture 8" descr="PPTExponentialGrowthof Computing"/>
          <p:cNvPicPr>
            <a:picLocks noChangeAspect="1" noChangeArrowheads="1"/>
          </p:cNvPicPr>
          <p:nvPr/>
        </p:nvPicPr>
        <p:blipFill>
          <a:blip r:embed="rId3">
            <a:clrChange>
              <a:clrFrom>
                <a:srgbClr val="474747"/>
              </a:clrFrom>
              <a:clrTo>
                <a:srgbClr val="474747">
                  <a:alpha val="0"/>
                </a:srgbClr>
              </a:clrTo>
            </a:clrChange>
            <a:extLst>
              <a:ext uri="{28A0092B-C50C-407E-A947-70E740481C1C}">
                <a14:useLocalDpi xmlns:a14="http://schemas.microsoft.com/office/drawing/2010/main" val="0"/>
              </a:ext>
            </a:extLst>
          </a:blip>
          <a:srcRect/>
          <a:stretch>
            <a:fillRect/>
          </a:stretch>
        </p:blipFill>
        <p:spPr bwMode="auto">
          <a:xfrm>
            <a:off x="1538514" y="472813"/>
            <a:ext cx="7467374" cy="477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Slide Number Placeholder 2"/>
          <p:cNvSpPr>
            <a:spLocks noGrp="1"/>
          </p:cNvSpPr>
          <p:nvPr>
            <p:ph type="sldNum" sz="quarter" idx="11"/>
          </p:nvPr>
        </p:nvSpPr>
        <p:spPr>
          <a:xfrm>
            <a:off x="8396288" y="4894263"/>
            <a:ext cx="609600" cy="201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fld id="{A3FCA3AE-1E9C-460D-A12E-C028DF51E842}" type="slidenum">
              <a:rPr lang="en-US" sz="1400" smtClean="0">
                <a:solidFill>
                  <a:srgbClr val="DDDDDD"/>
                </a:solidFill>
                <a:latin typeface="Gill Sans MT" pitchFamily="34" charset="0"/>
              </a:rPr>
              <a:pPr eaLnBrk="1" hangingPunct="1"/>
              <a:t>12</a:t>
            </a:fld>
            <a:endParaRPr lang="en-US" sz="1400" smtClean="0">
              <a:solidFill>
                <a:srgbClr val="DDDDDD"/>
              </a:solidFill>
              <a:latin typeface="Gill Sans MT" pitchFamily="34" charset="0"/>
            </a:endParaRPr>
          </a:p>
        </p:txBody>
      </p:sp>
      <p:sp>
        <p:nvSpPr>
          <p:cNvPr id="849924" name="Line 4"/>
          <p:cNvSpPr>
            <a:spLocks noChangeShapeType="1"/>
          </p:cNvSpPr>
          <p:nvPr/>
        </p:nvSpPr>
        <p:spPr bwMode="auto">
          <a:xfrm flipV="1">
            <a:off x="5022395" y="3642629"/>
            <a:ext cx="0" cy="217488"/>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lIns="90488" tIns="44450" rIns="90488" bIns="44450"/>
          <a:lstStyle/>
          <a:p>
            <a:pPr algn="ctr" fontAlgn="base">
              <a:spcBef>
                <a:spcPct val="0"/>
              </a:spcBef>
              <a:spcAft>
                <a:spcPct val="0"/>
              </a:spcAft>
            </a:pPr>
            <a:endParaRPr lang="en-US" sz="2000">
              <a:solidFill>
                <a:srgbClr val="DDDDDD"/>
              </a:solidFill>
              <a:latin typeface="Arial" pitchFamily="34" charset="0"/>
              <a:cs typeface="Arial" pitchFamily="34" charset="0"/>
            </a:endParaRPr>
          </a:p>
        </p:txBody>
      </p:sp>
      <p:sp>
        <p:nvSpPr>
          <p:cNvPr id="849925" name="Line 5"/>
          <p:cNvSpPr>
            <a:spLocks noChangeShapeType="1"/>
          </p:cNvSpPr>
          <p:nvPr/>
        </p:nvSpPr>
        <p:spPr bwMode="auto">
          <a:xfrm flipV="1">
            <a:off x="5399767" y="3381625"/>
            <a:ext cx="0" cy="217487"/>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lIns="90488" tIns="44450" rIns="90488" bIns="44450"/>
          <a:lstStyle/>
          <a:p>
            <a:pPr algn="ctr" fontAlgn="base">
              <a:spcBef>
                <a:spcPct val="0"/>
              </a:spcBef>
              <a:spcAft>
                <a:spcPct val="0"/>
              </a:spcAft>
            </a:pPr>
            <a:endParaRPr lang="en-US" sz="2000">
              <a:solidFill>
                <a:srgbClr val="DDDDDD"/>
              </a:solidFill>
              <a:latin typeface="Arial" pitchFamily="34" charset="0"/>
              <a:cs typeface="Arial" pitchFamily="34" charset="0"/>
            </a:endParaRPr>
          </a:p>
        </p:txBody>
      </p:sp>
      <p:sp>
        <p:nvSpPr>
          <p:cNvPr id="849926" name="Line 6"/>
          <p:cNvSpPr>
            <a:spLocks noChangeShapeType="1"/>
          </p:cNvSpPr>
          <p:nvPr/>
        </p:nvSpPr>
        <p:spPr bwMode="auto">
          <a:xfrm flipV="1">
            <a:off x="6037942" y="2836886"/>
            <a:ext cx="0" cy="217487"/>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lIns="90488" tIns="44450" rIns="90488" bIns="44450"/>
          <a:lstStyle/>
          <a:p>
            <a:pPr algn="ctr" fontAlgn="base">
              <a:spcBef>
                <a:spcPct val="0"/>
              </a:spcBef>
              <a:spcAft>
                <a:spcPct val="0"/>
              </a:spcAft>
            </a:pPr>
            <a:endParaRPr lang="en-US" sz="2000">
              <a:solidFill>
                <a:srgbClr val="DDDDDD"/>
              </a:solidFill>
              <a:latin typeface="Arial" pitchFamily="34" charset="0"/>
              <a:cs typeface="Arial" pitchFamily="34" charset="0"/>
            </a:endParaRPr>
          </a:p>
        </p:txBody>
      </p:sp>
      <p:sp>
        <p:nvSpPr>
          <p:cNvPr id="12" name="Rectangle 11"/>
          <p:cNvSpPr/>
          <p:nvPr/>
        </p:nvSpPr>
        <p:spPr bwMode="auto">
          <a:xfrm>
            <a:off x="2017713" y="685140"/>
            <a:ext cx="4165600" cy="307777"/>
          </a:xfrm>
          <a:prstGeom prst="rect">
            <a:avLst/>
          </a:prstGeom>
          <a:solidFill>
            <a:schemeClr val="tx2"/>
          </a:solidFill>
          <a:ln w="9525" cap="flat" cmpd="sng" algn="ctr">
            <a:noFill/>
            <a:prstDash val="solid"/>
            <a:round/>
            <a:headEnd type="none" w="med" len="med"/>
            <a:tailEnd type="none" w="med" len="med"/>
          </a:ln>
          <a:effectLst/>
        </p:spPr>
        <p:txBody>
          <a:bodyPr lIns="0" tIns="0" rIns="0" bIns="0">
            <a:spAutoFit/>
          </a:bodyPr>
          <a:lstStyle/>
          <a:p>
            <a:pPr algn="ctr" fontAlgn="base">
              <a:spcBef>
                <a:spcPct val="0"/>
              </a:spcBef>
              <a:spcAft>
                <a:spcPct val="0"/>
              </a:spcAft>
              <a:defRPr/>
            </a:pPr>
            <a:endParaRPr lang="it-IT" sz="2000" b="1">
              <a:solidFill>
                <a:srgbClr val="3399FF"/>
              </a:solidFill>
              <a:latin typeface="Verdana" pitchFamily="34" charset="0"/>
              <a:cs typeface="Arial" pitchFamily="34" charset="0"/>
            </a:endParaRPr>
          </a:p>
        </p:txBody>
      </p:sp>
      <p:sp>
        <p:nvSpPr>
          <p:cNvPr id="849927" name="Text Box 7"/>
          <p:cNvSpPr txBox="1">
            <a:spLocks noChangeArrowheads="1"/>
          </p:cNvSpPr>
          <p:nvPr/>
        </p:nvSpPr>
        <p:spPr bwMode="auto">
          <a:xfrm>
            <a:off x="42863" y="-11993"/>
            <a:ext cx="8985250" cy="951543"/>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it-IT" b="1" dirty="0">
                <a:solidFill>
                  <a:schemeClr val="bg1">
                    <a:lumMod val="95000"/>
                  </a:schemeClr>
                </a:solidFill>
                <a:latin typeface="Arial" pitchFamily="34" charset="0"/>
                <a:cs typeface="Arial" charset="0"/>
              </a:rPr>
              <a:t> </a:t>
            </a:r>
            <a:r>
              <a:rPr lang="it-IT" sz="2800"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Future </a:t>
            </a:r>
            <a:r>
              <a:rPr lang="it-IT" sz="2800" dirty="0" err="1"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Evolution</a:t>
            </a:r>
            <a:r>
              <a:rPr lang="it-IT" sz="2800"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 of </a:t>
            </a:r>
            <a:r>
              <a:rPr lang="it-IT" sz="2800" dirty="0" err="1"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Computation</a:t>
            </a:r>
            <a:r>
              <a:rPr lang="it-IT" sz="28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 </a:t>
            </a:r>
            <a:endParaRPr lang="it-IT" sz="28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endParaRPr>
          </a:p>
          <a:p>
            <a:pPr eaLnBrk="0" fontAlgn="base" hangingPunct="0">
              <a:spcBef>
                <a:spcPct val="0"/>
              </a:spcBef>
              <a:spcAft>
                <a:spcPct val="0"/>
              </a:spcAft>
              <a:defRPr/>
            </a:pPr>
            <a:r>
              <a:rPr lang="it-IT" sz="28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 </a:t>
            </a:r>
            <a:r>
              <a:rPr lang="it-IT" sz="24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Operations </a:t>
            </a:r>
            <a:r>
              <a:rPr lang="it-IT" sz="2400" b="1" dirty="0" err="1"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you</a:t>
            </a:r>
            <a:r>
              <a:rPr lang="it-IT" sz="24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 can </a:t>
            </a:r>
            <a:r>
              <a:rPr lang="it-IT" sz="2400" b="1" dirty="0" err="1"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buy</a:t>
            </a:r>
            <a:r>
              <a:rPr lang="it-IT" sz="2400" b="1" dirty="0" smtClean="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rPr>
              <a:t> with 1000$ </a:t>
            </a:r>
            <a:endParaRPr lang="it-IT" sz="2400" b="1" dirty="0">
              <a:solidFill>
                <a:schemeClr val="bg1">
                  <a:lumMod val="95000"/>
                </a:schemeClr>
              </a:solidFill>
              <a:effectLst>
                <a:outerShdw blurRad="38100" dist="38100" dir="2700000" algn="tl">
                  <a:srgbClr val="C0C0C0"/>
                </a:outerShdw>
              </a:effectLst>
              <a:latin typeface="Verdana" pitchFamily="34" charset="0"/>
              <a:ea typeface="ＭＳ Ｐゴシック" pitchFamily="34" charset="-128"/>
              <a:cs typeface="Arial" pitchFamily="34" charset="0"/>
            </a:endParaRPr>
          </a:p>
        </p:txBody>
      </p:sp>
      <p:cxnSp>
        <p:nvCxnSpPr>
          <p:cNvPr id="5" name="Connettore 1 4"/>
          <p:cNvCxnSpPr/>
          <p:nvPr/>
        </p:nvCxnSpPr>
        <p:spPr bwMode="auto">
          <a:xfrm>
            <a:off x="6037942" y="1045051"/>
            <a:ext cx="0" cy="3706363"/>
          </a:xfrm>
          <a:prstGeom prst="line">
            <a:avLst/>
          </a:prstGeom>
          <a:noFill/>
          <a:ln w="57150" cap="flat" cmpd="sng" algn="ctr">
            <a:solidFill>
              <a:srgbClr val="C00000"/>
            </a:solidFill>
            <a:prstDash val="solid"/>
            <a:round/>
            <a:headEnd type="none" w="med" len="med"/>
            <a:tailEnd type="none" w="med" len="med"/>
          </a:ln>
          <a:effectLst/>
        </p:spPr>
      </p:cxnSp>
      <p:cxnSp>
        <p:nvCxnSpPr>
          <p:cNvPr id="7" name="Connettore 1 6"/>
          <p:cNvCxnSpPr/>
          <p:nvPr/>
        </p:nvCxnSpPr>
        <p:spPr bwMode="auto">
          <a:xfrm>
            <a:off x="5399767" y="1045043"/>
            <a:ext cx="0" cy="3633793"/>
          </a:xfrm>
          <a:prstGeom prst="line">
            <a:avLst/>
          </a:prstGeom>
          <a:noFill/>
          <a:ln w="381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357921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24"/>
                                        </p:tgtEl>
                                        <p:attrNameLst>
                                          <p:attrName>style.visibility</p:attrName>
                                        </p:attrNameLst>
                                      </p:cBhvr>
                                      <p:to>
                                        <p:strVal val="visible"/>
                                      </p:to>
                                    </p:set>
                                    <p:anim calcmode="lin" valueType="num">
                                      <p:cBhvr additive="base">
                                        <p:cTn id="7" dur="500" fill="hold"/>
                                        <p:tgtEl>
                                          <p:spTgt spid="849924"/>
                                        </p:tgtEl>
                                        <p:attrNameLst>
                                          <p:attrName>ppt_x</p:attrName>
                                        </p:attrNameLst>
                                      </p:cBhvr>
                                      <p:tavLst>
                                        <p:tav tm="0">
                                          <p:val>
                                            <p:strVal val="0-#ppt_w/2"/>
                                          </p:val>
                                        </p:tav>
                                        <p:tav tm="100000">
                                          <p:val>
                                            <p:strVal val="#ppt_x"/>
                                          </p:val>
                                        </p:tav>
                                      </p:tavLst>
                                    </p:anim>
                                    <p:anim calcmode="lin" valueType="num">
                                      <p:cBhvr additive="base">
                                        <p:cTn id="8" dur="500" fill="hold"/>
                                        <p:tgtEl>
                                          <p:spTgt spid="8499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49925"/>
                                        </p:tgtEl>
                                        <p:attrNameLst>
                                          <p:attrName>style.visibility</p:attrName>
                                        </p:attrNameLst>
                                      </p:cBhvr>
                                      <p:to>
                                        <p:strVal val="visible"/>
                                      </p:to>
                                    </p:set>
                                    <p:anim calcmode="lin" valueType="num">
                                      <p:cBhvr additive="base">
                                        <p:cTn id="13" dur="500" fill="hold"/>
                                        <p:tgtEl>
                                          <p:spTgt spid="849925"/>
                                        </p:tgtEl>
                                        <p:attrNameLst>
                                          <p:attrName>ppt_x</p:attrName>
                                        </p:attrNameLst>
                                      </p:cBhvr>
                                      <p:tavLst>
                                        <p:tav tm="0">
                                          <p:val>
                                            <p:strVal val="0-#ppt_w/2"/>
                                          </p:val>
                                        </p:tav>
                                        <p:tav tm="100000">
                                          <p:val>
                                            <p:strVal val="#ppt_x"/>
                                          </p:val>
                                        </p:tav>
                                      </p:tavLst>
                                    </p:anim>
                                    <p:anim calcmode="lin" valueType="num">
                                      <p:cBhvr additive="base">
                                        <p:cTn id="14" dur="500" fill="hold"/>
                                        <p:tgtEl>
                                          <p:spTgt spid="8499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49926"/>
                                        </p:tgtEl>
                                        <p:attrNameLst>
                                          <p:attrName>style.visibility</p:attrName>
                                        </p:attrNameLst>
                                      </p:cBhvr>
                                      <p:to>
                                        <p:strVal val="visible"/>
                                      </p:to>
                                    </p:set>
                                    <p:anim calcmode="lin" valueType="num">
                                      <p:cBhvr additive="base">
                                        <p:cTn id="19" dur="500" fill="hold"/>
                                        <p:tgtEl>
                                          <p:spTgt spid="849926"/>
                                        </p:tgtEl>
                                        <p:attrNameLst>
                                          <p:attrName>ppt_x</p:attrName>
                                        </p:attrNameLst>
                                      </p:cBhvr>
                                      <p:tavLst>
                                        <p:tav tm="0">
                                          <p:val>
                                            <p:strVal val="0-#ppt_w/2"/>
                                          </p:val>
                                        </p:tav>
                                        <p:tav tm="100000">
                                          <p:val>
                                            <p:strVal val="#ppt_x"/>
                                          </p:val>
                                        </p:tav>
                                      </p:tavLst>
                                    </p:anim>
                                    <p:anim calcmode="lin" valueType="num">
                                      <p:cBhvr additive="base">
                                        <p:cTn id="20" dur="500" fill="hold"/>
                                        <p:tgtEl>
                                          <p:spTgt spid="8499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4" grpId="0" animBg="1"/>
      <p:bldP spid="849925" grpId="0" animBg="1"/>
      <p:bldP spid="8499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egnaposto piè di pagina 1"/>
          <p:cNvSpPr>
            <a:spLocks noGrp="1"/>
          </p:cNvSpPr>
          <p:nvPr>
            <p:ph type="ftr" sz="quarter" idx="4294967295"/>
          </p:nvPr>
        </p:nvSpPr>
        <p:spPr>
          <a:xfrm>
            <a:off x="6248400" y="4686300"/>
            <a:ext cx="2895600" cy="342900"/>
          </a:xfrm>
          <a:prstGeom prst="rect">
            <a:avLst/>
          </a:prstGeom>
        </p:spPr>
        <p:txBody>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r">
              <a:defRPr/>
            </a:pPr>
            <a:fld id="{E8AE686D-1E6B-4CEA-9B53-1D5E412DDCB9}" type="slidenum">
              <a:rPr lang="it-IT" sz="1400" b="0" smtClean="0">
                <a:solidFill>
                  <a:srgbClr val="000000"/>
                </a:solidFill>
              </a:rPr>
              <a:pPr algn="r">
                <a:defRPr/>
              </a:pPr>
              <a:t>13</a:t>
            </a:fld>
            <a:endParaRPr lang="it-IT" sz="1400" b="0" smtClean="0">
              <a:solidFill>
                <a:srgbClr val="000000"/>
              </a:solidFill>
            </a:endParaRPr>
          </a:p>
        </p:txBody>
      </p:sp>
      <p:sp>
        <p:nvSpPr>
          <p:cNvPr id="638978" name="Rectangle 2"/>
          <p:cNvSpPr>
            <a:spLocks noChangeArrowheads="1"/>
          </p:cNvSpPr>
          <p:nvPr/>
        </p:nvSpPr>
        <p:spPr bwMode="auto">
          <a:xfrm>
            <a:off x="207963" y="805428"/>
            <a:ext cx="6596062" cy="1631216"/>
          </a:xfrm>
          <a:prstGeom prst="rect">
            <a:avLst/>
          </a:prstGeom>
          <a:noFill/>
          <a:ln>
            <a:noFill/>
          </a:ln>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None/>
            </a:pPr>
            <a:r>
              <a:rPr lang="it-IT" altLang="it-IT" sz="2000" dirty="0">
                <a:solidFill>
                  <a:srgbClr val="F2F2F2"/>
                </a:solidFill>
                <a:latin typeface="Arial" pitchFamily="34" charset="0"/>
                <a:cs typeface="Arial" pitchFamily="34" charset="0"/>
              </a:rPr>
              <a:t>in the 21st </a:t>
            </a:r>
            <a:r>
              <a:rPr lang="it-IT" altLang="it-IT" sz="2000" dirty="0" err="1">
                <a:solidFill>
                  <a:srgbClr val="F2F2F2"/>
                </a:solidFill>
                <a:latin typeface="Arial" pitchFamily="34" charset="0"/>
                <a:cs typeface="Arial" pitchFamily="34" charset="0"/>
              </a:rPr>
              <a:t>century</a:t>
            </a:r>
            <a:r>
              <a:rPr lang="it-IT" altLang="it-IT" sz="2000" dirty="0">
                <a:solidFill>
                  <a:srgbClr val="F2F2F2"/>
                </a:solidFill>
                <a:latin typeface="Arial" pitchFamily="34" charset="0"/>
                <a:cs typeface="Arial" pitchFamily="34" charset="0"/>
              </a:rPr>
              <a:t>,</a:t>
            </a:r>
          </a:p>
          <a:p>
            <a:pPr fontAlgn="base">
              <a:spcBef>
                <a:spcPct val="0"/>
              </a:spcBef>
              <a:spcAft>
                <a:spcPct val="0"/>
              </a:spcAft>
              <a:buFontTx/>
              <a:buNone/>
            </a:pPr>
            <a:r>
              <a:rPr lang="it-IT" altLang="it-IT" sz="2000" b="1" dirty="0" smtClean="0">
                <a:solidFill>
                  <a:srgbClr val="F2F2F2"/>
                </a:solidFill>
                <a:latin typeface="Arial" pitchFamily="34" charset="0"/>
                <a:cs typeface="Arial" pitchFamily="34" charset="0"/>
              </a:rPr>
              <a:t>…</a:t>
            </a:r>
            <a:r>
              <a:rPr lang="it-IT" altLang="it-IT" sz="2000" b="1" dirty="0" err="1" smtClean="0">
                <a:solidFill>
                  <a:srgbClr val="F2F2F2"/>
                </a:solidFill>
                <a:latin typeface="Arial" pitchFamily="34" charset="0"/>
                <a:cs typeface="Arial" pitchFamily="34" charset="0"/>
              </a:rPr>
              <a:t>we</a:t>
            </a:r>
            <a:r>
              <a:rPr lang="it-IT" altLang="it-IT" sz="2000" b="1" dirty="0" smtClean="0">
                <a:solidFill>
                  <a:srgbClr val="F2F2F2"/>
                </a:solidFill>
                <a:latin typeface="Arial" pitchFamily="34" charset="0"/>
                <a:cs typeface="Arial" pitchFamily="34" charset="0"/>
              </a:rPr>
              <a:t> </a:t>
            </a:r>
            <a:r>
              <a:rPr lang="it-IT" altLang="it-IT" sz="2000" b="1" dirty="0" err="1" smtClean="0">
                <a:solidFill>
                  <a:srgbClr val="F2F2F2"/>
                </a:solidFill>
                <a:latin typeface="Arial" pitchFamily="34" charset="0"/>
                <a:cs typeface="Arial" pitchFamily="34" charset="0"/>
              </a:rPr>
              <a:t>won't</a:t>
            </a:r>
            <a:r>
              <a:rPr lang="it-IT" altLang="it-IT" sz="2000" b="1" dirty="0" smtClean="0">
                <a:solidFill>
                  <a:srgbClr val="F2F2F2"/>
                </a:solidFill>
                <a:latin typeface="Arial" pitchFamily="34" charset="0"/>
                <a:cs typeface="Arial" pitchFamily="34" charset="0"/>
              </a:rPr>
              <a:t> </a:t>
            </a:r>
            <a:r>
              <a:rPr lang="it-IT" altLang="it-IT" sz="2000" b="1" dirty="0" err="1" smtClean="0">
                <a:solidFill>
                  <a:srgbClr val="F2F2F2"/>
                </a:solidFill>
                <a:latin typeface="Arial" pitchFamily="34" charset="0"/>
                <a:cs typeface="Arial" pitchFamily="34" charset="0"/>
              </a:rPr>
              <a:t>experience</a:t>
            </a:r>
            <a:r>
              <a:rPr lang="it-IT" altLang="it-IT" sz="2000" b="1" dirty="0" smtClean="0">
                <a:solidFill>
                  <a:srgbClr val="F2F2F2"/>
                </a:solidFill>
                <a:latin typeface="Arial" pitchFamily="34" charset="0"/>
                <a:cs typeface="Arial" pitchFamily="34" charset="0"/>
              </a:rPr>
              <a:t> 100 </a:t>
            </a:r>
            <a:r>
              <a:rPr lang="it-IT" altLang="it-IT" sz="2000" b="1" dirty="0" err="1" smtClean="0">
                <a:solidFill>
                  <a:srgbClr val="F2F2F2"/>
                </a:solidFill>
                <a:latin typeface="Arial" pitchFamily="34" charset="0"/>
                <a:cs typeface="Arial" pitchFamily="34" charset="0"/>
              </a:rPr>
              <a:t>years</a:t>
            </a:r>
            <a:r>
              <a:rPr lang="it-IT" altLang="it-IT" sz="2000" b="1" dirty="0" smtClean="0">
                <a:solidFill>
                  <a:srgbClr val="F2F2F2"/>
                </a:solidFill>
                <a:latin typeface="Arial" pitchFamily="34" charset="0"/>
                <a:cs typeface="Arial" pitchFamily="34" charset="0"/>
              </a:rPr>
              <a:t> </a:t>
            </a:r>
          </a:p>
          <a:p>
            <a:pPr fontAlgn="base">
              <a:spcBef>
                <a:spcPct val="0"/>
              </a:spcBef>
              <a:spcAft>
                <a:spcPct val="0"/>
              </a:spcAft>
              <a:buFontTx/>
              <a:buNone/>
            </a:pPr>
            <a:r>
              <a:rPr lang="it-IT" altLang="it-IT" sz="2000" b="1" dirty="0" smtClean="0">
                <a:solidFill>
                  <a:srgbClr val="F2F2F2"/>
                </a:solidFill>
                <a:latin typeface="Arial" pitchFamily="34" charset="0"/>
                <a:cs typeface="Arial" pitchFamily="34" charset="0"/>
              </a:rPr>
              <a:t>of progress </a:t>
            </a:r>
            <a:r>
              <a:rPr lang="it-IT" altLang="it-IT" sz="2000" b="1" dirty="0" err="1" smtClean="0">
                <a:solidFill>
                  <a:srgbClr val="F2F2F2"/>
                </a:solidFill>
                <a:latin typeface="Arial" pitchFamily="34" charset="0"/>
                <a:cs typeface="Arial" pitchFamily="34" charset="0"/>
              </a:rPr>
              <a:t>it</a:t>
            </a:r>
            <a:r>
              <a:rPr lang="it-IT" altLang="it-IT" sz="2000" b="1" dirty="0" smtClean="0">
                <a:solidFill>
                  <a:srgbClr val="F2F2F2"/>
                </a:solidFill>
                <a:latin typeface="Arial" pitchFamily="34" charset="0"/>
                <a:cs typeface="Arial" pitchFamily="34" charset="0"/>
              </a:rPr>
              <a:t> </a:t>
            </a:r>
            <a:r>
              <a:rPr lang="it-IT" altLang="it-IT" sz="2000" b="1" dirty="0" err="1" smtClean="0">
                <a:solidFill>
                  <a:srgbClr val="F2F2F2"/>
                </a:solidFill>
                <a:latin typeface="Arial" pitchFamily="34" charset="0"/>
                <a:cs typeface="Arial" pitchFamily="34" charset="0"/>
              </a:rPr>
              <a:t>will</a:t>
            </a:r>
            <a:r>
              <a:rPr lang="it-IT" altLang="it-IT" sz="2000" b="1" dirty="0" smtClean="0">
                <a:solidFill>
                  <a:srgbClr val="F2F2F2"/>
                </a:solidFill>
                <a:latin typeface="Arial" pitchFamily="34" charset="0"/>
                <a:cs typeface="Arial" pitchFamily="34" charset="0"/>
              </a:rPr>
              <a:t> be more </a:t>
            </a:r>
            <a:r>
              <a:rPr lang="it-IT" altLang="it-IT" sz="2000" b="1" dirty="0" err="1" smtClean="0">
                <a:solidFill>
                  <a:srgbClr val="F2F2F2"/>
                </a:solidFill>
                <a:latin typeface="Arial" pitchFamily="34" charset="0"/>
                <a:cs typeface="Arial" pitchFamily="34" charset="0"/>
              </a:rPr>
              <a:t>like</a:t>
            </a:r>
            <a:r>
              <a:rPr lang="it-IT" altLang="it-IT" sz="2000" b="1" dirty="0" smtClean="0">
                <a:solidFill>
                  <a:srgbClr val="F2F2F2"/>
                </a:solidFill>
                <a:latin typeface="Arial" pitchFamily="34" charset="0"/>
                <a:cs typeface="Arial" pitchFamily="34" charset="0"/>
              </a:rPr>
              <a:t> </a:t>
            </a:r>
            <a:r>
              <a:rPr lang="it-IT" altLang="it-IT" sz="2000" b="1" dirty="0" smtClean="0">
                <a:solidFill>
                  <a:srgbClr val="F2F2F2"/>
                </a:solidFill>
                <a:latin typeface="Arial" pitchFamily="34" charset="0"/>
                <a:cs typeface="Arial" pitchFamily="34" charset="0"/>
              </a:rPr>
              <a:t> </a:t>
            </a:r>
            <a:endParaRPr lang="it-IT" altLang="it-IT" sz="2000" b="1" dirty="0" smtClean="0">
              <a:solidFill>
                <a:srgbClr val="F2F2F2"/>
              </a:solidFill>
              <a:latin typeface="Arial" pitchFamily="34" charset="0"/>
              <a:cs typeface="Arial" pitchFamily="34" charset="0"/>
            </a:endParaRPr>
          </a:p>
          <a:p>
            <a:pPr fontAlgn="base">
              <a:spcBef>
                <a:spcPct val="0"/>
              </a:spcBef>
              <a:spcAft>
                <a:spcPct val="0"/>
              </a:spcAft>
              <a:buFontTx/>
              <a:buNone/>
            </a:pPr>
            <a:r>
              <a:rPr lang="it-IT" altLang="it-IT" sz="2000" b="1" dirty="0" smtClean="0">
                <a:solidFill>
                  <a:srgbClr val="F2F2F2"/>
                </a:solidFill>
                <a:latin typeface="Arial" pitchFamily="34" charset="0"/>
                <a:cs typeface="Arial" pitchFamily="34" charset="0"/>
              </a:rPr>
              <a:t>20,000 </a:t>
            </a:r>
            <a:r>
              <a:rPr lang="it-IT" altLang="it-IT" sz="2000" b="1" dirty="0" err="1" smtClean="0">
                <a:solidFill>
                  <a:srgbClr val="F2F2F2"/>
                </a:solidFill>
                <a:latin typeface="Arial" pitchFamily="34" charset="0"/>
                <a:cs typeface="Arial" pitchFamily="34" charset="0"/>
              </a:rPr>
              <a:t>years</a:t>
            </a:r>
            <a:r>
              <a:rPr lang="it-IT" altLang="it-IT" sz="2000" b="1" dirty="0" smtClean="0">
                <a:solidFill>
                  <a:srgbClr val="F2F2F2"/>
                </a:solidFill>
                <a:latin typeface="Arial" pitchFamily="34" charset="0"/>
                <a:cs typeface="Arial" pitchFamily="34" charset="0"/>
              </a:rPr>
              <a:t> of progress </a:t>
            </a:r>
          </a:p>
          <a:p>
            <a:pPr fontAlgn="base">
              <a:spcBef>
                <a:spcPct val="0"/>
              </a:spcBef>
              <a:spcAft>
                <a:spcPct val="0"/>
              </a:spcAft>
              <a:buFontTx/>
              <a:buNone/>
            </a:pPr>
            <a:r>
              <a:rPr lang="it-IT" altLang="it-IT" sz="2000" b="1" dirty="0" smtClean="0">
                <a:solidFill>
                  <a:srgbClr val="F2F2F2"/>
                </a:solidFill>
                <a:latin typeface="Arial" pitchFamily="34" charset="0"/>
                <a:cs typeface="Arial" pitchFamily="34" charset="0"/>
              </a:rPr>
              <a:t>(</a:t>
            </a:r>
            <a:r>
              <a:rPr lang="it-IT" altLang="it-IT" sz="2000" b="1" dirty="0" err="1" smtClean="0">
                <a:solidFill>
                  <a:srgbClr val="F2F2F2"/>
                </a:solidFill>
                <a:latin typeface="Arial" pitchFamily="34" charset="0"/>
                <a:cs typeface="Arial" pitchFamily="34" charset="0"/>
              </a:rPr>
              <a:t>at</a:t>
            </a:r>
            <a:r>
              <a:rPr lang="it-IT" altLang="it-IT" sz="2000" b="1" dirty="0" smtClean="0">
                <a:solidFill>
                  <a:srgbClr val="F2F2F2"/>
                </a:solidFill>
                <a:latin typeface="Arial" pitchFamily="34" charset="0"/>
                <a:cs typeface="Arial" pitchFamily="34" charset="0"/>
              </a:rPr>
              <a:t> </a:t>
            </a:r>
            <a:r>
              <a:rPr lang="it-IT" altLang="it-IT" sz="2000" b="1" dirty="0" err="1" smtClean="0">
                <a:solidFill>
                  <a:srgbClr val="F2F2F2"/>
                </a:solidFill>
                <a:latin typeface="Arial" pitchFamily="34" charset="0"/>
                <a:cs typeface="Arial" pitchFamily="34" charset="0"/>
              </a:rPr>
              <a:t>today's</a:t>
            </a:r>
            <a:r>
              <a:rPr lang="it-IT" altLang="it-IT" sz="2000" b="1" dirty="0" smtClean="0">
                <a:solidFill>
                  <a:srgbClr val="F2F2F2"/>
                </a:solidFill>
                <a:latin typeface="Arial" pitchFamily="34" charset="0"/>
                <a:cs typeface="Arial" pitchFamily="34" charset="0"/>
              </a:rPr>
              <a:t> rate) </a:t>
            </a:r>
            <a:r>
              <a:rPr lang="it-IT" altLang="it-IT" sz="1800" b="1" dirty="0" smtClean="0">
                <a:solidFill>
                  <a:srgbClr val="F2F2F2"/>
                </a:solidFill>
                <a:latin typeface="Arial" pitchFamily="34" charset="0"/>
                <a:cs typeface="Arial" pitchFamily="34" charset="0"/>
              </a:rPr>
              <a:t>		   			</a:t>
            </a:r>
          </a:p>
        </p:txBody>
      </p:sp>
      <p:sp>
        <p:nvSpPr>
          <p:cNvPr id="120836" name="Rectangle 3"/>
          <p:cNvSpPr>
            <a:spLocks noChangeArrowheads="1"/>
          </p:cNvSpPr>
          <p:nvPr/>
        </p:nvSpPr>
        <p:spPr bwMode="auto">
          <a:xfrm>
            <a:off x="107504" y="126220"/>
            <a:ext cx="64664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fontAlgn="base">
              <a:spcBef>
                <a:spcPct val="0"/>
              </a:spcBef>
              <a:spcAft>
                <a:spcPct val="0"/>
              </a:spcAft>
              <a:buFontTx/>
              <a:buNone/>
            </a:pPr>
            <a:r>
              <a:rPr lang="it-IT" altLang="it-IT" b="1" dirty="0" smtClean="0">
                <a:solidFill>
                  <a:srgbClr val="D9D9D9"/>
                </a:solidFill>
                <a:latin typeface="Arial Black" pitchFamily="34" charset="0"/>
                <a:cs typeface="Arial" pitchFamily="34" charset="0"/>
              </a:rPr>
              <a:t>Law of </a:t>
            </a:r>
            <a:r>
              <a:rPr lang="it-IT" altLang="it-IT" b="1" dirty="0" err="1" smtClean="0">
                <a:solidFill>
                  <a:srgbClr val="D9D9D9"/>
                </a:solidFill>
                <a:latin typeface="Arial Black" pitchFamily="34" charset="0"/>
                <a:cs typeface="Arial" pitchFamily="34" charset="0"/>
              </a:rPr>
              <a:t>accelerating</a:t>
            </a:r>
            <a:r>
              <a:rPr lang="it-IT" altLang="it-IT" b="1" dirty="0" smtClean="0">
                <a:solidFill>
                  <a:srgbClr val="D9D9D9"/>
                </a:solidFill>
                <a:latin typeface="Arial Black" pitchFamily="34" charset="0"/>
                <a:cs typeface="Arial" pitchFamily="34" charset="0"/>
              </a:rPr>
              <a:t> </a:t>
            </a:r>
            <a:r>
              <a:rPr lang="it-IT" altLang="it-IT" b="1" dirty="0" err="1" smtClean="0">
                <a:solidFill>
                  <a:srgbClr val="D9D9D9"/>
                </a:solidFill>
                <a:latin typeface="Arial Black" pitchFamily="34" charset="0"/>
                <a:cs typeface="Arial" pitchFamily="34" charset="0"/>
              </a:rPr>
              <a:t>returns</a:t>
            </a:r>
            <a:endParaRPr lang="it-IT" altLang="it-IT" b="1" dirty="0" smtClean="0">
              <a:solidFill>
                <a:srgbClr val="D9D9D9"/>
              </a:solidFill>
              <a:latin typeface="Arial Black" pitchFamily="34" charset="0"/>
              <a:cs typeface="Arial" pitchFamily="34" charset="0"/>
            </a:endParaRPr>
          </a:p>
        </p:txBody>
      </p:sp>
      <p:pic>
        <p:nvPicPr>
          <p:cNvPr id="120837" name="Picture 4" descr="Kurzweil_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0" y="2675335"/>
            <a:ext cx="1513567" cy="16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13"/>
          <p:cNvSpPr>
            <a:spLocks noChangeArrowheads="1"/>
          </p:cNvSpPr>
          <p:nvPr/>
        </p:nvSpPr>
        <p:spPr bwMode="auto">
          <a:xfrm>
            <a:off x="251886" y="4407968"/>
            <a:ext cx="189795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0"/>
              </a:spcBef>
              <a:spcAft>
                <a:spcPct val="0"/>
              </a:spcAft>
              <a:buFontTx/>
              <a:buNone/>
            </a:pPr>
            <a:r>
              <a:rPr lang="it-IT" altLang="it-IT" sz="1400" b="1" dirty="0" err="1" smtClean="0">
                <a:solidFill>
                  <a:srgbClr val="FFFFFF">
                    <a:lumMod val="65000"/>
                  </a:srgbClr>
                </a:solidFill>
                <a:latin typeface="Arial" pitchFamily="34" charset="0"/>
                <a:cs typeface="Arial" pitchFamily="34" charset="0"/>
              </a:rPr>
              <a:t>Ray</a:t>
            </a:r>
            <a:r>
              <a:rPr lang="it-IT" altLang="it-IT" sz="1400" b="1" dirty="0" smtClean="0">
                <a:solidFill>
                  <a:srgbClr val="FFFFFF">
                    <a:lumMod val="65000"/>
                  </a:srgbClr>
                </a:solidFill>
                <a:latin typeface="Arial" pitchFamily="34" charset="0"/>
                <a:cs typeface="Arial" pitchFamily="34" charset="0"/>
              </a:rPr>
              <a:t>  </a:t>
            </a:r>
            <a:r>
              <a:rPr lang="it-IT" altLang="it-IT" sz="1400" b="1" dirty="0" err="1" smtClean="0">
                <a:solidFill>
                  <a:srgbClr val="FFFFFF">
                    <a:lumMod val="65000"/>
                  </a:srgbClr>
                </a:solidFill>
                <a:latin typeface="Arial" pitchFamily="34" charset="0"/>
                <a:cs typeface="Arial" pitchFamily="34" charset="0"/>
              </a:rPr>
              <a:t>Kurzweil</a:t>
            </a:r>
            <a:endParaRPr lang="it-IT" altLang="it-IT" sz="1400" b="1" dirty="0" smtClean="0">
              <a:solidFill>
                <a:srgbClr val="FFFFFF">
                  <a:lumMod val="65000"/>
                </a:srgbClr>
              </a:solidFill>
              <a:latin typeface="Arial" pitchFamily="34" charset="0"/>
              <a:cs typeface="Arial" pitchFamily="34" charset="0"/>
            </a:endParaRPr>
          </a:p>
          <a:p>
            <a:pPr algn="ctr" fontAlgn="base">
              <a:spcBef>
                <a:spcPct val="0"/>
              </a:spcBef>
              <a:spcAft>
                <a:spcPct val="0"/>
              </a:spcAft>
              <a:buFontTx/>
              <a:buNone/>
            </a:pPr>
            <a:r>
              <a:rPr lang="it-IT" altLang="it-IT" sz="1400" b="1" dirty="0" smtClean="0">
                <a:solidFill>
                  <a:srgbClr val="FFFFFF">
                    <a:lumMod val="65000"/>
                  </a:srgbClr>
                </a:solidFill>
                <a:latin typeface="Arial" pitchFamily="34" charset="0"/>
                <a:cs typeface="Arial" pitchFamily="34" charset="0"/>
              </a:rPr>
              <a:t>The </a:t>
            </a:r>
            <a:r>
              <a:rPr lang="it-IT" altLang="it-IT" sz="1400" b="1" dirty="0" err="1" smtClean="0">
                <a:solidFill>
                  <a:srgbClr val="FFFFFF">
                    <a:lumMod val="65000"/>
                  </a:srgbClr>
                </a:solidFill>
                <a:latin typeface="Arial" pitchFamily="34" charset="0"/>
                <a:cs typeface="Arial" pitchFamily="34" charset="0"/>
              </a:rPr>
              <a:t>singularity</a:t>
            </a:r>
            <a:r>
              <a:rPr lang="it-IT" altLang="it-IT" sz="1400" b="1" dirty="0" smtClean="0">
                <a:solidFill>
                  <a:srgbClr val="FFFFFF">
                    <a:lumMod val="65000"/>
                  </a:srgbClr>
                </a:solidFill>
                <a:latin typeface="Arial" pitchFamily="34" charset="0"/>
                <a:cs typeface="Arial" pitchFamily="34" charset="0"/>
              </a:rPr>
              <a:t> </a:t>
            </a:r>
            <a:r>
              <a:rPr lang="it-IT" altLang="it-IT" sz="1400" b="1" dirty="0" err="1" smtClean="0">
                <a:solidFill>
                  <a:srgbClr val="FFFFFF">
                    <a:lumMod val="65000"/>
                  </a:srgbClr>
                </a:solidFill>
                <a:latin typeface="Arial" pitchFamily="34" charset="0"/>
                <a:cs typeface="Arial" pitchFamily="34" charset="0"/>
              </a:rPr>
              <a:t>is</a:t>
            </a:r>
            <a:r>
              <a:rPr lang="it-IT" altLang="it-IT" sz="1400" b="1" dirty="0" smtClean="0">
                <a:solidFill>
                  <a:srgbClr val="FFFFFF">
                    <a:lumMod val="65000"/>
                  </a:srgbClr>
                </a:solidFill>
                <a:latin typeface="Arial" pitchFamily="34" charset="0"/>
                <a:cs typeface="Arial" pitchFamily="34" charset="0"/>
              </a:rPr>
              <a:t> </a:t>
            </a:r>
            <a:r>
              <a:rPr lang="it-IT" altLang="it-IT" sz="1400" b="1" dirty="0" err="1" smtClean="0">
                <a:solidFill>
                  <a:srgbClr val="FFFFFF">
                    <a:lumMod val="65000"/>
                  </a:srgbClr>
                </a:solidFill>
                <a:latin typeface="Arial" pitchFamily="34" charset="0"/>
                <a:cs typeface="Arial" pitchFamily="34" charset="0"/>
              </a:rPr>
              <a:t>near</a:t>
            </a:r>
            <a:endParaRPr lang="en-US" altLang="it-IT" sz="1400" b="1" dirty="0" smtClean="0">
              <a:solidFill>
                <a:srgbClr val="FFFFFF">
                  <a:lumMod val="65000"/>
                </a:srgbClr>
              </a:solidFill>
              <a:latin typeface="Arial" pitchFamily="34" charset="0"/>
              <a:cs typeface="Arial" pitchFamily="34" charset="0"/>
            </a:endParaRPr>
          </a:p>
        </p:txBody>
      </p:sp>
      <p:grpSp>
        <p:nvGrpSpPr>
          <p:cNvPr id="2" name="Gruppo 1"/>
          <p:cNvGrpSpPr/>
          <p:nvPr/>
        </p:nvGrpSpPr>
        <p:grpSpPr>
          <a:xfrm>
            <a:off x="4247950" y="688183"/>
            <a:ext cx="4645226" cy="3843338"/>
            <a:chOff x="4247950" y="688181"/>
            <a:chExt cx="4645226" cy="3843338"/>
          </a:xfrm>
        </p:grpSpPr>
        <p:grpSp>
          <p:nvGrpSpPr>
            <p:cNvPr id="120840" name="Group 15"/>
            <p:cNvGrpSpPr>
              <a:grpSpLocks/>
            </p:cNvGrpSpPr>
            <p:nvPr/>
          </p:nvGrpSpPr>
          <p:grpSpPr bwMode="auto">
            <a:xfrm>
              <a:off x="4247950" y="688181"/>
              <a:ext cx="3941091" cy="3843338"/>
              <a:chOff x="2924" y="500"/>
              <a:chExt cx="2428" cy="2810"/>
            </a:xfrm>
          </p:grpSpPr>
          <p:sp>
            <p:nvSpPr>
              <p:cNvPr id="120849" name="Freeform 16"/>
              <p:cNvSpPr>
                <a:spLocks/>
              </p:cNvSpPr>
              <p:nvPr/>
            </p:nvSpPr>
            <p:spPr bwMode="auto">
              <a:xfrm>
                <a:off x="2924" y="625"/>
                <a:ext cx="2368" cy="2685"/>
              </a:xfrm>
              <a:custGeom>
                <a:avLst/>
                <a:gdLst>
                  <a:gd name="T0" fmla="*/ 0 w 1920"/>
                  <a:gd name="T1" fmla="*/ 2147483647 h 996"/>
                  <a:gd name="T2" fmla="*/ 63647 w 1920"/>
                  <a:gd name="T3" fmla="*/ 2147483647 h 996"/>
                  <a:gd name="T4" fmla="*/ 127363 w 1920"/>
                  <a:gd name="T5" fmla="*/ 0 h 996"/>
                  <a:gd name="T6" fmla="*/ 0 60000 65536"/>
                  <a:gd name="T7" fmla="*/ 0 60000 65536"/>
                  <a:gd name="T8" fmla="*/ 0 60000 65536"/>
                  <a:gd name="T9" fmla="*/ 0 w 1920"/>
                  <a:gd name="T10" fmla="*/ 0 h 996"/>
                  <a:gd name="T11" fmla="*/ 1920 w 1920"/>
                  <a:gd name="T12" fmla="*/ 996 h 996"/>
                </a:gdLst>
                <a:ahLst/>
                <a:cxnLst>
                  <a:cxn ang="T6">
                    <a:pos x="T0" y="T1"/>
                  </a:cxn>
                  <a:cxn ang="T7">
                    <a:pos x="T2" y="T3"/>
                  </a:cxn>
                  <a:cxn ang="T8">
                    <a:pos x="T4" y="T5"/>
                  </a:cxn>
                </a:cxnLst>
                <a:rect l="T9" t="T10" r="T11" b="T12"/>
                <a:pathLst>
                  <a:path w="1920" h="996">
                    <a:moveTo>
                      <a:pt x="0" y="996"/>
                    </a:moveTo>
                    <a:cubicBezTo>
                      <a:pt x="320" y="992"/>
                      <a:pt x="640" y="989"/>
                      <a:pt x="960" y="823"/>
                    </a:cubicBezTo>
                    <a:cubicBezTo>
                      <a:pt x="1280" y="657"/>
                      <a:pt x="1762" y="131"/>
                      <a:pt x="1920" y="0"/>
                    </a:cubicBez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b="1" smtClean="0">
                  <a:solidFill>
                    <a:prstClr val="black"/>
                  </a:solidFill>
                  <a:cs typeface="Arial" pitchFamily="34" charset="0"/>
                </a:endParaRPr>
              </a:p>
            </p:txBody>
          </p:sp>
          <p:sp>
            <p:nvSpPr>
              <p:cNvPr id="120850" name="Line 17"/>
              <p:cNvSpPr>
                <a:spLocks noChangeShapeType="1"/>
              </p:cNvSpPr>
              <p:nvPr/>
            </p:nvSpPr>
            <p:spPr bwMode="auto">
              <a:xfrm flipV="1">
                <a:off x="5265" y="500"/>
                <a:ext cx="87" cy="179"/>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b="1" smtClean="0">
                  <a:solidFill>
                    <a:prstClr val="black"/>
                  </a:solidFill>
                  <a:cs typeface="Arial" pitchFamily="34" charset="0"/>
                </a:endParaRPr>
              </a:p>
            </p:txBody>
          </p:sp>
        </p:grpSp>
        <p:sp>
          <p:nvSpPr>
            <p:cNvPr id="120841" name="Freeform 7"/>
            <p:cNvSpPr>
              <a:spLocks/>
            </p:cNvSpPr>
            <p:nvPr/>
          </p:nvSpPr>
          <p:spPr bwMode="auto">
            <a:xfrm>
              <a:off x="4731655" y="3921564"/>
              <a:ext cx="2258066" cy="581947"/>
            </a:xfrm>
            <a:custGeom>
              <a:avLst/>
              <a:gdLst>
                <a:gd name="T0" fmla="*/ 0 w 2887"/>
                <a:gd name="T1" fmla="*/ 0 h 1010"/>
                <a:gd name="T2" fmla="*/ 0 w 2887"/>
                <a:gd name="T3" fmla="*/ 0 h 1010"/>
                <a:gd name="T4" fmla="*/ 0 w 2887"/>
                <a:gd name="T5" fmla="*/ 0 h 1010"/>
                <a:gd name="T6" fmla="*/ 0 w 2887"/>
                <a:gd name="T7" fmla="*/ 0 h 1010"/>
                <a:gd name="T8" fmla="*/ 0 w 2887"/>
                <a:gd name="T9" fmla="*/ 0 h 1010"/>
                <a:gd name="T10" fmla="*/ 0 w 2887"/>
                <a:gd name="T11" fmla="*/ 0 h 1010"/>
                <a:gd name="T12" fmla="*/ 0 w 2887"/>
                <a:gd name="T13" fmla="*/ 0 h 1010"/>
                <a:gd name="T14" fmla="*/ 0 w 2887"/>
                <a:gd name="T15" fmla="*/ 0 h 1010"/>
                <a:gd name="T16" fmla="*/ 0 w 2887"/>
                <a:gd name="T17" fmla="*/ 0 h 1010"/>
                <a:gd name="T18" fmla="*/ 0 w 2887"/>
                <a:gd name="T19" fmla="*/ 0 h 1010"/>
                <a:gd name="T20" fmla="*/ 0 w 2887"/>
                <a:gd name="T21" fmla="*/ 0 h 1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7"/>
                <a:gd name="T34" fmla="*/ 0 h 1010"/>
                <a:gd name="T35" fmla="*/ 2887 w 2887"/>
                <a:gd name="T36" fmla="*/ 1010 h 1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7" h="1010">
                  <a:moveTo>
                    <a:pt x="0" y="1010"/>
                  </a:moveTo>
                  <a:cubicBezTo>
                    <a:pt x="213" y="1009"/>
                    <a:pt x="426" y="1009"/>
                    <a:pt x="591" y="996"/>
                  </a:cubicBezTo>
                  <a:cubicBezTo>
                    <a:pt x="756" y="983"/>
                    <a:pt x="893" y="963"/>
                    <a:pt x="992" y="930"/>
                  </a:cubicBezTo>
                  <a:cubicBezTo>
                    <a:pt x="1091" y="897"/>
                    <a:pt x="1131" y="858"/>
                    <a:pt x="1188" y="799"/>
                  </a:cubicBezTo>
                  <a:cubicBezTo>
                    <a:pt x="1245" y="740"/>
                    <a:pt x="1288" y="646"/>
                    <a:pt x="1334" y="573"/>
                  </a:cubicBezTo>
                  <a:cubicBezTo>
                    <a:pt x="1380" y="500"/>
                    <a:pt x="1430" y="423"/>
                    <a:pt x="1466" y="361"/>
                  </a:cubicBezTo>
                  <a:cubicBezTo>
                    <a:pt x="1502" y="299"/>
                    <a:pt x="1517" y="248"/>
                    <a:pt x="1553" y="201"/>
                  </a:cubicBezTo>
                  <a:cubicBezTo>
                    <a:pt x="1589" y="154"/>
                    <a:pt x="1618" y="109"/>
                    <a:pt x="1684" y="77"/>
                  </a:cubicBezTo>
                  <a:cubicBezTo>
                    <a:pt x="1750" y="45"/>
                    <a:pt x="1861" y="22"/>
                    <a:pt x="1947" y="11"/>
                  </a:cubicBezTo>
                  <a:cubicBezTo>
                    <a:pt x="2033" y="0"/>
                    <a:pt x="2045" y="7"/>
                    <a:pt x="2202" y="11"/>
                  </a:cubicBezTo>
                  <a:cubicBezTo>
                    <a:pt x="2359" y="15"/>
                    <a:pt x="2773" y="29"/>
                    <a:pt x="2887" y="33"/>
                  </a:cubicBezTo>
                </a:path>
              </a:pathLst>
            </a:custGeom>
            <a:noFill/>
            <a:ln w="38100">
              <a:solidFill>
                <a:srgbClr val="3399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2" name="Freeform 8"/>
            <p:cNvSpPr>
              <a:spLocks/>
            </p:cNvSpPr>
            <p:nvPr/>
          </p:nvSpPr>
          <p:spPr bwMode="auto">
            <a:xfrm>
              <a:off x="6111744" y="3122875"/>
              <a:ext cx="1256178" cy="815805"/>
            </a:xfrm>
            <a:custGeom>
              <a:avLst/>
              <a:gdLst>
                <a:gd name="T0" fmla="*/ 0 w 2887"/>
                <a:gd name="T1" fmla="*/ 1 h 1010"/>
                <a:gd name="T2" fmla="*/ 0 w 2887"/>
                <a:gd name="T3" fmla="*/ 1 h 1010"/>
                <a:gd name="T4" fmla="*/ 0 w 2887"/>
                <a:gd name="T5" fmla="*/ 1 h 1010"/>
                <a:gd name="T6" fmla="*/ 0 w 2887"/>
                <a:gd name="T7" fmla="*/ 1 h 1010"/>
                <a:gd name="T8" fmla="*/ 0 w 2887"/>
                <a:gd name="T9" fmla="*/ 1 h 1010"/>
                <a:gd name="T10" fmla="*/ 0 w 2887"/>
                <a:gd name="T11" fmla="*/ 1 h 1010"/>
                <a:gd name="T12" fmla="*/ 0 w 2887"/>
                <a:gd name="T13" fmla="*/ 1 h 1010"/>
                <a:gd name="T14" fmla="*/ 0 w 2887"/>
                <a:gd name="T15" fmla="*/ 1 h 1010"/>
                <a:gd name="T16" fmla="*/ 0 w 2887"/>
                <a:gd name="T17" fmla="*/ 1 h 1010"/>
                <a:gd name="T18" fmla="*/ 0 w 2887"/>
                <a:gd name="T19" fmla="*/ 1 h 1010"/>
                <a:gd name="T20" fmla="*/ 0 w 2887"/>
                <a:gd name="T21" fmla="*/ 1 h 1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7"/>
                <a:gd name="T34" fmla="*/ 0 h 1010"/>
                <a:gd name="T35" fmla="*/ 2887 w 2887"/>
                <a:gd name="T36" fmla="*/ 1010 h 1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7" h="1010">
                  <a:moveTo>
                    <a:pt x="0" y="1010"/>
                  </a:moveTo>
                  <a:cubicBezTo>
                    <a:pt x="213" y="1009"/>
                    <a:pt x="426" y="1009"/>
                    <a:pt x="591" y="996"/>
                  </a:cubicBezTo>
                  <a:cubicBezTo>
                    <a:pt x="756" y="983"/>
                    <a:pt x="893" y="963"/>
                    <a:pt x="992" y="930"/>
                  </a:cubicBezTo>
                  <a:cubicBezTo>
                    <a:pt x="1091" y="897"/>
                    <a:pt x="1131" y="858"/>
                    <a:pt x="1188" y="799"/>
                  </a:cubicBezTo>
                  <a:cubicBezTo>
                    <a:pt x="1245" y="740"/>
                    <a:pt x="1288" y="646"/>
                    <a:pt x="1334" y="573"/>
                  </a:cubicBezTo>
                  <a:cubicBezTo>
                    <a:pt x="1380" y="500"/>
                    <a:pt x="1430" y="423"/>
                    <a:pt x="1466" y="361"/>
                  </a:cubicBezTo>
                  <a:cubicBezTo>
                    <a:pt x="1502" y="299"/>
                    <a:pt x="1517" y="248"/>
                    <a:pt x="1553" y="201"/>
                  </a:cubicBezTo>
                  <a:cubicBezTo>
                    <a:pt x="1589" y="154"/>
                    <a:pt x="1618" y="109"/>
                    <a:pt x="1684" y="77"/>
                  </a:cubicBezTo>
                  <a:cubicBezTo>
                    <a:pt x="1750" y="45"/>
                    <a:pt x="1861" y="22"/>
                    <a:pt x="1947" y="11"/>
                  </a:cubicBezTo>
                  <a:cubicBezTo>
                    <a:pt x="2033" y="0"/>
                    <a:pt x="2045" y="7"/>
                    <a:pt x="2202" y="11"/>
                  </a:cubicBezTo>
                  <a:cubicBezTo>
                    <a:pt x="2359" y="15"/>
                    <a:pt x="2773" y="29"/>
                    <a:pt x="2887" y="33"/>
                  </a:cubicBez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3" name="Freeform 9"/>
            <p:cNvSpPr>
              <a:spLocks/>
            </p:cNvSpPr>
            <p:nvPr/>
          </p:nvSpPr>
          <p:spPr bwMode="auto">
            <a:xfrm>
              <a:off x="6823640" y="3938680"/>
              <a:ext cx="1328274" cy="529042"/>
            </a:xfrm>
            <a:custGeom>
              <a:avLst/>
              <a:gdLst>
                <a:gd name="T0" fmla="*/ 0 w 583"/>
                <a:gd name="T1" fmla="*/ 0 h 570"/>
                <a:gd name="T2" fmla="*/ 624 w 583"/>
                <a:gd name="T3" fmla="*/ 1 h 570"/>
                <a:gd name="T4" fmla="*/ 1123 w 583"/>
                <a:gd name="T5" fmla="*/ 1 h 570"/>
                <a:gd name="T6" fmla="*/ 1847 w 583"/>
                <a:gd name="T7" fmla="*/ 1 h 570"/>
                <a:gd name="T8" fmla="*/ 1991 w 583"/>
                <a:gd name="T9" fmla="*/ 1 h 570"/>
                <a:gd name="T10" fmla="*/ 0 60000 65536"/>
                <a:gd name="T11" fmla="*/ 0 60000 65536"/>
                <a:gd name="T12" fmla="*/ 0 60000 65536"/>
                <a:gd name="T13" fmla="*/ 0 60000 65536"/>
                <a:gd name="T14" fmla="*/ 0 60000 65536"/>
                <a:gd name="T15" fmla="*/ 0 w 583"/>
                <a:gd name="T16" fmla="*/ 0 h 570"/>
                <a:gd name="T17" fmla="*/ 583 w 583"/>
                <a:gd name="T18" fmla="*/ 570 h 570"/>
              </a:gdLst>
              <a:ahLst/>
              <a:cxnLst>
                <a:cxn ang="T10">
                  <a:pos x="T0" y="T1"/>
                </a:cxn>
                <a:cxn ang="T11">
                  <a:pos x="T2" y="T3"/>
                </a:cxn>
                <a:cxn ang="T12">
                  <a:pos x="T4" y="T5"/>
                </a:cxn>
                <a:cxn ang="T13">
                  <a:pos x="T6" y="T7"/>
                </a:cxn>
                <a:cxn ang="T14">
                  <a:pos x="T8" y="T9"/>
                </a:cxn>
              </a:cxnLst>
              <a:rect l="T15" t="T16" r="T17" b="T18"/>
              <a:pathLst>
                <a:path w="583" h="570">
                  <a:moveTo>
                    <a:pt x="0" y="0"/>
                  </a:moveTo>
                  <a:cubicBezTo>
                    <a:pt x="63" y="8"/>
                    <a:pt x="127" y="16"/>
                    <a:pt x="182" y="44"/>
                  </a:cubicBezTo>
                  <a:cubicBezTo>
                    <a:pt x="237" y="72"/>
                    <a:pt x="269" y="92"/>
                    <a:pt x="328" y="168"/>
                  </a:cubicBezTo>
                  <a:cubicBezTo>
                    <a:pt x="387" y="244"/>
                    <a:pt x="497" y="436"/>
                    <a:pt x="539" y="503"/>
                  </a:cubicBezTo>
                  <a:cubicBezTo>
                    <a:pt x="581" y="570"/>
                    <a:pt x="576" y="558"/>
                    <a:pt x="583" y="569"/>
                  </a:cubicBezTo>
                </a:path>
              </a:pathLst>
            </a:custGeom>
            <a:noFill/>
            <a:ln w="38100">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4" name="Freeform 10"/>
            <p:cNvSpPr>
              <a:spLocks/>
            </p:cNvSpPr>
            <p:nvPr/>
          </p:nvSpPr>
          <p:spPr bwMode="auto">
            <a:xfrm>
              <a:off x="8376863" y="898242"/>
              <a:ext cx="516313" cy="1817417"/>
            </a:xfrm>
            <a:custGeom>
              <a:avLst/>
              <a:gdLst>
                <a:gd name="T0" fmla="*/ 0 w 583"/>
                <a:gd name="T1" fmla="*/ 0 h 570"/>
                <a:gd name="T2" fmla="*/ 0 w 583"/>
                <a:gd name="T3" fmla="*/ 74691780 h 570"/>
                <a:gd name="T4" fmla="*/ 0 w 583"/>
                <a:gd name="T5" fmla="*/ 286083416 h 570"/>
                <a:gd name="T6" fmla="*/ 0 w 583"/>
                <a:gd name="T7" fmla="*/ 857350931 h 570"/>
                <a:gd name="T8" fmla="*/ 0 w 583"/>
                <a:gd name="T9" fmla="*/ 969168499 h 570"/>
                <a:gd name="T10" fmla="*/ 0 60000 65536"/>
                <a:gd name="T11" fmla="*/ 0 60000 65536"/>
                <a:gd name="T12" fmla="*/ 0 60000 65536"/>
                <a:gd name="T13" fmla="*/ 0 60000 65536"/>
                <a:gd name="T14" fmla="*/ 0 60000 65536"/>
                <a:gd name="T15" fmla="*/ 0 w 583"/>
                <a:gd name="T16" fmla="*/ 0 h 570"/>
                <a:gd name="T17" fmla="*/ 583 w 583"/>
                <a:gd name="T18" fmla="*/ 570 h 570"/>
              </a:gdLst>
              <a:ahLst/>
              <a:cxnLst>
                <a:cxn ang="T10">
                  <a:pos x="T0" y="T1"/>
                </a:cxn>
                <a:cxn ang="T11">
                  <a:pos x="T2" y="T3"/>
                </a:cxn>
                <a:cxn ang="T12">
                  <a:pos x="T4" y="T5"/>
                </a:cxn>
                <a:cxn ang="T13">
                  <a:pos x="T6" y="T7"/>
                </a:cxn>
                <a:cxn ang="T14">
                  <a:pos x="T8" y="T9"/>
                </a:cxn>
              </a:cxnLst>
              <a:rect l="T15" t="T16" r="T17" b="T18"/>
              <a:pathLst>
                <a:path w="583" h="570">
                  <a:moveTo>
                    <a:pt x="0" y="0"/>
                  </a:moveTo>
                  <a:cubicBezTo>
                    <a:pt x="63" y="8"/>
                    <a:pt x="127" y="16"/>
                    <a:pt x="182" y="44"/>
                  </a:cubicBezTo>
                  <a:cubicBezTo>
                    <a:pt x="237" y="72"/>
                    <a:pt x="269" y="92"/>
                    <a:pt x="328" y="168"/>
                  </a:cubicBezTo>
                  <a:cubicBezTo>
                    <a:pt x="387" y="244"/>
                    <a:pt x="497" y="436"/>
                    <a:pt x="539" y="503"/>
                  </a:cubicBezTo>
                  <a:cubicBezTo>
                    <a:pt x="581" y="570"/>
                    <a:pt x="576" y="558"/>
                    <a:pt x="583" y="569"/>
                  </a:cubicBezTo>
                </a:path>
              </a:pathLst>
            </a:custGeom>
            <a:noFill/>
            <a:ln w="38100">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5" name="Freeform 11"/>
            <p:cNvSpPr>
              <a:spLocks/>
            </p:cNvSpPr>
            <p:nvPr/>
          </p:nvSpPr>
          <p:spPr bwMode="auto">
            <a:xfrm>
              <a:off x="6804024" y="2205341"/>
              <a:ext cx="1109449" cy="977172"/>
            </a:xfrm>
            <a:custGeom>
              <a:avLst/>
              <a:gdLst>
                <a:gd name="T0" fmla="*/ 0 w 2887"/>
                <a:gd name="T1" fmla="*/ 15 h 1010"/>
                <a:gd name="T2" fmla="*/ 0 w 2887"/>
                <a:gd name="T3" fmla="*/ 15 h 1010"/>
                <a:gd name="T4" fmla="*/ 0 w 2887"/>
                <a:gd name="T5" fmla="*/ 14 h 1010"/>
                <a:gd name="T6" fmla="*/ 0 w 2887"/>
                <a:gd name="T7" fmla="*/ 12 h 1010"/>
                <a:gd name="T8" fmla="*/ 0 w 2887"/>
                <a:gd name="T9" fmla="*/ 8 h 1010"/>
                <a:gd name="T10" fmla="*/ 0 w 2887"/>
                <a:gd name="T11" fmla="*/ 5 h 1010"/>
                <a:gd name="T12" fmla="*/ 0 w 2887"/>
                <a:gd name="T13" fmla="*/ 2 h 1010"/>
                <a:gd name="T14" fmla="*/ 0 w 2887"/>
                <a:gd name="T15" fmla="*/ 2 h 1010"/>
                <a:gd name="T16" fmla="*/ 0 w 2887"/>
                <a:gd name="T17" fmla="*/ 2 h 1010"/>
                <a:gd name="T18" fmla="*/ 0 w 2887"/>
                <a:gd name="T19" fmla="*/ 2 h 1010"/>
                <a:gd name="T20" fmla="*/ 0 w 2887"/>
                <a:gd name="T21" fmla="*/ 2 h 1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7"/>
                <a:gd name="T34" fmla="*/ 0 h 1010"/>
                <a:gd name="T35" fmla="*/ 2887 w 2887"/>
                <a:gd name="T36" fmla="*/ 1010 h 1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7" h="1010">
                  <a:moveTo>
                    <a:pt x="0" y="1010"/>
                  </a:moveTo>
                  <a:cubicBezTo>
                    <a:pt x="213" y="1009"/>
                    <a:pt x="426" y="1009"/>
                    <a:pt x="591" y="996"/>
                  </a:cubicBezTo>
                  <a:cubicBezTo>
                    <a:pt x="756" y="983"/>
                    <a:pt x="893" y="963"/>
                    <a:pt x="992" y="930"/>
                  </a:cubicBezTo>
                  <a:cubicBezTo>
                    <a:pt x="1091" y="897"/>
                    <a:pt x="1131" y="858"/>
                    <a:pt x="1188" y="799"/>
                  </a:cubicBezTo>
                  <a:cubicBezTo>
                    <a:pt x="1245" y="740"/>
                    <a:pt x="1288" y="646"/>
                    <a:pt x="1334" y="573"/>
                  </a:cubicBezTo>
                  <a:cubicBezTo>
                    <a:pt x="1380" y="500"/>
                    <a:pt x="1430" y="423"/>
                    <a:pt x="1466" y="361"/>
                  </a:cubicBezTo>
                  <a:cubicBezTo>
                    <a:pt x="1502" y="299"/>
                    <a:pt x="1517" y="248"/>
                    <a:pt x="1553" y="201"/>
                  </a:cubicBezTo>
                  <a:cubicBezTo>
                    <a:pt x="1589" y="154"/>
                    <a:pt x="1618" y="109"/>
                    <a:pt x="1684" y="77"/>
                  </a:cubicBezTo>
                  <a:cubicBezTo>
                    <a:pt x="1750" y="45"/>
                    <a:pt x="1861" y="22"/>
                    <a:pt x="1947" y="11"/>
                  </a:cubicBezTo>
                  <a:cubicBezTo>
                    <a:pt x="2033" y="0"/>
                    <a:pt x="2045" y="7"/>
                    <a:pt x="2202" y="11"/>
                  </a:cubicBezTo>
                  <a:cubicBezTo>
                    <a:pt x="2359" y="15"/>
                    <a:pt x="2773" y="29"/>
                    <a:pt x="2887" y="33"/>
                  </a:cubicBezTo>
                </a:path>
              </a:pathLst>
            </a:cu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6" name="Freeform 12"/>
            <p:cNvSpPr>
              <a:spLocks/>
            </p:cNvSpPr>
            <p:nvPr/>
          </p:nvSpPr>
          <p:spPr bwMode="auto">
            <a:xfrm>
              <a:off x="7400752" y="3182513"/>
              <a:ext cx="1056192" cy="1124993"/>
            </a:xfrm>
            <a:custGeom>
              <a:avLst/>
              <a:gdLst>
                <a:gd name="T0" fmla="*/ 0 w 583"/>
                <a:gd name="T1" fmla="*/ 0 h 570"/>
                <a:gd name="T2" fmla="*/ 7 w 583"/>
                <a:gd name="T3" fmla="*/ 5137 h 570"/>
                <a:gd name="T4" fmla="*/ 12 w 583"/>
                <a:gd name="T5" fmla="*/ 19470 h 570"/>
                <a:gd name="T6" fmla="*/ 19 w 583"/>
                <a:gd name="T7" fmla="*/ 58418 h 570"/>
                <a:gd name="T8" fmla="*/ 21 w 583"/>
                <a:gd name="T9" fmla="*/ 66220 h 570"/>
                <a:gd name="T10" fmla="*/ 0 60000 65536"/>
                <a:gd name="T11" fmla="*/ 0 60000 65536"/>
                <a:gd name="T12" fmla="*/ 0 60000 65536"/>
                <a:gd name="T13" fmla="*/ 0 60000 65536"/>
                <a:gd name="T14" fmla="*/ 0 60000 65536"/>
                <a:gd name="T15" fmla="*/ 0 w 583"/>
                <a:gd name="T16" fmla="*/ 0 h 570"/>
                <a:gd name="T17" fmla="*/ 583 w 583"/>
                <a:gd name="T18" fmla="*/ 570 h 570"/>
              </a:gdLst>
              <a:ahLst/>
              <a:cxnLst>
                <a:cxn ang="T10">
                  <a:pos x="T0" y="T1"/>
                </a:cxn>
                <a:cxn ang="T11">
                  <a:pos x="T2" y="T3"/>
                </a:cxn>
                <a:cxn ang="T12">
                  <a:pos x="T4" y="T5"/>
                </a:cxn>
                <a:cxn ang="T13">
                  <a:pos x="T6" y="T7"/>
                </a:cxn>
                <a:cxn ang="T14">
                  <a:pos x="T8" y="T9"/>
                </a:cxn>
              </a:cxnLst>
              <a:rect l="T15" t="T16" r="T17" b="T18"/>
              <a:pathLst>
                <a:path w="583" h="570">
                  <a:moveTo>
                    <a:pt x="0" y="0"/>
                  </a:moveTo>
                  <a:cubicBezTo>
                    <a:pt x="63" y="8"/>
                    <a:pt x="127" y="16"/>
                    <a:pt x="182" y="44"/>
                  </a:cubicBezTo>
                  <a:cubicBezTo>
                    <a:pt x="237" y="72"/>
                    <a:pt x="269" y="92"/>
                    <a:pt x="328" y="168"/>
                  </a:cubicBezTo>
                  <a:cubicBezTo>
                    <a:pt x="387" y="244"/>
                    <a:pt x="497" y="436"/>
                    <a:pt x="539" y="503"/>
                  </a:cubicBezTo>
                  <a:cubicBezTo>
                    <a:pt x="581" y="570"/>
                    <a:pt x="576" y="558"/>
                    <a:pt x="583" y="569"/>
                  </a:cubicBezTo>
                </a:path>
              </a:pathLst>
            </a:custGeom>
            <a:noFill/>
            <a:ln w="38100">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7" name="Freeform 13"/>
            <p:cNvSpPr>
              <a:spLocks/>
            </p:cNvSpPr>
            <p:nvPr/>
          </p:nvSpPr>
          <p:spPr bwMode="auto">
            <a:xfrm>
              <a:off x="7294057" y="845340"/>
              <a:ext cx="1204652" cy="1418084"/>
            </a:xfrm>
            <a:custGeom>
              <a:avLst/>
              <a:gdLst>
                <a:gd name="T0" fmla="*/ 0 w 2887"/>
                <a:gd name="T1" fmla="*/ 28221 h 1010"/>
                <a:gd name="T2" fmla="*/ 0 w 2887"/>
                <a:gd name="T3" fmla="*/ 27835 h 1010"/>
                <a:gd name="T4" fmla="*/ 0 w 2887"/>
                <a:gd name="T5" fmla="*/ 26011 h 1010"/>
                <a:gd name="T6" fmla="*/ 0 w 2887"/>
                <a:gd name="T7" fmla="*/ 22339 h 1010"/>
                <a:gd name="T8" fmla="*/ 0 w 2887"/>
                <a:gd name="T9" fmla="*/ 16025 h 1010"/>
                <a:gd name="T10" fmla="*/ 0 w 2887"/>
                <a:gd name="T11" fmla="*/ 10063 h 1010"/>
                <a:gd name="T12" fmla="*/ 0 w 2887"/>
                <a:gd name="T13" fmla="*/ 5622 h 1010"/>
                <a:gd name="T14" fmla="*/ 0 w 2887"/>
                <a:gd name="T15" fmla="*/ 2147 h 1010"/>
                <a:gd name="T16" fmla="*/ 0 w 2887"/>
                <a:gd name="T17" fmla="*/ 300 h 1010"/>
                <a:gd name="T18" fmla="*/ 0 w 2887"/>
                <a:gd name="T19" fmla="*/ 300 h 1010"/>
                <a:gd name="T20" fmla="*/ 0 w 2887"/>
                <a:gd name="T21" fmla="*/ 926 h 1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7"/>
                <a:gd name="T34" fmla="*/ 0 h 1010"/>
                <a:gd name="T35" fmla="*/ 2887 w 2887"/>
                <a:gd name="T36" fmla="*/ 1010 h 1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7" h="1010">
                  <a:moveTo>
                    <a:pt x="0" y="1010"/>
                  </a:moveTo>
                  <a:cubicBezTo>
                    <a:pt x="213" y="1009"/>
                    <a:pt x="426" y="1009"/>
                    <a:pt x="591" y="996"/>
                  </a:cubicBezTo>
                  <a:cubicBezTo>
                    <a:pt x="756" y="983"/>
                    <a:pt x="893" y="963"/>
                    <a:pt x="992" y="930"/>
                  </a:cubicBezTo>
                  <a:cubicBezTo>
                    <a:pt x="1091" y="897"/>
                    <a:pt x="1131" y="858"/>
                    <a:pt x="1188" y="799"/>
                  </a:cubicBezTo>
                  <a:cubicBezTo>
                    <a:pt x="1245" y="740"/>
                    <a:pt x="1288" y="646"/>
                    <a:pt x="1334" y="573"/>
                  </a:cubicBezTo>
                  <a:cubicBezTo>
                    <a:pt x="1380" y="500"/>
                    <a:pt x="1430" y="423"/>
                    <a:pt x="1466" y="361"/>
                  </a:cubicBezTo>
                  <a:cubicBezTo>
                    <a:pt x="1502" y="299"/>
                    <a:pt x="1517" y="248"/>
                    <a:pt x="1553" y="201"/>
                  </a:cubicBezTo>
                  <a:cubicBezTo>
                    <a:pt x="1589" y="154"/>
                    <a:pt x="1618" y="109"/>
                    <a:pt x="1684" y="77"/>
                  </a:cubicBezTo>
                  <a:cubicBezTo>
                    <a:pt x="1750" y="45"/>
                    <a:pt x="1861" y="22"/>
                    <a:pt x="1947" y="11"/>
                  </a:cubicBezTo>
                  <a:cubicBezTo>
                    <a:pt x="2033" y="0"/>
                    <a:pt x="2045" y="7"/>
                    <a:pt x="2202" y="11"/>
                  </a:cubicBezTo>
                  <a:cubicBezTo>
                    <a:pt x="2359" y="15"/>
                    <a:pt x="2773" y="29"/>
                    <a:pt x="2887" y="33"/>
                  </a:cubicBez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sp>
          <p:nvSpPr>
            <p:cNvPr id="120848" name="Freeform 14"/>
            <p:cNvSpPr>
              <a:spLocks/>
            </p:cNvSpPr>
            <p:nvPr/>
          </p:nvSpPr>
          <p:spPr bwMode="auto">
            <a:xfrm>
              <a:off x="7914169" y="2263423"/>
              <a:ext cx="781968" cy="1229246"/>
            </a:xfrm>
            <a:custGeom>
              <a:avLst/>
              <a:gdLst>
                <a:gd name="T0" fmla="*/ 0 w 583"/>
                <a:gd name="T1" fmla="*/ 0 h 570"/>
                <a:gd name="T2" fmla="*/ 1 w 583"/>
                <a:gd name="T3" fmla="*/ 30447 h 570"/>
                <a:gd name="T4" fmla="*/ 1 w 583"/>
                <a:gd name="T5" fmla="*/ 115074 h 570"/>
                <a:gd name="T6" fmla="*/ 1 w 583"/>
                <a:gd name="T7" fmla="*/ 344031 h 570"/>
                <a:gd name="T8" fmla="*/ 1 w 583"/>
                <a:gd name="T9" fmla="*/ 389469 h 570"/>
                <a:gd name="T10" fmla="*/ 0 60000 65536"/>
                <a:gd name="T11" fmla="*/ 0 60000 65536"/>
                <a:gd name="T12" fmla="*/ 0 60000 65536"/>
                <a:gd name="T13" fmla="*/ 0 60000 65536"/>
                <a:gd name="T14" fmla="*/ 0 60000 65536"/>
                <a:gd name="T15" fmla="*/ 0 w 583"/>
                <a:gd name="T16" fmla="*/ 0 h 570"/>
                <a:gd name="T17" fmla="*/ 583 w 583"/>
                <a:gd name="T18" fmla="*/ 570 h 570"/>
              </a:gdLst>
              <a:ahLst/>
              <a:cxnLst>
                <a:cxn ang="T10">
                  <a:pos x="T0" y="T1"/>
                </a:cxn>
                <a:cxn ang="T11">
                  <a:pos x="T2" y="T3"/>
                </a:cxn>
                <a:cxn ang="T12">
                  <a:pos x="T4" y="T5"/>
                </a:cxn>
                <a:cxn ang="T13">
                  <a:pos x="T6" y="T7"/>
                </a:cxn>
                <a:cxn ang="T14">
                  <a:pos x="T8" y="T9"/>
                </a:cxn>
              </a:cxnLst>
              <a:rect l="T15" t="T16" r="T17" b="T18"/>
              <a:pathLst>
                <a:path w="583" h="570">
                  <a:moveTo>
                    <a:pt x="0" y="0"/>
                  </a:moveTo>
                  <a:cubicBezTo>
                    <a:pt x="63" y="8"/>
                    <a:pt x="127" y="16"/>
                    <a:pt x="182" y="44"/>
                  </a:cubicBezTo>
                  <a:cubicBezTo>
                    <a:pt x="237" y="72"/>
                    <a:pt x="269" y="92"/>
                    <a:pt x="328" y="168"/>
                  </a:cubicBezTo>
                  <a:cubicBezTo>
                    <a:pt x="387" y="244"/>
                    <a:pt x="497" y="436"/>
                    <a:pt x="539" y="503"/>
                  </a:cubicBezTo>
                  <a:cubicBezTo>
                    <a:pt x="581" y="570"/>
                    <a:pt x="576" y="558"/>
                    <a:pt x="583" y="569"/>
                  </a:cubicBezTo>
                </a:path>
              </a:pathLst>
            </a:custGeom>
            <a:noFill/>
            <a:ln w="38100">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fontAlgn="base">
                <a:spcBef>
                  <a:spcPct val="0"/>
                </a:spcBef>
                <a:spcAft>
                  <a:spcPct val="0"/>
                </a:spcAft>
              </a:pPr>
              <a:endParaRPr lang="en-US" sz="2000" b="1" smtClean="0">
                <a:solidFill>
                  <a:prstClr val="black"/>
                </a:solidFill>
                <a:cs typeface="Arial" pitchFamily="34" charset="0"/>
              </a:endParaRPr>
            </a:p>
          </p:txBody>
        </p:sp>
      </p:grpSp>
    </p:spTree>
    <p:extLst>
      <p:ext uri="{BB962C8B-B14F-4D97-AF65-F5344CB8AC3E}">
        <p14:creationId xmlns:p14="http://schemas.microsoft.com/office/powerpoint/2010/main" val="1672835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78"/>
                                        </p:tgtEl>
                                        <p:attrNameLst>
                                          <p:attrName>style.visibility</p:attrName>
                                        </p:attrNameLst>
                                      </p:cBhvr>
                                      <p:to>
                                        <p:strVal val="visible"/>
                                      </p:to>
                                    </p:set>
                                    <p:animEffect transition="in" filter="dissolve">
                                      <p:cBhvr>
                                        <p:cTn id="7" dur="500"/>
                                        <p:tgtEl>
                                          <p:spTgt spid="6389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18600" cy="51435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73444" name="Line 4"/>
          <p:cNvSpPr>
            <a:spLocks noChangeShapeType="1"/>
          </p:cNvSpPr>
          <p:nvPr/>
        </p:nvSpPr>
        <p:spPr bwMode="auto">
          <a:xfrm>
            <a:off x="685800" y="2495550"/>
            <a:ext cx="7696200" cy="0"/>
          </a:xfrm>
          <a:prstGeom prst="line">
            <a:avLst/>
          </a:prstGeom>
          <a:noFill/>
          <a:ln w="34925">
            <a:solidFill>
              <a:srgbClr val="7030A0"/>
            </a:solidFill>
            <a:prstDash val="dashDot"/>
            <a:round/>
            <a:headEnd/>
            <a:tailEnd/>
          </a:ln>
        </p:spPr>
        <p:txBody>
          <a:bodyPr wrap="none" anchor="ctr"/>
          <a:lstStyle/>
          <a:p>
            <a:endParaRPr lang="it-IT">
              <a:solidFill>
                <a:srgbClr val="6E7178"/>
              </a:solidFill>
            </a:endParaRPr>
          </a:p>
        </p:txBody>
      </p:sp>
      <p:sp>
        <p:nvSpPr>
          <p:cNvPr id="573448" name="Text Box 8"/>
          <p:cNvSpPr txBox="1">
            <a:spLocks noChangeArrowheads="1"/>
          </p:cNvSpPr>
          <p:nvPr/>
        </p:nvSpPr>
        <p:spPr bwMode="auto">
          <a:xfrm>
            <a:off x="923925"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1900</a:t>
            </a:r>
          </a:p>
        </p:txBody>
      </p:sp>
      <p:sp>
        <p:nvSpPr>
          <p:cNvPr id="573449" name="Text Box 9"/>
          <p:cNvSpPr txBox="1">
            <a:spLocks noChangeArrowheads="1"/>
          </p:cNvSpPr>
          <p:nvPr/>
        </p:nvSpPr>
        <p:spPr bwMode="auto">
          <a:xfrm>
            <a:off x="1504950"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1920</a:t>
            </a:r>
          </a:p>
        </p:txBody>
      </p:sp>
      <p:sp>
        <p:nvSpPr>
          <p:cNvPr id="573450" name="Text Box 10"/>
          <p:cNvSpPr txBox="1">
            <a:spLocks noChangeArrowheads="1"/>
          </p:cNvSpPr>
          <p:nvPr/>
        </p:nvSpPr>
        <p:spPr bwMode="auto">
          <a:xfrm>
            <a:off x="2057400"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1940</a:t>
            </a:r>
          </a:p>
        </p:txBody>
      </p:sp>
      <p:sp>
        <p:nvSpPr>
          <p:cNvPr id="573451" name="Text Box 11"/>
          <p:cNvSpPr txBox="1">
            <a:spLocks noChangeArrowheads="1"/>
          </p:cNvSpPr>
          <p:nvPr/>
        </p:nvSpPr>
        <p:spPr bwMode="auto">
          <a:xfrm>
            <a:off x="2643188"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1960</a:t>
            </a:r>
          </a:p>
        </p:txBody>
      </p:sp>
      <p:sp>
        <p:nvSpPr>
          <p:cNvPr id="573452" name="Text Box 12"/>
          <p:cNvSpPr txBox="1">
            <a:spLocks noChangeArrowheads="1"/>
          </p:cNvSpPr>
          <p:nvPr/>
        </p:nvSpPr>
        <p:spPr bwMode="auto">
          <a:xfrm>
            <a:off x="3200400"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1980</a:t>
            </a:r>
          </a:p>
        </p:txBody>
      </p:sp>
      <p:sp>
        <p:nvSpPr>
          <p:cNvPr id="573453" name="Text Box 13"/>
          <p:cNvSpPr txBox="1">
            <a:spLocks noChangeArrowheads="1"/>
          </p:cNvSpPr>
          <p:nvPr/>
        </p:nvSpPr>
        <p:spPr bwMode="auto">
          <a:xfrm>
            <a:off x="3762375"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2000</a:t>
            </a:r>
          </a:p>
        </p:txBody>
      </p:sp>
      <p:sp>
        <p:nvSpPr>
          <p:cNvPr id="573454" name="Text Box 14"/>
          <p:cNvSpPr txBox="1">
            <a:spLocks noChangeArrowheads="1"/>
          </p:cNvSpPr>
          <p:nvPr/>
        </p:nvSpPr>
        <p:spPr bwMode="auto">
          <a:xfrm>
            <a:off x="4343400"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2020</a:t>
            </a:r>
          </a:p>
        </p:txBody>
      </p:sp>
      <p:sp>
        <p:nvSpPr>
          <p:cNvPr id="573455" name="Text Box 15"/>
          <p:cNvSpPr txBox="1">
            <a:spLocks noChangeArrowheads="1"/>
          </p:cNvSpPr>
          <p:nvPr/>
        </p:nvSpPr>
        <p:spPr bwMode="auto">
          <a:xfrm>
            <a:off x="4919663"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2040</a:t>
            </a:r>
          </a:p>
        </p:txBody>
      </p:sp>
      <p:sp>
        <p:nvSpPr>
          <p:cNvPr id="573456" name="Text Box 16"/>
          <p:cNvSpPr txBox="1">
            <a:spLocks noChangeArrowheads="1"/>
          </p:cNvSpPr>
          <p:nvPr/>
        </p:nvSpPr>
        <p:spPr bwMode="auto">
          <a:xfrm>
            <a:off x="5500688" y="4314825"/>
            <a:ext cx="609600" cy="261610"/>
          </a:xfrm>
          <a:prstGeom prst="rect">
            <a:avLst/>
          </a:prstGeom>
          <a:noFill/>
          <a:ln w="9525">
            <a:noFill/>
            <a:miter lim="800000"/>
            <a:headEnd/>
            <a:tailEnd/>
          </a:ln>
        </p:spPr>
        <p:txBody>
          <a:bodyPr>
            <a:spAutoFit/>
          </a:bodyPr>
          <a:lstStyle/>
          <a:p>
            <a:pPr>
              <a:spcBef>
                <a:spcPct val="50000"/>
              </a:spcBef>
            </a:pPr>
            <a:r>
              <a:rPr lang="en-US" sz="1100" dirty="0">
                <a:solidFill>
                  <a:srgbClr val="6E7178"/>
                </a:solidFill>
              </a:rPr>
              <a:t>2060</a:t>
            </a:r>
          </a:p>
        </p:txBody>
      </p:sp>
      <p:sp>
        <p:nvSpPr>
          <p:cNvPr id="573457" name="Text Box 17"/>
          <p:cNvSpPr txBox="1">
            <a:spLocks noChangeArrowheads="1"/>
          </p:cNvSpPr>
          <p:nvPr/>
        </p:nvSpPr>
        <p:spPr bwMode="auto">
          <a:xfrm>
            <a:off x="6062663"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2080</a:t>
            </a:r>
          </a:p>
        </p:txBody>
      </p:sp>
      <p:sp>
        <p:nvSpPr>
          <p:cNvPr id="573458" name="Text Box 18"/>
          <p:cNvSpPr txBox="1">
            <a:spLocks noChangeArrowheads="1"/>
          </p:cNvSpPr>
          <p:nvPr/>
        </p:nvSpPr>
        <p:spPr bwMode="auto">
          <a:xfrm>
            <a:off x="6643688" y="4314825"/>
            <a:ext cx="609600" cy="261610"/>
          </a:xfrm>
          <a:prstGeom prst="rect">
            <a:avLst/>
          </a:prstGeom>
          <a:noFill/>
          <a:ln w="9525">
            <a:noFill/>
            <a:miter lim="800000"/>
            <a:headEnd/>
            <a:tailEnd/>
          </a:ln>
        </p:spPr>
        <p:txBody>
          <a:bodyPr>
            <a:spAutoFit/>
          </a:bodyPr>
          <a:lstStyle/>
          <a:p>
            <a:pPr>
              <a:spcBef>
                <a:spcPct val="50000"/>
              </a:spcBef>
            </a:pPr>
            <a:r>
              <a:rPr lang="en-US" sz="1100">
                <a:solidFill>
                  <a:srgbClr val="6E7178"/>
                </a:solidFill>
              </a:rPr>
              <a:t>2100</a:t>
            </a:r>
          </a:p>
        </p:txBody>
      </p:sp>
      <p:sp>
        <p:nvSpPr>
          <p:cNvPr id="573459" name="Text Box 19"/>
          <p:cNvSpPr txBox="1">
            <a:spLocks noChangeArrowheads="1"/>
          </p:cNvSpPr>
          <p:nvPr/>
        </p:nvSpPr>
        <p:spPr bwMode="auto">
          <a:xfrm flipV="1">
            <a:off x="301566" y="1009650"/>
            <a:ext cx="400110" cy="2000250"/>
          </a:xfrm>
          <a:prstGeom prst="rect">
            <a:avLst/>
          </a:prstGeom>
          <a:noFill/>
          <a:ln w="9525">
            <a:noFill/>
            <a:miter lim="800000"/>
            <a:headEnd/>
            <a:tailEnd/>
          </a:ln>
        </p:spPr>
        <p:txBody>
          <a:bodyPr vert="eaVert">
            <a:spAutoFit/>
          </a:bodyPr>
          <a:lstStyle/>
          <a:p>
            <a:pPr>
              <a:spcBef>
                <a:spcPct val="50000"/>
              </a:spcBef>
            </a:pPr>
            <a:r>
              <a:rPr lang="en-US" sz="1400" i="1">
                <a:solidFill>
                  <a:srgbClr val="6E7178"/>
                </a:solidFill>
              </a:rPr>
              <a:t>Calculations per second</a:t>
            </a:r>
          </a:p>
        </p:txBody>
      </p:sp>
      <p:sp>
        <p:nvSpPr>
          <p:cNvPr id="573460" name="Line 20"/>
          <p:cNvSpPr>
            <a:spLocks noChangeShapeType="1"/>
          </p:cNvSpPr>
          <p:nvPr/>
        </p:nvSpPr>
        <p:spPr bwMode="auto">
          <a:xfrm>
            <a:off x="685800" y="1781175"/>
            <a:ext cx="8001000" cy="0"/>
          </a:xfrm>
          <a:prstGeom prst="line">
            <a:avLst/>
          </a:prstGeom>
          <a:noFill/>
          <a:ln w="38100">
            <a:solidFill>
              <a:srgbClr val="993366"/>
            </a:solidFill>
            <a:prstDash val="lgDash"/>
            <a:round/>
            <a:headEnd/>
            <a:tailEnd/>
          </a:ln>
        </p:spPr>
        <p:txBody>
          <a:bodyPr wrap="none" anchor="ctr"/>
          <a:lstStyle/>
          <a:p>
            <a:endParaRPr lang="it-IT">
              <a:solidFill>
                <a:srgbClr val="6E7178"/>
              </a:solidFill>
            </a:endParaRPr>
          </a:p>
        </p:txBody>
      </p:sp>
      <p:sp>
        <p:nvSpPr>
          <p:cNvPr id="573462" name="Text Box 22"/>
          <p:cNvSpPr txBox="1">
            <a:spLocks noChangeArrowheads="1"/>
          </p:cNvSpPr>
          <p:nvPr/>
        </p:nvSpPr>
        <p:spPr bwMode="auto">
          <a:xfrm>
            <a:off x="5080000" y="4677474"/>
            <a:ext cx="4064000" cy="276999"/>
          </a:xfrm>
          <a:prstGeom prst="rect">
            <a:avLst/>
          </a:prstGeom>
          <a:noFill/>
          <a:ln w="9525">
            <a:noFill/>
            <a:miter lim="800000"/>
            <a:headEnd/>
            <a:tailEnd/>
          </a:ln>
        </p:spPr>
        <p:txBody>
          <a:bodyPr wrap="square">
            <a:spAutoFit/>
          </a:bodyPr>
          <a:lstStyle/>
          <a:p>
            <a:pPr algn="r">
              <a:spcBef>
                <a:spcPct val="50000"/>
              </a:spcBef>
            </a:pPr>
            <a:r>
              <a:rPr lang="en-US" sz="1200" i="1" dirty="0">
                <a:solidFill>
                  <a:srgbClr val="6E7178"/>
                </a:solidFill>
              </a:rPr>
              <a:t>The Age of Spiritual Machines</a:t>
            </a:r>
            <a:r>
              <a:rPr lang="en-US" sz="1200" dirty="0">
                <a:solidFill>
                  <a:srgbClr val="6E7178"/>
                </a:solidFill>
              </a:rPr>
              <a:t> (1999), by Ray </a:t>
            </a:r>
            <a:r>
              <a:rPr lang="en-US" sz="1200" dirty="0" err="1">
                <a:solidFill>
                  <a:srgbClr val="6E7178"/>
                </a:solidFill>
              </a:rPr>
              <a:t>Kurzweil</a:t>
            </a:r>
            <a:endParaRPr lang="en-US" sz="1200" dirty="0">
              <a:solidFill>
                <a:srgbClr val="6E7178"/>
              </a:solidFill>
            </a:endParaRPr>
          </a:p>
        </p:txBody>
      </p:sp>
      <p:sp>
        <p:nvSpPr>
          <p:cNvPr id="573463" name="Line 23"/>
          <p:cNvSpPr>
            <a:spLocks noChangeShapeType="1"/>
          </p:cNvSpPr>
          <p:nvPr/>
        </p:nvSpPr>
        <p:spPr bwMode="auto">
          <a:xfrm flipV="1">
            <a:off x="685827" y="3027774"/>
            <a:ext cx="6715125" cy="10715"/>
          </a:xfrm>
          <a:prstGeom prst="line">
            <a:avLst/>
          </a:prstGeom>
          <a:noFill/>
          <a:ln w="28575" cap="rnd">
            <a:solidFill>
              <a:srgbClr val="FF00FF"/>
            </a:solidFill>
            <a:prstDash val="sysDot"/>
            <a:round/>
            <a:headEnd/>
            <a:tailEnd/>
          </a:ln>
        </p:spPr>
        <p:txBody>
          <a:bodyPr wrap="none" anchor="ctr"/>
          <a:lstStyle/>
          <a:p>
            <a:endParaRPr lang="it-IT">
              <a:solidFill>
                <a:srgbClr val="6E7178"/>
              </a:solidFill>
            </a:endParaRPr>
          </a:p>
        </p:txBody>
      </p:sp>
      <p:sp>
        <p:nvSpPr>
          <p:cNvPr id="573464" name="Text Box 24"/>
          <p:cNvSpPr txBox="1">
            <a:spLocks noChangeArrowheads="1"/>
          </p:cNvSpPr>
          <p:nvPr/>
        </p:nvSpPr>
        <p:spPr bwMode="auto">
          <a:xfrm>
            <a:off x="5168900" y="2819415"/>
            <a:ext cx="1428750" cy="276999"/>
          </a:xfrm>
          <a:prstGeom prst="rect">
            <a:avLst/>
          </a:prstGeom>
          <a:noFill/>
          <a:ln w="9525">
            <a:noFill/>
            <a:miter lim="800000"/>
            <a:headEnd/>
            <a:tailEnd/>
          </a:ln>
        </p:spPr>
        <p:txBody>
          <a:bodyPr wrap="square">
            <a:spAutoFit/>
          </a:bodyPr>
          <a:lstStyle/>
          <a:p>
            <a:pPr>
              <a:spcBef>
                <a:spcPct val="50000"/>
              </a:spcBef>
            </a:pPr>
            <a:r>
              <a:rPr lang="en-US" sz="1200" i="1" dirty="0" smtClean="0">
                <a:solidFill>
                  <a:schemeClr val="tx1">
                    <a:lumMod val="65000"/>
                    <a:lumOff val="35000"/>
                  </a:schemeClr>
                </a:solidFill>
              </a:rPr>
              <a:t>One  </a:t>
            </a:r>
            <a:r>
              <a:rPr lang="en-US" sz="1200" i="1" dirty="0">
                <a:solidFill>
                  <a:schemeClr val="tx1">
                    <a:lumMod val="65000"/>
                    <a:lumOff val="35000"/>
                  </a:schemeClr>
                </a:solidFill>
              </a:rPr>
              <a:t>insect brain</a:t>
            </a:r>
          </a:p>
        </p:txBody>
      </p:sp>
      <p:sp>
        <p:nvSpPr>
          <p:cNvPr id="573465" name="Line 25"/>
          <p:cNvSpPr>
            <a:spLocks noChangeShapeType="1"/>
          </p:cNvSpPr>
          <p:nvPr/>
        </p:nvSpPr>
        <p:spPr bwMode="auto">
          <a:xfrm>
            <a:off x="685800" y="2819400"/>
            <a:ext cx="7315200" cy="0"/>
          </a:xfrm>
          <a:prstGeom prst="line">
            <a:avLst/>
          </a:prstGeom>
          <a:noFill/>
          <a:ln w="31750">
            <a:solidFill>
              <a:srgbClr val="FF6600"/>
            </a:solidFill>
            <a:prstDash val="sysDot"/>
            <a:round/>
            <a:headEnd/>
            <a:tailEnd/>
          </a:ln>
        </p:spPr>
        <p:txBody>
          <a:bodyPr wrap="none" anchor="ctr"/>
          <a:lstStyle/>
          <a:p>
            <a:endParaRPr lang="it-IT">
              <a:solidFill>
                <a:srgbClr val="6E7178"/>
              </a:solidFill>
            </a:endParaRPr>
          </a:p>
        </p:txBody>
      </p:sp>
      <p:sp>
        <p:nvSpPr>
          <p:cNvPr id="573466" name="Text Box 26"/>
          <p:cNvSpPr txBox="1">
            <a:spLocks noChangeArrowheads="1"/>
          </p:cNvSpPr>
          <p:nvPr/>
        </p:nvSpPr>
        <p:spPr bwMode="auto">
          <a:xfrm>
            <a:off x="5651500" y="2589910"/>
            <a:ext cx="1460500" cy="276999"/>
          </a:xfrm>
          <a:prstGeom prst="rect">
            <a:avLst/>
          </a:prstGeom>
          <a:noFill/>
          <a:ln w="9525">
            <a:noFill/>
            <a:miter lim="800000"/>
            <a:headEnd/>
            <a:tailEnd/>
          </a:ln>
        </p:spPr>
        <p:txBody>
          <a:bodyPr wrap="square">
            <a:spAutoFit/>
          </a:bodyPr>
          <a:lstStyle/>
          <a:p>
            <a:pPr>
              <a:spcBef>
                <a:spcPct val="50000"/>
              </a:spcBef>
            </a:pPr>
            <a:r>
              <a:rPr lang="en-US" sz="1200" i="1" dirty="0">
                <a:solidFill>
                  <a:schemeClr val="tx1">
                    <a:lumMod val="65000"/>
                    <a:lumOff val="35000"/>
                  </a:schemeClr>
                </a:solidFill>
              </a:rPr>
              <a:t>One </a:t>
            </a:r>
            <a:r>
              <a:rPr lang="en-US" sz="1200" i="1" dirty="0" smtClean="0">
                <a:solidFill>
                  <a:schemeClr val="tx1">
                    <a:lumMod val="65000"/>
                    <a:lumOff val="35000"/>
                  </a:schemeClr>
                </a:solidFill>
              </a:rPr>
              <a:t>mouse  brain</a:t>
            </a:r>
            <a:endParaRPr lang="en-US" sz="1200" i="1" dirty="0">
              <a:solidFill>
                <a:schemeClr val="tx1">
                  <a:lumMod val="65000"/>
                  <a:lumOff val="35000"/>
                </a:schemeClr>
              </a:solidFill>
            </a:endParaRPr>
          </a:p>
        </p:txBody>
      </p:sp>
      <p:graphicFrame>
        <p:nvGraphicFramePr>
          <p:cNvPr id="573658" name="Group 218"/>
          <p:cNvGraphicFramePr>
            <a:graphicFrameLocks noGrp="1"/>
          </p:cNvGraphicFramePr>
          <p:nvPr>
            <p:extLst>
              <p:ext uri="{D42A27DB-BD31-4B8C-83A1-F6EECF244321}">
                <p14:modId xmlns:p14="http://schemas.microsoft.com/office/powerpoint/2010/main" val="306486622"/>
              </p:ext>
            </p:extLst>
          </p:nvPr>
        </p:nvGraphicFramePr>
        <p:xfrm>
          <a:off x="551145" y="601365"/>
          <a:ext cx="6572250" cy="3709035"/>
        </p:xfrm>
        <a:graphic>
          <a:graphicData uri="http://schemas.openxmlformats.org/drawingml/2006/table">
            <a:tbl>
              <a:tblPr/>
              <a:tblGrid>
                <a:gridCol w="571500"/>
                <a:gridCol w="571500"/>
                <a:gridCol w="571500"/>
                <a:gridCol w="571500"/>
                <a:gridCol w="571500"/>
                <a:gridCol w="571500"/>
                <a:gridCol w="571500"/>
                <a:gridCol w="571500"/>
                <a:gridCol w="571500"/>
                <a:gridCol w="571500"/>
                <a:gridCol w="571500"/>
                <a:gridCol w="285750"/>
              </a:tblGrid>
              <a:tr h="34290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pitchFamily="34" charset="0"/>
                        </a:rPr>
                        <a:t>10</a:t>
                      </a:r>
                      <a:r>
                        <a:rPr kumimoji="0" lang="en-US" sz="800" b="0" i="0" u="none" strike="noStrike" cap="none" normalizeH="0" baseline="30000" dirty="0" smtClean="0">
                          <a:ln>
                            <a:noFill/>
                          </a:ln>
                          <a:solidFill>
                            <a:schemeClr val="tx1"/>
                          </a:solidFill>
                          <a:effectLst/>
                          <a:latin typeface="Arial" pitchFamily="34" charset="0"/>
                        </a:rPr>
                        <a:t>40</a:t>
                      </a: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35</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30</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25</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20</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15</a:t>
                      </a: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10</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r>
                        <a:rPr kumimoji="0" lang="en-US" sz="800" b="0" i="0" u="none" strike="noStrike" cap="none" normalizeH="0" baseline="30000" smtClean="0">
                          <a:ln>
                            <a:noFill/>
                          </a:ln>
                          <a:solidFill>
                            <a:schemeClr val="tx1"/>
                          </a:solidFill>
                          <a:effectLst/>
                          <a:latin typeface="Arial" pitchFamily="34" charset="0"/>
                        </a:rPr>
                        <a:t>5</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pitchFamily="34" charset="0"/>
                        </a:rPr>
                        <a:t>10</a:t>
                      </a: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90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pitchFamily="34" charset="0"/>
                        </a:rPr>
                        <a:t>10</a:t>
                      </a:r>
                      <a:r>
                        <a:rPr kumimoji="0" lang="en-US" sz="800" b="0" i="0" u="none" strike="noStrike" cap="none" normalizeH="0" baseline="30000" dirty="0" smtClean="0">
                          <a:ln>
                            <a:noFill/>
                          </a:ln>
                          <a:solidFill>
                            <a:schemeClr val="tx1"/>
                          </a:solidFill>
                          <a:effectLst/>
                          <a:latin typeface="Arial" pitchFamily="34" charset="0"/>
                        </a:rPr>
                        <a:t>-5</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pitchFamily="34" charset="0"/>
                      </a:endParaRPr>
                    </a:p>
                  </a:txBody>
                  <a:tcPr marT="34290" marB="3429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endParaRPr kumimoji="0" lang="it-IT" sz="1800" b="0" i="0" u="none" strike="noStrike" cap="none" normalizeH="0" baseline="0" dirty="0" smtClean="0">
                        <a:ln>
                          <a:noFill/>
                        </a:ln>
                        <a:solidFill>
                          <a:schemeClr val="tx1"/>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573641" name="Text Box 201"/>
          <p:cNvSpPr txBox="1">
            <a:spLocks noChangeArrowheads="1"/>
          </p:cNvSpPr>
          <p:nvPr/>
        </p:nvSpPr>
        <p:spPr bwMode="auto">
          <a:xfrm>
            <a:off x="1714274" y="458561"/>
            <a:ext cx="4368800" cy="400110"/>
          </a:xfrm>
          <a:prstGeom prst="rect">
            <a:avLst/>
          </a:prstGeom>
          <a:noFill/>
          <a:ln w="9525">
            <a:noFill/>
            <a:miter lim="800000"/>
            <a:headEnd/>
            <a:tailEnd/>
          </a:ln>
        </p:spPr>
        <p:txBody>
          <a:bodyPr wrap="square">
            <a:spAutoFit/>
          </a:bodyPr>
          <a:lstStyle/>
          <a:p>
            <a:pPr algn="ctr">
              <a:spcBef>
                <a:spcPct val="50000"/>
              </a:spcBef>
            </a:pPr>
            <a:r>
              <a:rPr lang="en-US" i="1" dirty="0">
                <a:solidFill>
                  <a:schemeClr val="tx1">
                    <a:lumMod val="65000"/>
                    <a:lumOff val="35000"/>
                  </a:schemeClr>
                </a:solidFill>
              </a:rPr>
              <a:t>$1,000 of computing buys…</a:t>
            </a:r>
          </a:p>
        </p:txBody>
      </p:sp>
      <p:sp>
        <p:nvSpPr>
          <p:cNvPr id="573642" name="Freeform 202"/>
          <p:cNvSpPr>
            <a:spLocks/>
          </p:cNvSpPr>
          <p:nvPr/>
        </p:nvSpPr>
        <p:spPr bwMode="auto">
          <a:xfrm>
            <a:off x="3225800" y="2865665"/>
            <a:ext cx="1066800" cy="571500"/>
          </a:xfrm>
          <a:custGeom>
            <a:avLst/>
            <a:gdLst/>
            <a:ahLst/>
            <a:cxnLst>
              <a:cxn ang="0">
                <a:pos x="0" y="528"/>
              </a:cxn>
              <a:cxn ang="0">
                <a:pos x="288" y="384"/>
              </a:cxn>
              <a:cxn ang="0">
                <a:pos x="528" y="192"/>
              </a:cxn>
              <a:cxn ang="0">
                <a:pos x="768" y="0"/>
              </a:cxn>
            </a:cxnLst>
            <a:rect l="0" t="0" r="r" b="b"/>
            <a:pathLst>
              <a:path w="768" h="528">
                <a:moveTo>
                  <a:pt x="0" y="528"/>
                </a:moveTo>
                <a:cubicBezTo>
                  <a:pt x="100" y="484"/>
                  <a:pt x="200" y="440"/>
                  <a:pt x="288" y="384"/>
                </a:cubicBezTo>
                <a:cubicBezTo>
                  <a:pt x="376" y="328"/>
                  <a:pt x="448" y="256"/>
                  <a:pt x="528" y="192"/>
                </a:cubicBezTo>
                <a:cubicBezTo>
                  <a:pt x="608" y="128"/>
                  <a:pt x="688" y="64"/>
                  <a:pt x="768" y="0"/>
                </a:cubicBezTo>
              </a:path>
            </a:pathLst>
          </a:custGeom>
          <a:noFill/>
          <a:ln w="50800">
            <a:solidFill>
              <a:srgbClr val="0070C0"/>
            </a:solidFill>
            <a:round/>
            <a:headEnd/>
            <a:tailEnd/>
          </a:ln>
        </p:spPr>
        <p:txBody>
          <a:bodyPr wrap="none" anchor="ctr"/>
          <a:lstStyle/>
          <a:p>
            <a:endParaRPr lang="it-IT">
              <a:solidFill>
                <a:srgbClr val="6E7178"/>
              </a:solidFill>
            </a:endParaRPr>
          </a:p>
        </p:txBody>
      </p:sp>
      <p:sp>
        <p:nvSpPr>
          <p:cNvPr id="573645" name="Freeform 205"/>
          <p:cNvSpPr>
            <a:spLocks/>
          </p:cNvSpPr>
          <p:nvPr/>
        </p:nvSpPr>
        <p:spPr bwMode="auto">
          <a:xfrm>
            <a:off x="1244600" y="3438525"/>
            <a:ext cx="1981200" cy="514350"/>
          </a:xfrm>
          <a:custGeom>
            <a:avLst/>
            <a:gdLst/>
            <a:ahLst/>
            <a:cxnLst>
              <a:cxn ang="0">
                <a:pos x="1152" y="0"/>
              </a:cxn>
              <a:cxn ang="0">
                <a:pos x="336" y="288"/>
              </a:cxn>
              <a:cxn ang="0">
                <a:pos x="0" y="384"/>
              </a:cxn>
            </a:cxnLst>
            <a:rect l="0" t="0" r="r" b="b"/>
            <a:pathLst>
              <a:path w="1152" h="384">
                <a:moveTo>
                  <a:pt x="1152" y="0"/>
                </a:moveTo>
                <a:cubicBezTo>
                  <a:pt x="840" y="112"/>
                  <a:pt x="528" y="224"/>
                  <a:pt x="336" y="288"/>
                </a:cubicBezTo>
                <a:cubicBezTo>
                  <a:pt x="144" y="352"/>
                  <a:pt x="72" y="368"/>
                  <a:pt x="0" y="384"/>
                </a:cubicBezTo>
              </a:path>
            </a:pathLst>
          </a:custGeom>
          <a:noFill/>
          <a:ln w="50800">
            <a:solidFill>
              <a:srgbClr val="0070C0"/>
            </a:solidFill>
            <a:round/>
            <a:headEnd/>
            <a:tailEnd/>
          </a:ln>
        </p:spPr>
        <p:txBody>
          <a:bodyPr wrap="none" anchor="ctr"/>
          <a:lstStyle/>
          <a:p>
            <a:endParaRPr lang="it-IT">
              <a:solidFill>
                <a:srgbClr val="6E7178"/>
              </a:solidFill>
            </a:endParaRPr>
          </a:p>
        </p:txBody>
      </p:sp>
      <p:sp>
        <p:nvSpPr>
          <p:cNvPr id="573646" name="Freeform 206"/>
          <p:cNvSpPr>
            <a:spLocks/>
          </p:cNvSpPr>
          <p:nvPr/>
        </p:nvSpPr>
        <p:spPr bwMode="auto">
          <a:xfrm>
            <a:off x="3937000" y="808265"/>
            <a:ext cx="2743200" cy="2286000"/>
          </a:xfrm>
          <a:custGeom>
            <a:avLst/>
            <a:gdLst/>
            <a:ahLst/>
            <a:cxnLst>
              <a:cxn ang="0">
                <a:pos x="0" y="1920"/>
              </a:cxn>
              <a:cxn ang="0">
                <a:pos x="336" y="1632"/>
              </a:cxn>
              <a:cxn ang="0">
                <a:pos x="816" y="1152"/>
              </a:cxn>
              <a:cxn ang="0">
                <a:pos x="1056" y="864"/>
              </a:cxn>
              <a:cxn ang="0">
                <a:pos x="1344" y="480"/>
              </a:cxn>
              <a:cxn ang="0">
                <a:pos x="1488" y="288"/>
              </a:cxn>
              <a:cxn ang="0">
                <a:pos x="1728" y="0"/>
              </a:cxn>
            </a:cxnLst>
            <a:rect l="0" t="0" r="r" b="b"/>
            <a:pathLst>
              <a:path w="1728" h="1920">
                <a:moveTo>
                  <a:pt x="0" y="1920"/>
                </a:moveTo>
                <a:cubicBezTo>
                  <a:pt x="100" y="1840"/>
                  <a:pt x="200" y="1760"/>
                  <a:pt x="336" y="1632"/>
                </a:cubicBezTo>
                <a:cubicBezTo>
                  <a:pt x="472" y="1504"/>
                  <a:pt x="696" y="1280"/>
                  <a:pt x="816" y="1152"/>
                </a:cubicBezTo>
                <a:cubicBezTo>
                  <a:pt x="936" y="1024"/>
                  <a:pt x="968" y="976"/>
                  <a:pt x="1056" y="864"/>
                </a:cubicBezTo>
                <a:cubicBezTo>
                  <a:pt x="1144" y="752"/>
                  <a:pt x="1272" y="576"/>
                  <a:pt x="1344" y="480"/>
                </a:cubicBezTo>
                <a:cubicBezTo>
                  <a:pt x="1416" y="384"/>
                  <a:pt x="1424" y="368"/>
                  <a:pt x="1488" y="288"/>
                </a:cubicBezTo>
                <a:cubicBezTo>
                  <a:pt x="1552" y="208"/>
                  <a:pt x="1640" y="104"/>
                  <a:pt x="1728" y="0"/>
                </a:cubicBezTo>
              </a:path>
            </a:pathLst>
          </a:custGeom>
          <a:noFill/>
          <a:ln w="50800">
            <a:solidFill>
              <a:srgbClr val="0070C0"/>
            </a:solidFill>
            <a:round/>
            <a:headEnd/>
            <a:tailEnd/>
          </a:ln>
        </p:spPr>
        <p:txBody>
          <a:bodyPr wrap="none" anchor="ctr"/>
          <a:lstStyle/>
          <a:p>
            <a:endParaRPr lang="it-IT">
              <a:solidFill>
                <a:srgbClr val="6E7178"/>
              </a:solidFill>
            </a:endParaRPr>
          </a:p>
        </p:txBody>
      </p:sp>
      <p:sp>
        <p:nvSpPr>
          <p:cNvPr id="573647" name="Text Box 207"/>
          <p:cNvSpPr txBox="1">
            <a:spLocks noChangeArrowheads="1"/>
          </p:cNvSpPr>
          <p:nvPr/>
        </p:nvSpPr>
        <p:spPr bwMode="auto">
          <a:xfrm rot="19543195">
            <a:off x="3596766" y="2739513"/>
            <a:ext cx="714773" cy="261610"/>
          </a:xfrm>
          <a:prstGeom prst="rect">
            <a:avLst/>
          </a:prstGeom>
          <a:solidFill>
            <a:schemeClr val="accent1">
              <a:lumMod val="10000"/>
            </a:schemeClr>
          </a:solidFill>
          <a:ln w="9525">
            <a:noFill/>
            <a:miter lim="800000"/>
            <a:headEnd/>
            <a:tailEnd/>
          </a:ln>
        </p:spPr>
        <p:txBody>
          <a:bodyPr wrap="square">
            <a:spAutoFit/>
          </a:bodyPr>
          <a:lstStyle/>
          <a:p>
            <a:pPr algn="ctr">
              <a:spcBef>
                <a:spcPct val="50000"/>
              </a:spcBef>
            </a:pPr>
            <a:r>
              <a:rPr lang="en-US" sz="1100" dirty="0">
                <a:solidFill>
                  <a:srgbClr val="FFFF00"/>
                </a:solidFill>
              </a:rPr>
              <a:t>Chip</a:t>
            </a:r>
          </a:p>
        </p:txBody>
      </p:sp>
      <p:sp>
        <p:nvSpPr>
          <p:cNvPr id="573648" name="Text Box 208"/>
          <p:cNvSpPr txBox="1">
            <a:spLocks noChangeArrowheads="1"/>
          </p:cNvSpPr>
          <p:nvPr/>
        </p:nvSpPr>
        <p:spPr bwMode="auto">
          <a:xfrm rot="20528117">
            <a:off x="2692396" y="3114498"/>
            <a:ext cx="990600" cy="261610"/>
          </a:xfrm>
          <a:prstGeom prst="rect">
            <a:avLst/>
          </a:prstGeom>
          <a:solidFill>
            <a:schemeClr val="accent1">
              <a:lumMod val="10000"/>
            </a:schemeClr>
          </a:solidFill>
          <a:ln w="9525">
            <a:noFill/>
            <a:miter lim="800000"/>
            <a:headEnd/>
            <a:tailEnd/>
          </a:ln>
        </p:spPr>
        <p:txBody>
          <a:bodyPr>
            <a:spAutoFit/>
          </a:bodyPr>
          <a:lstStyle/>
          <a:p>
            <a:pPr algn="ctr">
              <a:spcBef>
                <a:spcPct val="50000"/>
              </a:spcBef>
            </a:pPr>
            <a:r>
              <a:rPr lang="en-US" sz="1100" dirty="0">
                <a:solidFill>
                  <a:srgbClr val="FFFF00"/>
                </a:solidFill>
              </a:rPr>
              <a:t>Transistor</a:t>
            </a:r>
          </a:p>
        </p:txBody>
      </p:sp>
      <p:sp>
        <p:nvSpPr>
          <p:cNvPr id="573649" name="Text Box 209"/>
          <p:cNvSpPr txBox="1">
            <a:spLocks noChangeArrowheads="1"/>
          </p:cNvSpPr>
          <p:nvPr/>
        </p:nvSpPr>
        <p:spPr bwMode="auto">
          <a:xfrm rot="20662953">
            <a:off x="2081666" y="3347974"/>
            <a:ext cx="615950" cy="261610"/>
          </a:xfrm>
          <a:prstGeom prst="rect">
            <a:avLst/>
          </a:prstGeom>
          <a:solidFill>
            <a:schemeClr val="accent1">
              <a:lumMod val="10000"/>
            </a:schemeClr>
          </a:solidFill>
          <a:ln w="9525">
            <a:noFill/>
            <a:miter lim="800000"/>
            <a:headEnd/>
            <a:tailEnd/>
          </a:ln>
        </p:spPr>
        <p:txBody>
          <a:bodyPr>
            <a:spAutoFit/>
          </a:bodyPr>
          <a:lstStyle/>
          <a:p>
            <a:pPr algn="ctr">
              <a:spcBef>
                <a:spcPct val="50000"/>
              </a:spcBef>
            </a:pPr>
            <a:r>
              <a:rPr lang="en-US" sz="1100" dirty="0">
                <a:solidFill>
                  <a:srgbClr val="FFFF00"/>
                </a:solidFill>
              </a:rPr>
              <a:t>Tube</a:t>
            </a:r>
          </a:p>
        </p:txBody>
      </p:sp>
      <p:sp>
        <p:nvSpPr>
          <p:cNvPr id="573650" name="Text Box 210"/>
          <p:cNvSpPr txBox="1">
            <a:spLocks noChangeArrowheads="1"/>
          </p:cNvSpPr>
          <p:nvPr/>
        </p:nvSpPr>
        <p:spPr bwMode="auto">
          <a:xfrm rot="20693110">
            <a:off x="922340" y="3568976"/>
            <a:ext cx="1160462" cy="261610"/>
          </a:xfrm>
          <a:prstGeom prst="rect">
            <a:avLst/>
          </a:prstGeom>
          <a:solidFill>
            <a:schemeClr val="accent1">
              <a:lumMod val="10000"/>
            </a:schemeClr>
          </a:solidFill>
          <a:ln w="9525">
            <a:noFill/>
            <a:miter lim="800000"/>
            <a:headEnd/>
            <a:tailEnd/>
          </a:ln>
        </p:spPr>
        <p:txBody>
          <a:bodyPr>
            <a:spAutoFit/>
          </a:bodyPr>
          <a:lstStyle/>
          <a:p>
            <a:pPr algn="ctr">
              <a:spcBef>
                <a:spcPct val="50000"/>
              </a:spcBef>
            </a:pPr>
            <a:r>
              <a:rPr lang="en-US" sz="1100" dirty="0">
                <a:solidFill>
                  <a:srgbClr val="FFFF00"/>
                </a:solidFill>
              </a:rPr>
              <a:t>Mechanical</a:t>
            </a:r>
          </a:p>
        </p:txBody>
      </p:sp>
      <p:sp>
        <p:nvSpPr>
          <p:cNvPr id="573651" name="Text Box 211"/>
          <p:cNvSpPr txBox="1">
            <a:spLocks noChangeArrowheads="1"/>
          </p:cNvSpPr>
          <p:nvPr/>
        </p:nvSpPr>
        <p:spPr bwMode="auto">
          <a:xfrm rot="19095470">
            <a:off x="4764091" y="1786093"/>
            <a:ext cx="951788" cy="261610"/>
          </a:xfrm>
          <a:prstGeom prst="rect">
            <a:avLst/>
          </a:prstGeom>
          <a:solidFill>
            <a:schemeClr val="accent1">
              <a:lumMod val="10000"/>
            </a:schemeClr>
          </a:solidFill>
          <a:ln w="9525">
            <a:noFill/>
            <a:miter lim="800000"/>
            <a:headEnd/>
            <a:tailEnd/>
          </a:ln>
        </p:spPr>
        <p:txBody>
          <a:bodyPr wrap="square">
            <a:spAutoFit/>
          </a:bodyPr>
          <a:lstStyle/>
          <a:p>
            <a:pPr algn="ctr">
              <a:spcBef>
                <a:spcPct val="50000"/>
              </a:spcBef>
            </a:pPr>
            <a:r>
              <a:rPr lang="en-US" sz="1100" dirty="0">
                <a:solidFill>
                  <a:srgbClr val="FFFF00"/>
                </a:solidFill>
              </a:rPr>
              <a:t>Molecular</a:t>
            </a:r>
          </a:p>
        </p:txBody>
      </p:sp>
      <p:sp>
        <p:nvSpPr>
          <p:cNvPr id="573652" name="Text Box 212"/>
          <p:cNvSpPr txBox="1">
            <a:spLocks noChangeArrowheads="1"/>
          </p:cNvSpPr>
          <p:nvPr/>
        </p:nvSpPr>
        <p:spPr bwMode="auto">
          <a:xfrm rot="18882896">
            <a:off x="5480756" y="1172277"/>
            <a:ext cx="859532" cy="261610"/>
          </a:xfrm>
          <a:prstGeom prst="rect">
            <a:avLst/>
          </a:prstGeom>
          <a:solidFill>
            <a:schemeClr val="accent1">
              <a:lumMod val="10000"/>
            </a:schemeClr>
          </a:solidFill>
          <a:ln w="9525">
            <a:noFill/>
            <a:miter lim="800000"/>
            <a:headEnd/>
            <a:tailEnd/>
          </a:ln>
        </p:spPr>
        <p:txBody>
          <a:bodyPr wrap="square">
            <a:spAutoFit/>
          </a:bodyPr>
          <a:lstStyle/>
          <a:p>
            <a:pPr algn="ctr">
              <a:spcBef>
                <a:spcPct val="50000"/>
              </a:spcBef>
            </a:pPr>
            <a:r>
              <a:rPr lang="en-US" sz="1100" dirty="0">
                <a:solidFill>
                  <a:srgbClr val="FFFF00"/>
                </a:solidFill>
              </a:rPr>
              <a:t>Quantum</a:t>
            </a:r>
          </a:p>
        </p:txBody>
      </p:sp>
      <p:sp>
        <p:nvSpPr>
          <p:cNvPr id="3" name="Stella a 5 punte 2"/>
          <p:cNvSpPr/>
          <p:nvPr/>
        </p:nvSpPr>
        <p:spPr bwMode="auto">
          <a:xfrm>
            <a:off x="4060376" y="2039073"/>
            <a:ext cx="1108524" cy="982624"/>
          </a:xfrm>
          <a:prstGeom prst="star5">
            <a:avLst/>
          </a:prstGeom>
          <a:solidFill>
            <a:srgbClr val="FFFF00">
              <a:alpha val="40000"/>
            </a:srgbClr>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
        <p:nvSpPr>
          <p:cNvPr id="573653" name="Text Box 213"/>
          <p:cNvSpPr txBox="1">
            <a:spLocks noChangeArrowheads="1"/>
          </p:cNvSpPr>
          <p:nvPr/>
        </p:nvSpPr>
        <p:spPr bwMode="auto">
          <a:xfrm rot="19349683">
            <a:off x="4200521" y="2310771"/>
            <a:ext cx="742950" cy="261610"/>
          </a:xfrm>
          <a:prstGeom prst="rect">
            <a:avLst/>
          </a:prstGeom>
          <a:solidFill>
            <a:schemeClr val="accent1">
              <a:lumMod val="10000"/>
            </a:schemeClr>
          </a:solidFill>
          <a:ln w="9525">
            <a:noFill/>
            <a:miter lim="800000"/>
            <a:headEnd/>
            <a:tailEnd/>
          </a:ln>
        </p:spPr>
        <p:txBody>
          <a:bodyPr>
            <a:spAutoFit/>
          </a:bodyPr>
          <a:lstStyle/>
          <a:p>
            <a:pPr algn="ctr">
              <a:spcBef>
                <a:spcPct val="50000"/>
              </a:spcBef>
            </a:pPr>
            <a:r>
              <a:rPr lang="en-US" sz="1100" dirty="0" smtClean="0">
                <a:solidFill>
                  <a:srgbClr val="FFFF00"/>
                </a:solidFill>
              </a:rPr>
              <a:t>Parallel</a:t>
            </a:r>
            <a:endParaRPr lang="en-US" sz="1100" dirty="0">
              <a:solidFill>
                <a:srgbClr val="FFFF00"/>
              </a:solidFill>
            </a:endParaRPr>
          </a:p>
        </p:txBody>
      </p:sp>
      <p:sp>
        <p:nvSpPr>
          <p:cNvPr id="573655" name="Text Box 215"/>
          <p:cNvSpPr txBox="1">
            <a:spLocks noChangeArrowheads="1"/>
          </p:cNvSpPr>
          <p:nvPr/>
        </p:nvSpPr>
        <p:spPr bwMode="auto">
          <a:xfrm>
            <a:off x="6337300" y="2228865"/>
            <a:ext cx="1676400" cy="276999"/>
          </a:xfrm>
          <a:prstGeom prst="rect">
            <a:avLst/>
          </a:prstGeom>
          <a:noFill/>
          <a:ln w="9525">
            <a:noFill/>
            <a:miter lim="800000"/>
            <a:headEnd/>
            <a:tailEnd/>
          </a:ln>
        </p:spPr>
        <p:txBody>
          <a:bodyPr>
            <a:spAutoFit/>
          </a:bodyPr>
          <a:lstStyle/>
          <a:p>
            <a:pPr>
              <a:spcBef>
                <a:spcPct val="50000"/>
              </a:spcBef>
            </a:pPr>
            <a:r>
              <a:rPr lang="en-US" sz="1200" i="1" dirty="0">
                <a:solidFill>
                  <a:schemeClr val="tx1">
                    <a:lumMod val="65000"/>
                    <a:lumOff val="35000"/>
                  </a:schemeClr>
                </a:solidFill>
              </a:rPr>
              <a:t>One human brain</a:t>
            </a:r>
          </a:p>
        </p:txBody>
      </p:sp>
      <p:sp>
        <p:nvSpPr>
          <p:cNvPr id="573461" name="Text Box 21"/>
          <p:cNvSpPr txBox="1">
            <a:spLocks noChangeArrowheads="1"/>
          </p:cNvSpPr>
          <p:nvPr/>
        </p:nvSpPr>
        <p:spPr bwMode="auto">
          <a:xfrm>
            <a:off x="5727700" y="1571640"/>
            <a:ext cx="1955800" cy="276999"/>
          </a:xfrm>
          <a:prstGeom prst="rect">
            <a:avLst/>
          </a:prstGeom>
          <a:noFill/>
          <a:ln w="9525">
            <a:noFill/>
            <a:miter lim="800000"/>
            <a:headEnd/>
            <a:tailEnd/>
          </a:ln>
        </p:spPr>
        <p:txBody>
          <a:bodyPr wrap="square">
            <a:spAutoFit/>
          </a:bodyPr>
          <a:lstStyle/>
          <a:p>
            <a:pPr>
              <a:spcBef>
                <a:spcPct val="50000"/>
              </a:spcBef>
            </a:pPr>
            <a:r>
              <a:rPr lang="en-US" sz="1200" i="1" dirty="0">
                <a:solidFill>
                  <a:srgbClr val="6E7178"/>
                </a:solidFill>
              </a:rPr>
              <a:t>All human brains</a:t>
            </a:r>
          </a:p>
        </p:txBody>
      </p:sp>
      <p:pic>
        <p:nvPicPr>
          <p:cNvPr id="646145" name="Picture 1"/>
          <p:cNvPicPr>
            <a:picLocks noChangeAspect="1" noChangeArrowheads="1"/>
          </p:cNvPicPr>
          <p:nvPr/>
        </p:nvPicPr>
        <p:blipFill>
          <a:blip r:embed="rId3" cstate="print"/>
          <a:srcRect/>
          <a:stretch>
            <a:fillRect/>
          </a:stretch>
        </p:blipFill>
        <p:spPr bwMode="auto">
          <a:xfrm flipH="1">
            <a:off x="8063980" y="1847852"/>
            <a:ext cx="775247" cy="714375"/>
          </a:xfrm>
          <a:prstGeom prst="rect">
            <a:avLst/>
          </a:prstGeom>
          <a:noFill/>
          <a:ln w="9525">
            <a:noFill/>
            <a:miter lim="800000"/>
            <a:headEnd/>
            <a:tailEnd/>
          </a:ln>
        </p:spPr>
      </p:pic>
      <p:pic>
        <p:nvPicPr>
          <p:cNvPr id="646146" name="Picture 2"/>
          <p:cNvPicPr>
            <a:picLocks noChangeAspect="1" noChangeArrowheads="1"/>
          </p:cNvPicPr>
          <p:nvPr/>
        </p:nvPicPr>
        <p:blipFill>
          <a:blip r:embed="rId4" cstate="print"/>
          <a:srcRect/>
          <a:stretch>
            <a:fillRect/>
          </a:stretch>
        </p:blipFill>
        <p:spPr bwMode="auto">
          <a:xfrm>
            <a:off x="7859482" y="2613026"/>
            <a:ext cx="522518" cy="457200"/>
          </a:xfrm>
          <a:prstGeom prst="rect">
            <a:avLst/>
          </a:prstGeom>
          <a:noFill/>
          <a:ln w="9525">
            <a:noFill/>
            <a:miter lim="800000"/>
            <a:headEnd/>
            <a:tailEnd/>
          </a:ln>
        </p:spPr>
      </p:pic>
      <p:pic>
        <p:nvPicPr>
          <p:cNvPr id="646148" name="Picture 4"/>
          <p:cNvPicPr>
            <a:picLocks noChangeAspect="1" noChangeArrowheads="1"/>
          </p:cNvPicPr>
          <p:nvPr/>
        </p:nvPicPr>
        <p:blipFill>
          <a:blip r:embed="rId5" cstate="print"/>
          <a:srcRect/>
          <a:stretch>
            <a:fillRect/>
          </a:stretch>
        </p:blipFill>
        <p:spPr bwMode="auto">
          <a:xfrm>
            <a:off x="7157606" y="714389"/>
            <a:ext cx="1960994" cy="979885"/>
          </a:xfrm>
          <a:prstGeom prst="rect">
            <a:avLst/>
          </a:prstGeom>
          <a:noFill/>
          <a:ln w="9525">
            <a:noFill/>
            <a:miter lim="800000"/>
            <a:headEnd/>
            <a:tailEnd/>
          </a:ln>
        </p:spPr>
      </p:pic>
      <p:sp>
        <p:nvSpPr>
          <p:cNvPr id="48" name="Text Box 6"/>
          <p:cNvSpPr txBox="1">
            <a:spLocks noChangeArrowheads="1"/>
          </p:cNvSpPr>
          <p:nvPr/>
        </p:nvSpPr>
        <p:spPr bwMode="auto">
          <a:xfrm>
            <a:off x="0" y="123825"/>
            <a:ext cx="9144000" cy="459100"/>
          </a:xfrm>
          <a:prstGeom prst="rect">
            <a:avLst/>
          </a:prstGeom>
          <a:noFill/>
          <a:ln w="12700">
            <a:noFill/>
            <a:miter lim="800000"/>
            <a:headEnd/>
            <a:tailEnd/>
          </a:ln>
          <a:effectLst/>
        </p:spPr>
        <p:txBody>
          <a:bodyPr lIns="90488" tIns="44450" rIns="90488" bIns="44450">
            <a:spAutoFit/>
          </a:bodyPr>
          <a:lstStyle/>
          <a:p>
            <a:pPr eaLnBrk="0" hangingPunct="0"/>
            <a:r>
              <a:rPr lang="en-US" sz="2400" dirty="0" smtClean="0">
                <a:solidFill>
                  <a:schemeClr val="tx1">
                    <a:lumMod val="65000"/>
                    <a:lumOff val="35000"/>
                  </a:schemeClr>
                </a:solidFill>
                <a:latin typeface="Arial Black" pitchFamily="34" charset="0"/>
              </a:rPr>
              <a:t>Exponential </a:t>
            </a:r>
            <a:r>
              <a:rPr lang="en-US" sz="2400" dirty="0">
                <a:solidFill>
                  <a:schemeClr val="tx1">
                    <a:lumMod val="65000"/>
                    <a:lumOff val="35000"/>
                  </a:schemeClr>
                </a:solidFill>
                <a:latin typeface="Arial Black" pitchFamily="34" charset="0"/>
              </a:rPr>
              <a:t>Growth of </a:t>
            </a:r>
            <a:r>
              <a:rPr lang="en-US" sz="2400" dirty="0" smtClean="0">
                <a:solidFill>
                  <a:schemeClr val="tx1">
                    <a:lumMod val="65000"/>
                    <a:lumOff val="35000"/>
                  </a:schemeClr>
                </a:solidFill>
                <a:latin typeface="Arial Black" pitchFamily="34" charset="0"/>
              </a:rPr>
              <a:t>Computing </a:t>
            </a:r>
            <a:r>
              <a:rPr lang="en-US" sz="2400" dirty="0">
                <a:solidFill>
                  <a:schemeClr val="tx1">
                    <a:lumMod val="65000"/>
                    <a:lumOff val="35000"/>
                  </a:schemeClr>
                </a:solidFill>
                <a:latin typeface="Arial Black" pitchFamily="34" charset="0"/>
              </a:rPr>
              <a:t>1900-2100</a:t>
            </a:r>
            <a:endParaRPr lang="it-IT" sz="2400" dirty="0">
              <a:solidFill>
                <a:schemeClr val="tx1">
                  <a:lumMod val="65000"/>
                  <a:lumOff val="35000"/>
                </a:schemeClr>
              </a:solidFill>
              <a:latin typeface="Arial Black" pitchFamily="34" charset="0"/>
            </a:endParaRPr>
          </a:p>
        </p:txBody>
      </p:sp>
      <p:pic>
        <p:nvPicPr>
          <p:cNvPr id="276482" name="Picture 2" descr="Risultati immagini per cavalletta"/>
          <p:cNvPicPr>
            <a:picLocks noChangeAspect="1" noChangeArrowheads="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230608" y="2855551"/>
            <a:ext cx="590808" cy="41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17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650"/>
                                        </p:tgtEl>
                                        <p:attrNameLst>
                                          <p:attrName>style.visibility</p:attrName>
                                        </p:attrNameLst>
                                      </p:cBhvr>
                                      <p:to>
                                        <p:strVal val="visible"/>
                                      </p:to>
                                    </p:set>
                                    <p:animEffect transition="in" filter="fade">
                                      <p:cBhvr>
                                        <p:cTn id="12" dur="500"/>
                                        <p:tgtEl>
                                          <p:spTgt spid="5736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649"/>
                                        </p:tgtEl>
                                        <p:attrNameLst>
                                          <p:attrName>style.visibility</p:attrName>
                                        </p:attrNameLst>
                                      </p:cBhvr>
                                      <p:to>
                                        <p:strVal val="visible"/>
                                      </p:to>
                                    </p:set>
                                    <p:animEffect transition="in" filter="fade">
                                      <p:cBhvr>
                                        <p:cTn id="17" dur="500"/>
                                        <p:tgtEl>
                                          <p:spTgt spid="5736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648"/>
                                        </p:tgtEl>
                                        <p:attrNameLst>
                                          <p:attrName>style.visibility</p:attrName>
                                        </p:attrNameLst>
                                      </p:cBhvr>
                                      <p:to>
                                        <p:strVal val="visible"/>
                                      </p:to>
                                    </p:set>
                                    <p:animEffect transition="in" filter="fade">
                                      <p:cBhvr>
                                        <p:cTn id="22" dur="500"/>
                                        <p:tgtEl>
                                          <p:spTgt spid="5736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3647"/>
                                        </p:tgtEl>
                                        <p:attrNameLst>
                                          <p:attrName>style.visibility</p:attrName>
                                        </p:attrNameLst>
                                      </p:cBhvr>
                                      <p:to>
                                        <p:strVal val="visible"/>
                                      </p:to>
                                    </p:set>
                                    <p:animEffect transition="in" filter="fade">
                                      <p:cBhvr>
                                        <p:cTn id="27" dur="500"/>
                                        <p:tgtEl>
                                          <p:spTgt spid="5736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3653"/>
                                        </p:tgtEl>
                                        <p:attrNameLst>
                                          <p:attrName>style.visibility</p:attrName>
                                        </p:attrNameLst>
                                      </p:cBhvr>
                                      <p:to>
                                        <p:strVal val="visible"/>
                                      </p:to>
                                    </p:set>
                                    <p:animEffect transition="in" filter="fade">
                                      <p:cBhvr>
                                        <p:cTn id="32" dur="500"/>
                                        <p:tgtEl>
                                          <p:spTgt spid="5736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3651"/>
                                        </p:tgtEl>
                                        <p:attrNameLst>
                                          <p:attrName>style.visibility</p:attrName>
                                        </p:attrNameLst>
                                      </p:cBhvr>
                                      <p:to>
                                        <p:strVal val="visible"/>
                                      </p:to>
                                    </p:set>
                                    <p:animEffect transition="in" filter="fade">
                                      <p:cBhvr>
                                        <p:cTn id="37" dur="500"/>
                                        <p:tgtEl>
                                          <p:spTgt spid="5736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3652"/>
                                        </p:tgtEl>
                                        <p:attrNameLst>
                                          <p:attrName>style.visibility</p:attrName>
                                        </p:attrNameLst>
                                      </p:cBhvr>
                                      <p:to>
                                        <p:strVal val="visible"/>
                                      </p:to>
                                    </p:set>
                                    <p:animEffect transition="in" filter="fade">
                                      <p:cBhvr>
                                        <p:cTn id="42" dur="500"/>
                                        <p:tgtEl>
                                          <p:spTgt spid="57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7" grpId="0" animBg="1"/>
      <p:bldP spid="573648" grpId="0" animBg="1"/>
      <p:bldP spid="573649" grpId="0" animBg="1"/>
      <p:bldP spid="573650" grpId="0" animBg="1"/>
      <p:bldP spid="573651" grpId="0" animBg="1"/>
      <p:bldP spid="573652" grpId="0" animBg="1"/>
      <p:bldP spid="3" grpId="0" animBg="1"/>
      <p:bldP spid="5736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sz="half" idx="1"/>
          </p:nvPr>
        </p:nvSpPr>
        <p:spPr/>
        <p:txBody>
          <a:bodyPr/>
          <a:lstStyle/>
          <a:p>
            <a:endParaRPr lang="en-US"/>
          </a:p>
        </p:txBody>
      </p:sp>
      <p:sp>
        <p:nvSpPr>
          <p:cNvPr id="4" name="Segnaposto contenuto 3"/>
          <p:cNvSpPr>
            <a:spLocks noGrp="1"/>
          </p:cNvSpPr>
          <p:nvPr>
            <p:ph sz="half" idx="2"/>
          </p:nvPr>
        </p:nvSpPr>
        <p:spPr/>
        <p:txBody>
          <a:bodyPr/>
          <a:lstStyle/>
          <a:p>
            <a:endParaRPr lang="en-US" dirty="0"/>
          </a:p>
        </p:txBody>
      </p:sp>
      <p:pic>
        <p:nvPicPr>
          <p:cNvPr id="281602" name="Picture 2" descr="http://www.cadalyst.com/files/cadalyst/nodes/2008/6351/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29" y="15"/>
            <a:ext cx="8904128" cy="5061857"/>
          </a:xfrm>
          <a:prstGeom prst="rect">
            <a:avLst/>
          </a:prstGeom>
          <a:solidFill>
            <a:schemeClr val="bg1"/>
          </a:solidFill>
          <a:extLst/>
        </p:spPr>
      </p:pic>
      <p:sp>
        <p:nvSpPr>
          <p:cNvPr id="6" name="Figura a mano libera 5"/>
          <p:cNvSpPr/>
          <p:nvPr/>
        </p:nvSpPr>
        <p:spPr>
          <a:xfrm rot="21329435">
            <a:off x="6516914" y="2677659"/>
            <a:ext cx="1828800" cy="196096"/>
          </a:xfrm>
          <a:custGeom>
            <a:avLst/>
            <a:gdLst>
              <a:gd name="connsiteX0" fmla="*/ 0 w 1611085"/>
              <a:gd name="connsiteY0" fmla="*/ 261461 h 261461"/>
              <a:gd name="connsiteX1" fmla="*/ 203200 w 1611085"/>
              <a:gd name="connsiteY1" fmla="*/ 87290 h 261461"/>
              <a:gd name="connsiteX2" fmla="*/ 290285 w 1611085"/>
              <a:gd name="connsiteY2" fmla="*/ 58261 h 261461"/>
              <a:gd name="connsiteX3" fmla="*/ 319314 w 1611085"/>
              <a:gd name="connsiteY3" fmla="*/ 101804 h 261461"/>
              <a:gd name="connsiteX4" fmla="*/ 333828 w 1611085"/>
              <a:gd name="connsiteY4" fmla="*/ 174375 h 261461"/>
              <a:gd name="connsiteX5" fmla="*/ 348342 w 1611085"/>
              <a:gd name="connsiteY5" fmla="*/ 217918 h 261461"/>
              <a:gd name="connsiteX6" fmla="*/ 508000 w 1611085"/>
              <a:gd name="connsiteY6" fmla="*/ 203404 h 261461"/>
              <a:gd name="connsiteX7" fmla="*/ 522514 w 1611085"/>
              <a:gd name="connsiteY7" fmla="*/ 159861 h 261461"/>
              <a:gd name="connsiteX8" fmla="*/ 609600 w 1611085"/>
              <a:gd name="connsiteY8" fmla="*/ 87290 h 261461"/>
              <a:gd name="connsiteX9" fmla="*/ 682171 w 1611085"/>
              <a:gd name="connsiteY9" fmla="*/ 101804 h 261461"/>
              <a:gd name="connsiteX10" fmla="*/ 711200 w 1611085"/>
              <a:gd name="connsiteY10" fmla="*/ 145347 h 261461"/>
              <a:gd name="connsiteX11" fmla="*/ 754742 w 1611085"/>
              <a:gd name="connsiteY11" fmla="*/ 159861 h 261461"/>
              <a:gd name="connsiteX12" fmla="*/ 798285 w 1611085"/>
              <a:gd name="connsiteY12" fmla="*/ 188890 h 261461"/>
              <a:gd name="connsiteX13" fmla="*/ 899885 w 1611085"/>
              <a:gd name="connsiteY13" fmla="*/ 130833 h 261461"/>
              <a:gd name="connsiteX14" fmla="*/ 1001485 w 1611085"/>
              <a:gd name="connsiteY14" fmla="*/ 145347 h 261461"/>
              <a:gd name="connsiteX15" fmla="*/ 1088571 w 1611085"/>
              <a:gd name="connsiteY15" fmla="*/ 232433 h 261461"/>
              <a:gd name="connsiteX16" fmla="*/ 1132114 w 1611085"/>
              <a:gd name="connsiteY16" fmla="*/ 246947 h 261461"/>
              <a:gd name="connsiteX17" fmla="*/ 1248228 w 1611085"/>
              <a:gd name="connsiteY17" fmla="*/ 217918 h 261461"/>
              <a:gd name="connsiteX18" fmla="*/ 1277257 w 1611085"/>
              <a:gd name="connsiteY18" fmla="*/ 174375 h 261461"/>
              <a:gd name="connsiteX19" fmla="*/ 1320800 w 1611085"/>
              <a:gd name="connsiteY19" fmla="*/ 145347 h 261461"/>
              <a:gd name="connsiteX20" fmla="*/ 1407885 w 1611085"/>
              <a:gd name="connsiteY20" fmla="*/ 72775 h 261461"/>
              <a:gd name="connsiteX21" fmla="*/ 1494971 w 1611085"/>
              <a:gd name="connsiteY21" fmla="*/ 58261 h 261461"/>
              <a:gd name="connsiteX22" fmla="*/ 1538514 w 1611085"/>
              <a:gd name="connsiteY22" fmla="*/ 14718 h 261461"/>
              <a:gd name="connsiteX23" fmla="*/ 1611085 w 1611085"/>
              <a:gd name="connsiteY23" fmla="*/ 204 h 26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085" h="261461">
                <a:moveTo>
                  <a:pt x="0" y="261461"/>
                </a:moveTo>
                <a:cubicBezTo>
                  <a:pt x="61066" y="188181"/>
                  <a:pt x="103462" y="120537"/>
                  <a:pt x="203200" y="87290"/>
                </a:cubicBezTo>
                <a:lnTo>
                  <a:pt x="290285" y="58261"/>
                </a:lnTo>
                <a:cubicBezTo>
                  <a:pt x="299961" y="72775"/>
                  <a:pt x="313189" y="85471"/>
                  <a:pt x="319314" y="101804"/>
                </a:cubicBezTo>
                <a:cubicBezTo>
                  <a:pt x="327976" y="124903"/>
                  <a:pt x="327845" y="150442"/>
                  <a:pt x="333828" y="174375"/>
                </a:cubicBezTo>
                <a:cubicBezTo>
                  <a:pt x="337539" y="189218"/>
                  <a:pt x="343504" y="203404"/>
                  <a:pt x="348342" y="217918"/>
                </a:cubicBezTo>
                <a:cubicBezTo>
                  <a:pt x="401561" y="213080"/>
                  <a:pt x="457303" y="220303"/>
                  <a:pt x="508000" y="203404"/>
                </a:cubicBezTo>
                <a:cubicBezTo>
                  <a:pt x="522514" y="198566"/>
                  <a:pt x="514027" y="172591"/>
                  <a:pt x="522514" y="159861"/>
                </a:cubicBezTo>
                <a:cubicBezTo>
                  <a:pt x="544865" y="126334"/>
                  <a:pt x="577470" y="108710"/>
                  <a:pt x="609600" y="87290"/>
                </a:cubicBezTo>
                <a:cubicBezTo>
                  <a:pt x="633790" y="92128"/>
                  <a:pt x="660752" y="89565"/>
                  <a:pt x="682171" y="101804"/>
                </a:cubicBezTo>
                <a:cubicBezTo>
                  <a:pt x="697317" y="110459"/>
                  <a:pt x="697578" y="134450"/>
                  <a:pt x="711200" y="145347"/>
                </a:cubicBezTo>
                <a:cubicBezTo>
                  <a:pt x="723147" y="154904"/>
                  <a:pt x="740228" y="155023"/>
                  <a:pt x="754742" y="159861"/>
                </a:cubicBezTo>
                <a:cubicBezTo>
                  <a:pt x="769256" y="169537"/>
                  <a:pt x="781016" y="186423"/>
                  <a:pt x="798285" y="188890"/>
                </a:cubicBezTo>
                <a:cubicBezTo>
                  <a:pt x="849452" y="196199"/>
                  <a:pt x="869817" y="160900"/>
                  <a:pt x="899885" y="130833"/>
                </a:cubicBezTo>
                <a:cubicBezTo>
                  <a:pt x="933752" y="135671"/>
                  <a:pt x="969334" y="133656"/>
                  <a:pt x="1001485" y="145347"/>
                </a:cubicBezTo>
                <a:cubicBezTo>
                  <a:pt x="1104162" y="182684"/>
                  <a:pt x="1024010" y="180785"/>
                  <a:pt x="1088571" y="232433"/>
                </a:cubicBezTo>
                <a:cubicBezTo>
                  <a:pt x="1100518" y="241990"/>
                  <a:pt x="1117600" y="242109"/>
                  <a:pt x="1132114" y="246947"/>
                </a:cubicBezTo>
                <a:cubicBezTo>
                  <a:pt x="1135732" y="246223"/>
                  <a:pt x="1233349" y="229821"/>
                  <a:pt x="1248228" y="217918"/>
                </a:cubicBezTo>
                <a:cubicBezTo>
                  <a:pt x="1261850" y="207021"/>
                  <a:pt x="1264922" y="186710"/>
                  <a:pt x="1277257" y="174375"/>
                </a:cubicBezTo>
                <a:cubicBezTo>
                  <a:pt x="1289592" y="162040"/>
                  <a:pt x="1307399" y="156514"/>
                  <a:pt x="1320800" y="145347"/>
                </a:cubicBezTo>
                <a:cubicBezTo>
                  <a:pt x="1347749" y="122890"/>
                  <a:pt x="1371848" y="84787"/>
                  <a:pt x="1407885" y="72775"/>
                </a:cubicBezTo>
                <a:cubicBezTo>
                  <a:pt x="1435804" y="63469"/>
                  <a:pt x="1465942" y="63099"/>
                  <a:pt x="1494971" y="58261"/>
                </a:cubicBezTo>
                <a:cubicBezTo>
                  <a:pt x="1509485" y="43747"/>
                  <a:pt x="1521435" y="26104"/>
                  <a:pt x="1538514" y="14718"/>
                </a:cubicBezTo>
                <a:cubicBezTo>
                  <a:pt x="1564875" y="-2856"/>
                  <a:pt x="1583430" y="204"/>
                  <a:pt x="1611085" y="204"/>
                </a:cubicBezTo>
              </a:path>
            </a:pathLst>
          </a:cu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30047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upercomputer_100808v3_log.gif"/>
          <p:cNvPicPr>
            <a:picLocks noChangeAspect="1"/>
          </p:cNvPicPr>
          <p:nvPr/>
        </p:nvPicPr>
        <p:blipFill>
          <a:blip r:embed="rId3" cstate="print"/>
          <a:srcRect l="8232" t="8333" r="5726" b="11667"/>
          <a:stretch>
            <a:fillRect/>
          </a:stretch>
        </p:blipFill>
        <p:spPr bwMode="auto">
          <a:xfrm>
            <a:off x="-183797" y="352425"/>
            <a:ext cx="8248297" cy="4324350"/>
          </a:xfrm>
          <a:prstGeom prst="rect">
            <a:avLst/>
          </a:prstGeom>
          <a:noFill/>
          <a:ln w="9525">
            <a:noFill/>
            <a:miter lim="800000"/>
            <a:headEnd/>
            <a:tailEnd/>
          </a:ln>
        </p:spPr>
      </p:pic>
      <p:sp>
        <p:nvSpPr>
          <p:cNvPr id="24579" name="Slide Number Placeholder 2"/>
          <p:cNvSpPr>
            <a:spLocks noGrp="1"/>
          </p:cNvSpPr>
          <p:nvPr>
            <p:ph type="sldNum" sz="quarter" idx="10"/>
          </p:nvPr>
        </p:nvSpPr>
        <p:spPr>
          <a:prstGeom prst="rect">
            <a:avLst/>
          </a:prstGeom>
          <a:noFill/>
        </p:spPr>
        <p:txBody>
          <a:bodyPr/>
          <a:lstStyle/>
          <a:p>
            <a:pPr eaLnBrk="1" fontAlgn="auto" hangingPunct="1">
              <a:spcBef>
                <a:spcPts val="0"/>
              </a:spcBef>
              <a:spcAft>
                <a:spcPts val="0"/>
              </a:spcAft>
            </a:pPr>
            <a:fld id="{37887275-1E75-4FA3-BD07-BDE659DD6EE3}" type="slidenum">
              <a:rPr lang="en-US" sz="1200" b="0" smtClean="0">
                <a:solidFill>
                  <a:srgbClr val="FFFFFF">
                    <a:lumMod val="10000"/>
                    <a:lumOff val="90000"/>
                  </a:srgbClr>
                </a:solidFill>
                <a:latin typeface="Arial" pitchFamily="34" charset="0"/>
              </a:rPr>
              <a:pPr eaLnBrk="1" fontAlgn="auto" hangingPunct="1">
                <a:spcBef>
                  <a:spcPts val="0"/>
                </a:spcBef>
                <a:spcAft>
                  <a:spcPts val="0"/>
                </a:spcAft>
              </a:pPr>
              <a:t>16</a:t>
            </a:fld>
            <a:endParaRPr lang="en-US" sz="1200" b="0" dirty="0" smtClean="0">
              <a:solidFill>
                <a:srgbClr val="FFFFFF">
                  <a:lumMod val="10000"/>
                  <a:lumOff val="90000"/>
                </a:srgbClr>
              </a:solidFill>
              <a:latin typeface="Arial" pitchFamily="34" charset="0"/>
            </a:endParaRPr>
          </a:p>
        </p:txBody>
      </p:sp>
      <p:sp>
        <p:nvSpPr>
          <p:cNvPr id="11" name="TextBox 10"/>
          <p:cNvSpPr txBox="1"/>
          <p:nvPr/>
        </p:nvSpPr>
        <p:spPr>
          <a:xfrm>
            <a:off x="5709477" y="3241691"/>
            <a:ext cx="2255233" cy="523220"/>
          </a:xfrm>
          <a:prstGeom prst="rect">
            <a:avLst/>
          </a:prstGeom>
          <a:solidFill>
            <a:schemeClr val="accent1">
              <a:lumMod val="20000"/>
              <a:lumOff val="80000"/>
            </a:schemeClr>
          </a:solidFill>
        </p:spPr>
        <p:txBody>
          <a:bodyPr wrap="none" rtlCol="0">
            <a:spAutoFit/>
          </a:bodyPr>
          <a:lstStyle/>
          <a:p>
            <a:pPr algn="ctr" eaLnBrk="1" fontAlgn="auto" hangingPunct="1">
              <a:spcBef>
                <a:spcPts val="0"/>
              </a:spcBef>
              <a:spcAft>
                <a:spcPts val="0"/>
              </a:spcAft>
            </a:pPr>
            <a:r>
              <a:rPr lang="it-IT" sz="1400" b="0" dirty="0" smtClean="0">
                <a:solidFill>
                  <a:srgbClr val="0070C0"/>
                </a:solidFill>
                <a:latin typeface="Arial" pitchFamily="34" charset="0"/>
                <a:cs typeface="Arial" pitchFamily="34" charset="0"/>
              </a:rPr>
              <a:t>Aurora &amp;  Aurora </a:t>
            </a:r>
            <a:r>
              <a:rPr lang="it-IT" sz="1400" b="0" dirty="0" err="1" smtClean="0">
                <a:solidFill>
                  <a:srgbClr val="0070C0"/>
                </a:solidFill>
                <a:latin typeface="Arial" pitchFamily="34" charset="0"/>
                <a:cs typeface="Arial" pitchFamily="34" charset="0"/>
              </a:rPr>
              <a:t>Tigon</a:t>
            </a:r>
            <a:endParaRPr lang="it-IT" sz="1400" b="0" dirty="0" smtClean="0">
              <a:solidFill>
                <a:srgbClr val="0070C0"/>
              </a:solidFill>
              <a:latin typeface="Arial" pitchFamily="34" charset="0"/>
              <a:cs typeface="Arial" pitchFamily="34" charset="0"/>
            </a:endParaRPr>
          </a:p>
          <a:p>
            <a:pPr algn="ctr" eaLnBrk="1" fontAlgn="auto" hangingPunct="1">
              <a:spcBef>
                <a:spcPts val="0"/>
              </a:spcBef>
              <a:spcAft>
                <a:spcPts val="0"/>
              </a:spcAft>
            </a:pPr>
            <a:r>
              <a:rPr lang="it-IT" sz="1400" b="0" dirty="0" smtClean="0">
                <a:solidFill>
                  <a:srgbClr val="0070C0"/>
                </a:solidFill>
                <a:latin typeface="Arial" pitchFamily="34" charset="0"/>
                <a:cs typeface="Arial" pitchFamily="34" charset="0"/>
              </a:rPr>
              <a:t>Eurotech </a:t>
            </a:r>
            <a:r>
              <a:rPr lang="it-IT" sz="1400" b="0" dirty="0" err="1" smtClean="0">
                <a:solidFill>
                  <a:srgbClr val="0070C0"/>
                </a:solidFill>
                <a:latin typeface="Arial" pitchFamily="34" charset="0"/>
                <a:cs typeface="Arial" pitchFamily="34" charset="0"/>
              </a:rPr>
              <a:t>PETAscale</a:t>
            </a:r>
            <a:r>
              <a:rPr lang="it-IT" sz="1400" b="0" dirty="0" smtClean="0">
                <a:solidFill>
                  <a:srgbClr val="0070C0"/>
                </a:solidFill>
                <a:latin typeface="Arial" pitchFamily="34" charset="0"/>
                <a:cs typeface="Arial" pitchFamily="34" charset="0"/>
              </a:rPr>
              <a:t> HPC</a:t>
            </a:r>
            <a:endParaRPr lang="it-IT" sz="1400" b="0" dirty="0">
              <a:solidFill>
                <a:srgbClr val="0070C0"/>
              </a:solidFill>
              <a:latin typeface="Arial" pitchFamily="34" charset="0"/>
              <a:cs typeface="Arial" pitchFamily="34" charset="0"/>
            </a:endParaRPr>
          </a:p>
        </p:txBody>
      </p:sp>
      <p:sp>
        <p:nvSpPr>
          <p:cNvPr id="8" name="Isosceles Triangle 7"/>
          <p:cNvSpPr/>
          <p:nvPr/>
        </p:nvSpPr>
        <p:spPr bwMode="auto">
          <a:xfrm rot="8723656">
            <a:off x="4459391" y="2202512"/>
            <a:ext cx="678237" cy="871225"/>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eaLnBrk="1" hangingPunct="1"/>
            <a:endParaRPr lang="it-IT" sz="1050" dirty="0" smtClean="0">
              <a:solidFill>
                <a:srgbClr val="3399FF"/>
              </a:solidFill>
              <a:latin typeface="Verdana" pitchFamily="34" charset="0"/>
            </a:endParaRPr>
          </a:p>
          <a:p>
            <a:pPr algn="ctr" eaLnBrk="1" hangingPunct="1"/>
            <a:endParaRPr lang="it-IT" sz="1800" dirty="0" smtClean="0">
              <a:solidFill>
                <a:srgbClr val="3399FF"/>
              </a:solidFill>
              <a:latin typeface="Verdana" pitchFamily="34" charset="0"/>
            </a:endParaRPr>
          </a:p>
        </p:txBody>
      </p:sp>
      <p:sp>
        <p:nvSpPr>
          <p:cNvPr id="2" name="Callout 2 1"/>
          <p:cNvSpPr/>
          <p:nvPr/>
        </p:nvSpPr>
        <p:spPr bwMode="auto">
          <a:xfrm>
            <a:off x="7146017" y="2224771"/>
            <a:ext cx="1836966" cy="884822"/>
          </a:xfrm>
          <a:prstGeom prst="borderCallout2">
            <a:avLst>
              <a:gd name="adj1" fmla="val 18750"/>
              <a:gd name="adj2" fmla="val -8333"/>
              <a:gd name="adj3" fmla="val 5158"/>
              <a:gd name="adj4" fmla="val -59127"/>
              <a:gd name="adj5" fmla="val -8738"/>
              <a:gd name="adj6" fmla="val -96505"/>
            </a:avLst>
          </a:prstGeom>
          <a:solidFill>
            <a:schemeClr val="accent1">
              <a:lumMod val="20000"/>
              <a:lumOff val="80000"/>
            </a:schemeClr>
          </a:solidFill>
          <a:ln>
            <a:solidFill>
              <a:schemeClr val="tx1"/>
            </a:solidFill>
          </a:ln>
          <a:effectLst/>
          <a:extLst/>
        </p:spPr>
        <p:txBody>
          <a:bodyPr vert="horz" wrap="square" lIns="90488" tIns="44450" rIns="90488" bIns="44450" numCol="1" rtlCol="0" anchor="t" anchorCtr="0" compatLnSpc="1">
            <a:prstTxWarp prst="textNoShape">
              <a:avLst/>
            </a:prstTxWarp>
          </a:bodyPr>
          <a:lstStyle/>
          <a:p>
            <a:pPr algn="ctr"/>
            <a:r>
              <a:rPr lang="en-US" sz="1200" dirty="0" smtClean="0">
                <a:solidFill>
                  <a:srgbClr val="0070C0"/>
                </a:solidFill>
                <a:latin typeface="Arial" pitchFamily="34" charset="0"/>
                <a:cs typeface="Arial" pitchFamily="34" charset="0"/>
              </a:rPr>
              <a:t>Eurotech is part of</a:t>
            </a:r>
          </a:p>
          <a:p>
            <a:pPr algn="ctr"/>
            <a:r>
              <a:rPr lang="en-US" sz="1600" b="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EEP&amp;DEEPER  </a:t>
            </a:r>
            <a:endParaRPr lang="en-US" sz="1600" dirty="0" smtClean="0">
              <a:solidFill>
                <a:srgbClr val="0070C0"/>
              </a:solidFill>
              <a:latin typeface="Arial" pitchFamily="34" charset="0"/>
              <a:cs typeface="Arial" pitchFamily="34" charset="0"/>
            </a:endParaRPr>
          </a:p>
          <a:p>
            <a:pPr algn="ctr"/>
            <a:r>
              <a:rPr lang="en-US" sz="1200" b="0" dirty="0">
                <a:solidFill>
                  <a:srgbClr val="0070C0"/>
                </a:solidFill>
                <a:latin typeface="Arial" pitchFamily="34" charset="0"/>
                <a:cs typeface="Arial" pitchFamily="34" charset="0"/>
              </a:rPr>
              <a:t>t</a:t>
            </a:r>
            <a:r>
              <a:rPr lang="en-US" sz="1200" dirty="0" smtClean="0">
                <a:solidFill>
                  <a:srgbClr val="0070C0"/>
                </a:solidFill>
                <a:latin typeface="Arial" pitchFamily="34" charset="0"/>
                <a:cs typeface="Arial" pitchFamily="34" charset="0"/>
              </a:rPr>
              <a:t>he EU  </a:t>
            </a:r>
            <a:r>
              <a:rPr lang="en-US" sz="1200" dirty="0" err="1" smtClean="0">
                <a:solidFill>
                  <a:srgbClr val="0070C0"/>
                </a:solidFill>
                <a:latin typeface="Arial" pitchFamily="34" charset="0"/>
                <a:cs typeface="Arial" pitchFamily="34" charset="0"/>
              </a:rPr>
              <a:t>EXAscale</a:t>
            </a:r>
            <a:r>
              <a:rPr lang="en-US" sz="1200" dirty="0" smtClean="0">
                <a:solidFill>
                  <a:srgbClr val="0070C0"/>
                </a:solidFill>
                <a:latin typeface="Arial" pitchFamily="34" charset="0"/>
                <a:cs typeface="Arial" pitchFamily="34" charset="0"/>
              </a:rPr>
              <a:t> Research Project</a:t>
            </a:r>
          </a:p>
        </p:txBody>
      </p:sp>
      <p:sp>
        <p:nvSpPr>
          <p:cNvPr id="3" name="Freccia in giù 2"/>
          <p:cNvSpPr/>
          <p:nvPr/>
        </p:nvSpPr>
        <p:spPr bwMode="auto">
          <a:xfrm rot="14519341">
            <a:off x="5156321" y="1689827"/>
            <a:ext cx="337457" cy="666505"/>
          </a:xfrm>
          <a:prstGeom prst="downArrow">
            <a:avLst/>
          </a:prstGeom>
          <a:solidFill>
            <a:schemeClr val="accent2"/>
          </a:solidFill>
          <a:ln>
            <a:noFill/>
          </a:ln>
          <a:effectLst/>
          <a:extLst/>
        </p:spPr>
        <p:txBody>
          <a:bodyPr vert="horz" wrap="square" lIns="90488" tIns="44450" rIns="90488" bIns="44450" numCol="1" rtlCol="0" anchor="t" anchorCtr="0" compatLnSpc="1">
            <a:prstTxWarp prst="textNoShape">
              <a:avLst/>
            </a:prstTxWarp>
          </a:bodyPr>
          <a:lstStyle/>
          <a:p>
            <a:endParaRPr lang="en-US" smtClean="0">
              <a:solidFill>
                <a:srgbClr val="FFFFFF"/>
              </a:solidFill>
            </a:endParaRPr>
          </a:p>
        </p:txBody>
      </p:sp>
      <p:pic>
        <p:nvPicPr>
          <p:cNvPr id="28569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22" r="16110"/>
          <a:stretch/>
        </p:blipFill>
        <p:spPr bwMode="auto">
          <a:xfrm>
            <a:off x="4382358" y="2832317"/>
            <a:ext cx="1361864" cy="140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205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85698"/>
                                        </p:tgtEl>
                                        <p:attrNameLst>
                                          <p:attrName>style.visibility</p:attrName>
                                        </p:attrNameLst>
                                      </p:cBhvr>
                                      <p:to>
                                        <p:strVal val="visible"/>
                                      </p:to>
                                    </p:set>
                                    <p:animEffect transition="in" filter="fade">
                                      <p:cBhvr>
                                        <p:cTn id="10" dur="500"/>
                                        <p:tgtEl>
                                          <p:spTgt spid="28569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23528" y="249492"/>
            <a:ext cx="6768752" cy="70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rgbClr val="4B90CF"/>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4B90CF"/>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b="1">
                <a:solidFill>
                  <a:srgbClr val="008FCB"/>
                </a:solidFill>
                <a:latin typeface="Arial" charset="0"/>
              </a:defRPr>
            </a:lvl6pPr>
            <a:lvl7pPr marL="914400" algn="l" rtl="0" eaLnBrk="1" fontAlgn="base" hangingPunct="1">
              <a:spcBef>
                <a:spcPct val="0"/>
              </a:spcBef>
              <a:spcAft>
                <a:spcPct val="0"/>
              </a:spcAft>
              <a:defRPr b="1">
                <a:solidFill>
                  <a:srgbClr val="008FCB"/>
                </a:solidFill>
                <a:latin typeface="Arial" charset="0"/>
              </a:defRPr>
            </a:lvl7pPr>
            <a:lvl8pPr marL="1371600" algn="l" rtl="0" eaLnBrk="1" fontAlgn="base" hangingPunct="1">
              <a:spcBef>
                <a:spcPct val="0"/>
              </a:spcBef>
              <a:spcAft>
                <a:spcPct val="0"/>
              </a:spcAft>
              <a:defRPr b="1">
                <a:solidFill>
                  <a:srgbClr val="008FCB"/>
                </a:solidFill>
                <a:latin typeface="Arial" charset="0"/>
              </a:defRPr>
            </a:lvl8pPr>
            <a:lvl9pPr marL="1828800" algn="l" rtl="0" eaLnBrk="1" fontAlgn="base" hangingPunct="1">
              <a:spcBef>
                <a:spcPct val="0"/>
              </a:spcBef>
              <a:spcAft>
                <a:spcPct val="0"/>
              </a:spcAft>
              <a:defRPr b="1">
                <a:solidFill>
                  <a:srgbClr val="008FCB"/>
                </a:solidFill>
                <a:latin typeface="Arial" charset="0"/>
              </a:defRPr>
            </a:lvl9pPr>
          </a:lstStyle>
          <a:p>
            <a:r>
              <a:rPr lang="en-US" sz="2800" dirty="0" smtClean="0"/>
              <a:t>Aurora HPC </a:t>
            </a:r>
            <a:r>
              <a:rPr lang="en-US" dirty="0" smtClean="0"/>
              <a:t/>
            </a:r>
            <a:br>
              <a:rPr lang="en-US" dirty="0" smtClean="0"/>
            </a:br>
            <a:endParaRPr lang="en-US" sz="2000" dirty="0" smtClean="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452" y="1132702"/>
            <a:ext cx="3168352" cy="2532435"/>
          </a:xfrm>
          <a:prstGeom prst="rect">
            <a:avLst/>
          </a:prstGeom>
        </p:spPr>
      </p:pic>
      <p:sp>
        <p:nvSpPr>
          <p:cNvPr id="2" name="Oval Callout 1"/>
          <p:cNvSpPr/>
          <p:nvPr/>
        </p:nvSpPr>
        <p:spPr>
          <a:xfrm>
            <a:off x="5004048" y="395505"/>
            <a:ext cx="2808312" cy="1404156"/>
          </a:xfrm>
          <a:prstGeom prst="wedgeEllipseCallout">
            <a:avLst>
              <a:gd name="adj1" fmla="val -103999"/>
              <a:gd name="adj2" fmla="val 71915"/>
            </a:avLst>
          </a:prstGeom>
          <a:gradFill>
            <a:gsLst>
              <a:gs pos="0">
                <a:schemeClr val="bg1">
                  <a:lumMod val="85000"/>
                </a:schemeClr>
              </a:gs>
              <a:gs pos="100000">
                <a:schemeClr val="bg1"/>
              </a:gs>
            </a:gsLst>
            <a:lin ang="16200000" scaled="0"/>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600" dirty="0" err="1">
                <a:solidFill>
                  <a:srgbClr val="6E7178"/>
                </a:solidFill>
              </a:rPr>
              <a:t>Greenest</a:t>
            </a:r>
            <a:endParaRPr lang="it-IT" sz="1600" dirty="0">
              <a:solidFill>
                <a:srgbClr val="6E7178"/>
              </a:solidFill>
            </a:endParaRPr>
          </a:p>
          <a:p>
            <a:pPr algn="ctr" eaLnBrk="1" fontAlgn="auto" hangingPunct="1">
              <a:spcBef>
                <a:spcPts val="0"/>
              </a:spcBef>
              <a:spcAft>
                <a:spcPts val="0"/>
              </a:spcAft>
            </a:pPr>
            <a:r>
              <a:rPr lang="it-IT" sz="1600" dirty="0" smtClean="0">
                <a:solidFill>
                  <a:srgbClr val="6E7178"/>
                </a:solidFill>
              </a:rPr>
              <a:t>Highest energy efficiency&gt; 3.2 </a:t>
            </a:r>
            <a:r>
              <a:rPr lang="it-IT" sz="1600" dirty="0">
                <a:solidFill>
                  <a:srgbClr val="6E7178"/>
                </a:solidFill>
              </a:rPr>
              <a:t>GFlops/W </a:t>
            </a:r>
          </a:p>
          <a:p>
            <a:pPr algn="ctr" eaLnBrk="1" fontAlgn="auto" hangingPunct="1">
              <a:spcBef>
                <a:spcPts val="0"/>
              </a:spcBef>
              <a:spcAft>
                <a:spcPts val="0"/>
              </a:spcAft>
            </a:pPr>
            <a:r>
              <a:rPr lang="it-IT" sz="1100" dirty="0">
                <a:solidFill>
                  <a:srgbClr val="6E7178"/>
                </a:solidFill>
              </a:rPr>
              <a:t>(#1 and #2 on Green 500 June 2013)</a:t>
            </a:r>
            <a:endParaRPr lang="en-GB" sz="1600" dirty="0">
              <a:solidFill>
                <a:srgbClr val="6E7178"/>
              </a:solidFill>
            </a:endParaRPr>
          </a:p>
        </p:txBody>
      </p:sp>
      <p:sp>
        <p:nvSpPr>
          <p:cNvPr id="9" name="Oval Callout 8"/>
          <p:cNvSpPr/>
          <p:nvPr/>
        </p:nvSpPr>
        <p:spPr>
          <a:xfrm>
            <a:off x="5004048" y="1869672"/>
            <a:ext cx="2808312" cy="1404156"/>
          </a:xfrm>
          <a:prstGeom prst="wedgeEllipseCallout">
            <a:avLst>
              <a:gd name="adj1" fmla="val -104391"/>
              <a:gd name="adj2" fmla="val 8363"/>
            </a:avLst>
          </a:prstGeom>
          <a:gradFill>
            <a:gsLst>
              <a:gs pos="0">
                <a:schemeClr val="bg1">
                  <a:lumMod val="85000"/>
                </a:schemeClr>
              </a:gs>
              <a:gs pos="100000">
                <a:schemeClr val="bg1"/>
              </a:gs>
            </a:gsLst>
            <a:lin ang="16200000" scaled="0"/>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600" dirty="0" err="1">
                <a:solidFill>
                  <a:srgbClr val="6E7178"/>
                </a:solidFill>
              </a:rPr>
              <a:t>Densest</a:t>
            </a:r>
            <a:endParaRPr lang="it-IT" sz="1600" dirty="0">
              <a:solidFill>
                <a:srgbClr val="6E7178"/>
              </a:solidFill>
            </a:endParaRPr>
          </a:p>
          <a:p>
            <a:pPr algn="ctr" eaLnBrk="1" fontAlgn="auto" hangingPunct="1">
              <a:spcBef>
                <a:spcPts val="0"/>
              </a:spcBef>
              <a:spcAft>
                <a:spcPts val="0"/>
              </a:spcAft>
            </a:pPr>
            <a:r>
              <a:rPr lang="it-IT" sz="1600" dirty="0" smtClean="0">
                <a:solidFill>
                  <a:srgbClr val="6E7178"/>
                </a:solidFill>
              </a:rPr>
              <a:t>Best-in-class density: &gt; 0.6 </a:t>
            </a:r>
            <a:r>
              <a:rPr lang="it-IT" sz="1600" dirty="0">
                <a:solidFill>
                  <a:srgbClr val="6E7178"/>
                </a:solidFill>
              </a:rPr>
              <a:t>P</a:t>
            </a:r>
            <a:r>
              <a:rPr lang="it-IT" sz="1600" dirty="0" smtClean="0">
                <a:solidFill>
                  <a:srgbClr val="6E7178"/>
                </a:solidFill>
              </a:rPr>
              <a:t>Flops </a:t>
            </a:r>
            <a:r>
              <a:rPr lang="it-IT" sz="1600" dirty="0">
                <a:solidFill>
                  <a:srgbClr val="6E7178"/>
                </a:solidFill>
              </a:rPr>
              <a:t>per </a:t>
            </a:r>
            <a:r>
              <a:rPr lang="it-IT" sz="1600" dirty="0" smtClean="0">
                <a:solidFill>
                  <a:srgbClr val="6E7178"/>
                </a:solidFill>
              </a:rPr>
              <a:t>rack</a:t>
            </a:r>
            <a:r>
              <a:rPr lang="it-IT" sz="1600" baseline="30000" dirty="0" smtClean="0">
                <a:solidFill>
                  <a:srgbClr val="6E7178"/>
                </a:solidFill>
              </a:rPr>
              <a:t>1</a:t>
            </a:r>
            <a:endParaRPr lang="en-GB" sz="1600" baseline="30000" dirty="0">
              <a:solidFill>
                <a:srgbClr val="6E7178"/>
              </a:solidFill>
            </a:endParaRPr>
          </a:p>
        </p:txBody>
      </p:sp>
      <p:sp>
        <p:nvSpPr>
          <p:cNvPr id="10" name="Oval Callout 9"/>
          <p:cNvSpPr/>
          <p:nvPr/>
        </p:nvSpPr>
        <p:spPr>
          <a:xfrm>
            <a:off x="5004048" y="3378005"/>
            <a:ext cx="2808312" cy="1404156"/>
          </a:xfrm>
          <a:prstGeom prst="wedgeEllipseCallout">
            <a:avLst>
              <a:gd name="adj1" fmla="val -102037"/>
              <a:gd name="adj2" fmla="val -68134"/>
            </a:avLst>
          </a:prstGeom>
          <a:gradFill>
            <a:gsLst>
              <a:gs pos="0">
                <a:schemeClr val="bg1">
                  <a:lumMod val="85000"/>
                </a:schemeClr>
              </a:gs>
              <a:gs pos="100000">
                <a:schemeClr val="bg1"/>
              </a:gs>
            </a:gsLst>
            <a:lin ang="16200000" scaled="0"/>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600" dirty="0">
                <a:solidFill>
                  <a:srgbClr val="6E7178"/>
                </a:solidFill>
              </a:rPr>
              <a:t>Standard</a:t>
            </a:r>
          </a:p>
          <a:p>
            <a:pPr algn="ctr" eaLnBrk="1" fontAlgn="auto" hangingPunct="1">
              <a:spcBef>
                <a:spcPts val="0"/>
              </a:spcBef>
              <a:spcAft>
                <a:spcPts val="0"/>
              </a:spcAft>
            </a:pPr>
            <a:r>
              <a:rPr lang="it-IT" sz="1600" dirty="0">
                <a:solidFill>
                  <a:srgbClr val="6E7178"/>
                </a:solidFill>
              </a:rPr>
              <a:t>Aurora systems use standard </a:t>
            </a:r>
            <a:r>
              <a:rPr lang="it-IT" sz="1600" dirty="0" smtClean="0">
                <a:solidFill>
                  <a:srgbClr val="6E7178"/>
                </a:solidFill>
              </a:rPr>
              <a:t>off-the-shelf components</a:t>
            </a:r>
            <a:endParaRPr lang="en-GB" sz="1600" dirty="0">
              <a:solidFill>
                <a:srgbClr val="6E7178"/>
              </a:solidFill>
            </a:endParaRPr>
          </a:p>
        </p:txBody>
      </p:sp>
      <p:sp>
        <p:nvSpPr>
          <p:cNvPr id="11" name="Oval Callout 10"/>
          <p:cNvSpPr/>
          <p:nvPr/>
        </p:nvSpPr>
        <p:spPr>
          <a:xfrm>
            <a:off x="1547664" y="3512195"/>
            <a:ext cx="2808312" cy="1404156"/>
          </a:xfrm>
          <a:prstGeom prst="wedgeEllipseCallout">
            <a:avLst>
              <a:gd name="adj1" fmla="val -5532"/>
              <a:gd name="adj2" fmla="val -81080"/>
            </a:avLst>
          </a:prstGeom>
          <a:gradFill>
            <a:gsLst>
              <a:gs pos="0">
                <a:schemeClr val="bg1">
                  <a:lumMod val="85000"/>
                </a:schemeClr>
              </a:gs>
              <a:gs pos="100000">
                <a:schemeClr val="bg1"/>
              </a:gs>
            </a:gsLst>
            <a:lin ang="16200000" scaled="0"/>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600" dirty="0" smtClean="0">
                <a:solidFill>
                  <a:srgbClr val="6E7178"/>
                </a:solidFill>
              </a:rPr>
              <a:t>Free cooling</a:t>
            </a:r>
            <a:endParaRPr lang="it-IT" sz="1600" dirty="0">
              <a:solidFill>
                <a:srgbClr val="6E7178"/>
              </a:solidFill>
            </a:endParaRPr>
          </a:p>
          <a:p>
            <a:pPr algn="ctr" eaLnBrk="1" fontAlgn="auto" hangingPunct="1">
              <a:spcBef>
                <a:spcPts val="0"/>
              </a:spcBef>
              <a:spcAft>
                <a:spcPts val="0"/>
              </a:spcAft>
            </a:pPr>
            <a:r>
              <a:rPr lang="it-IT" sz="1600" dirty="0" err="1">
                <a:solidFill>
                  <a:srgbClr val="6E7178"/>
                </a:solidFill>
              </a:rPr>
              <a:t>All</a:t>
            </a:r>
            <a:r>
              <a:rPr lang="it-IT" sz="1600" dirty="0">
                <a:solidFill>
                  <a:srgbClr val="6E7178"/>
                </a:solidFill>
              </a:rPr>
              <a:t> Aurora </a:t>
            </a:r>
            <a:r>
              <a:rPr lang="it-IT" sz="1600" dirty="0" err="1">
                <a:solidFill>
                  <a:srgbClr val="6E7178"/>
                </a:solidFill>
              </a:rPr>
              <a:t>systems</a:t>
            </a:r>
            <a:r>
              <a:rPr lang="it-IT" sz="1600" dirty="0">
                <a:solidFill>
                  <a:srgbClr val="6E7178"/>
                </a:solidFill>
              </a:rPr>
              <a:t> are hot </a:t>
            </a:r>
            <a:r>
              <a:rPr lang="it-IT" sz="1600" dirty="0" err="1">
                <a:solidFill>
                  <a:srgbClr val="6E7178"/>
                </a:solidFill>
              </a:rPr>
              <a:t>liquid</a:t>
            </a:r>
            <a:r>
              <a:rPr lang="it-IT" sz="1600" dirty="0">
                <a:solidFill>
                  <a:srgbClr val="6E7178"/>
                </a:solidFill>
              </a:rPr>
              <a:t> </a:t>
            </a:r>
            <a:r>
              <a:rPr lang="it-IT" sz="1600" dirty="0" err="1">
                <a:solidFill>
                  <a:srgbClr val="6E7178"/>
                </a:solidFill>
              </a:rPr>
              <a:t>cooled</a:t>
            </a:r>
            <a:endParaRPr lang="en-GB" sz="1600" dirty="0">
              <a:solidFill>
                <a:srgbClr val="6E7178"/>
              </a:solidFill>
            </a:endParaRPr>
          </a:p>
        </p:txBody>
      </p:sp>
      <p:sp>
        <p:nvSpPr>
          <p:cNvPr id="3" name="TextBox 2"/>
          <p:cNvSpPr txBox="1"/>
          <p:nvPr/>
        </p:nvSpPr>
        <p:spPr>
          <a:xfrm>
            <a:off x="7467492" y="4647959"/>
            <a:ext cx="1433406" cy="307777"/>
          </a:xfrm>
          <a:prstGeom prst="rect">
            <a:avLst/>
          </a:prstGeom>
          <a:noFill/>
        </p:spPr>
        <p:txBody>
          <a:bodyPr wrap="none" rtlCol="0">
            <a:spAutoFit/>
          </a:bodyPr>
          <a:lstStyle/>
          <a:p>
            <a:pPr eaLnBrk="1" fontAlgn="auto" hangingPunct="1">
              <a:spcBef>
                <a:spcPts val="0"/>
              </a:spcBef>
              <a:spcAft>
                <a:spcPts val="0"/>
              </a:spcAft>
            </a:pPr>
            <a:r>
              <a:rPr lang="en-US" sz="1600" b="0" baseline="30000" dirty="0">
                <a:solidFill>
                  <a:srgbClr val="6E7178"/>
                </a:solidFill>
                <a:latin typeface="Arial"/>
              </a:rPr>
              <a:t>1</a:t>
            </a:r>
            <a:r>
              <a:rPr lang="en-US" sz="1400" b="0" dirty="0">
                <a:solidFill>
                  <a:srgbClr val="6E7178"/>
                </a:solidFill>
                <a:latin typeface="Arial"/>
              </a:rPr>
              <a:t>as of 1Q 2015 </a:t>
            </a:r>
            <a:endParaRPr lang="en-US" sz="1600" b="0" dirty="0">
              <a:solidFill>
                <a:srgbClr val="FFFFFF"/>
              </a:solidFill>
              <a:latin typeface="Arial"/>
            </a:endParaRPr>
          </a:p>
        </p:txBody>
      </p:sp>
    </p:spTree>
    <p:extLst>
      <p:ext uri="{BB962C8B-B14F-4D97-AF65-F5344CB8AC3E}">
        <p14:creationId xmlns:p14="http://schemas.microsoft.com/office/powerpoint/2010/main" val="3322298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179"/>
            <a:ext cx="9144000" cy="455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Segnaposto numero diapositiva 2"/>
          <p:cNvSpPr>
            <a:spLocks noGrp="1"/>
          </p:cNvSpPr>
          <p:nvPr>
            <p:ph type="sldNum" sz="quarter" idx="10"/>
          </p:nvPr>
        </p:nvSpPr>
        <p:spPr>
          <a:noFill/>
        </p:spPr>
        <p:txBody>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fld id="{BF810B93-EEB2-40C0-AB57-578B3705A1A4}" type="slidenum">
              <a:rPr lang="it-IT" sz="1400" b="0" smtClean="0">
                <a:solidFill>
                  <a:srgbClr val="6E7178"/>
                </a:solidFill>
                <a:ea typeface="MS PGothic" pitchFamily="34" charset="-128"/>
                <a:cs typeface="Arial" pitchFamily="34" charset="0"/>
              </a:rPr>
              <a:pPr/>
              <a:t>18</a:t>
            </a:fld>
            <a:endParaRPr lang="it-IT" sz="1400" b="0" smtClean="0">
              <a:solidFill>
                <a:srgbClr val="6E7178"/>
              </a:solidFill>
              <a:ea typeface="MS PGothic" pitchFamily="34" charset="-128"/>
              <a:cs typeface="Arial" pitchFamily="34" charset="0"/>
            </a:endParaRPr>
          </a:p>
        </p:txBody>
      </p:sp>
      <p:sp>
        <p:nvSpPr>
          <p:cNvPr id="107524" name="Titolo 1"/>
          <p:cNvSpPr>
            <a:spLocks noGrp="1"/>
          </p:cNvSpPr>
          <p:nvPr>
            <p:ph type="title" idx="4294967295"/>
          </p:nvPr>
        </p:nvSpPr>
        <p:spPr>
          <a:xfrm>
            <a:off x="0" y="0"/>
            <a:ext cx="9144000" cy="682625"/>
          </a:xfrm>
        </p:spPr>
        <p:txBody>
          <a:bodyPr/>
          <a:lstStyle/>
          <a:p>
            <a:r>
              <a:rPr lang="it-IT" sz="2800" b="1" dirty="0" smtClean="0">
                <a:solidFill>
                  <a:schemeClr val="tx2"/>
                </a:solidFill>
                <a:latin typeface="Arial" pitchFamily="34" charset="0"/>
                <a:cs typeface="Arial" pitchFamily="34" charset="0"/>
              </a:rPr>
              <a:t>Aurora </a:t>
            </a:r>
            <a:r>
              <a:rPr lang="it-IT" sz="2800" b="1" dirty="0" err="1" smtClean="0">
                <a:solidFill>
                  <a:schemeClr val="tx2"/>
                </a:solidFill>
                <a:latin typeface="Arial" pitchFamily="34" charset="0"/>
                <a:cs typeface="Arial" pitchFamily="34" charset="0"/>
              </a:rPr>
              <a:t>Tigon</a:t>
            </a:r>
            <a:r>
              <a:rPr lang="it-IT" sz="2800" b="1" dirty="0" smtClean="0">
                <a:solidFill>
                  <a:schemeClr val="tx2"/>
                </a:solidFill>
                <a:latin typeface="Arial" pitchFamily="34" charset="0"/>
                <a:cs typeface="Arial" pitchFamily="34" charset="0"/>
              </a:rPr>
              <a:t>: 140 </a:t>
            </a:r>
            <a:r>
              <a:rPr lang="it-IT" sz="2800" b="1" dirty="0" err="1" smtClean="0">
                <a:solidFill>
                  <a:schemeClr val="tx2"/>
                </a:solidFill>
                <a:latin typeface="Arial" pitchFamily="34" charset="0"/>
                <a:cs typeface="Arial" pitchFamily="34" charset="0"/>
              </a:rPr>
              <a:t>TeraFlops</a:t>
            </a:r>
            <a:r>
              <a:rPr lang="it-IT" sz="2800" b="1" dirty="0" smtClean="0">
                <a:solidFill>
                  <a:schemeClr val="tx2"/>
                </a:solidFill>
                <a:latin typeface="Arial" pitchFamily="34" charset="0"/>
                <a:cs typeface="Arial" pitchFamily="34" charset="0"/>
              </a:rPr>
              <a:t> per </a:t>
            </a:r>
            <a:r>
              <a:rPr lang="it-IT" sz="2800" b="1" dirty="0" err="1" smtClean="0">
                <a:solidFill>
                  <a:schemeClr val="tx2"/>
                </a:solidFill>
                <a:latin typeface="Arial" pitchFamily="34" charset="0"/>
                <a:cs typeface="Arial" pitchFamily="34" charset="0"/>
              </a:rPr>
              <a:t>Rack</a:t>
            </a:r>
            <a:r>
              <a:rPr lang="it-IT" sz="2800" b="1" dirty="0" smtClean="0">
                <a:solidFill>
                  <a:schemeClr val="tx2"/>
                </a:solidFill>
                <a:latin typeface="Arial" pitchFamily="34" charset="0"/>
                <a:cs typeface="Arial" pitchFamily="34" charset="0"/>
              </a:rPr>
              <a:t> (2013)</a:t>
            </a:r>
            <a:endParaRPr lang="en-US" sz="2800" b="1" dirty="0" smtClean="0">
              <a:solidFill>
                <a:schemeClr val="tx2"/>
              </a:solidFill>
              <a:latin typeface="Arial" pitchFamily="34" charset="0"/>
              <a:cs typeface="Arial" pitchFamily="34" charset="0"/>
            </a:endParaRPr>
          </a:p>
        </p:txBody>
      </p:sp>
      <p:sp>
        <p:nvSpPr>
          <p:cNvPr id="4" name="Rettangolo 3"/>
          <p:cNvSpPr>
            <a:spLocks noChangeArrowheads="1"/>
          </p:cNvSpPr>
          <p:nvPr/>
        </p:nvSpPr>
        <p:spPr bwMode="auto">
          <a:xfrm>
            <a:off x="336550" y="4360083"/>
            <a:ext cx="7462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FFFFFF"/>
                </a:solidFill>
                <a:latin typeface="Arial" pitchFamily="34" charset="0"/>
                <a:cs typeface="Arial" pitchFamily="34" charset="0"/>
              </a:rPr>
              <a:t>CPUs and GPUs power </a:t>
            </a:r>
            <a:r>
              <a:rPr lang="en-US" sz="2400" dirty="0">
                <a:solidFill>
                  <a:srgbClr val="FFFFFF"/>
                </a:solidFill>
                <a:latin typeface="Arial" pitchFamily="34" charset="0"/>
                <a:cs typeface="Arial" pitchFamily="34" charset="0"/>
              </a:rPr>
              <a:t>Aurora Tigon HPC cluster to 3.15 </a:t>
            </a:r>
            <a:r>
              <a:rPr lang="en-US" sz="2400" dirty="0" smtClean="0">
                <a:solidFill>
                  <a:srgbClr val="FFFFFF"/>
                </a:solidFill>
                <a:latin typeface="Arial" pitchFamily="34" charset="0"/>
                <a:cs typeface="Arial" pitchFamily="34" charset="0"/>
              </a:rPr>
              <a:t>GFLOPS/W</a:t>
            </a:r>
            <a:endParaRPr lang="en-US" sz="2400" dirty="0">
              <a:solidFill>
                <a:srgbClr val="FFFFFF"/>
              </a:solidFill>
              <a:latin typeface="Arial" pitchFamily="34" charset="0"/>
              <a:cs typeface="Arial" pitchFamily="34" charset="0"/>
            </a:endParaRPr>
          </a:p>
        </p:txBody>
      </p:sp>
      <p:sp>
        <p:nvSpPr>
          <p:cNvPr id="107526" name="Rettangolo 4"/>
          <p:cNvSpPr>
            <a:spLocks noChangeArrowheads="1"/>
          </p:cNvSpPr>
          <p:nvPr/>
        </p:nvSpPr>
        <p:spPr bwMode="auto">
          <a:xfrm>
            <a:off x="336578" y="741774"/>
            <a:ext cx="7369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Arial" pitchFamily="34" charset="0"/>
                <a:cs typeface="Arial" pitchFamily="34" charset="0"/>
              </a:rPr>
              <a:t>2</a:t>
            </a:r>
            <a:r>
              <a:rPr lang="en-US" dirty="0" smtClean="0">
                <a:latin typeface="Arial" pitchFamily="34" charset="0"/>
                <a:cs typeface="Arial" pitchFamily="34" charset="0"/>
              </a:rPr>
              <a:t>013: Sets </a:t>
            </a:r>
            <a:r>
              <a:rPr lang="en-US" dirty="0">
                <a:latin typeface="Arial" pitchFamily="34" charset="0"/>
                <a:cs typeface="Arial" pitchFamily="34" charset="0"/>
              </a:rPr>
              <a:t>World Record for Energy Efficiency</a:t>
            </a:r>
          </a:p>
        </p:txBody>
      </p:sp>
      <p:pic>
        <p:nvPicPr>
          <p:cNvPr id="6146" name="Picture 2" descr="Eurora System at Cineca Supercomputing Center in Ital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 y="1071577"/>
            <a:ext cx="2539987" cy="319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http://www.hpc.cineca.it/sites/default/files/u17/eurora1_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7087" y="1983053"/>
            <a:ext cx="5432413" cy="215597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ttangolo arrotondato 1"/>
          <p:cNvSpPr/>
          <p:nvPr/>
        </p:nvSpPr>
        <p:spPr bwMode="auto">
          <a:xfrm>
            <a:off x="7195926" y="608751"/>
            <a:ext cx="1933575" cy="1000126"/>
          </a:xfrm>
          <a:prstGeom prst="roundRect">
            <a:avLst/>
          </a:prstGeom>
          <a:solidFill>
            <a:schemeClr val="bg1"/>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pic>
        <p:nvPicPr>
          <p:cNvPr id="287746" name="Picture 2" descr="Site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9" y="663180"/>
            <a:ext cx="1933575" cy="1000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Effect transition="in" filter="fade">
                                      <p:cBhvr>
                                        <p:cTn id="12" dur="500"/>
                                        <p:tgtEl>
                                          <p:spTgt spid="1075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fade">
                                      <p:cBhvr>
                                        <p:cTn id="2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75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119" t="14660" r="33443" b="17785"/>
          <a:stretch/>
        </p:blipFill>
        <p:spPr>
          <a:xfrm>
            <a:off x="7198210" y="1424737"/>
            <a:ext cx="2067359" cy="3078000"/>
          </a:xfrm>
          <a:prstGeom prst="rect">
            <a:avLst/>
          </a:prstGeom>
        </p:spPr>
      </p:pic>
      <p:sp>
        <p:nvSpPr>
          <p:cNvPr id="19460" name="Rectangle 11"/>
          <p:cNvSpPr>
            <a:spLocks noChangeArrowheads="1"/>
          </p:cNvSpPr>
          <p:nvPr/>
        </p:nvSpPr>
        <p:spPr bwMode="auto">
          <a:xfrm>
            <a:off x="203200" y="1399337"/>
            <a:ext cx="513107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fontAlgn="auto" hangingPunct="1">
              <a:spcBef>
                <a:spcPts val="0"/>
              </a:spcBef>
              <a:spcAft>
                <a:spcPts val="0"/>
              </a:spcAft>
            </a:pPr>
            <a:r>
              <a:rPr lang="en-US" sz="1800" dirty="0">
                <a:solidFill>
                  <a:schemeClr val="tx1">
                    <a:lumMod val="50000"/>
                  </a:schemeClr>
                </a:solidFill>
                <a:latin typeface="Arial"/>
              </a:rPr>
              <a:t>Key </a:t>
            </a:r>
            <a:r>
              <a:rPr lang="en-US" sz="1800" dirty="0" smtClean="0">
                <a:solidFill>
                  <a:schemeClr val="tx1">
                    <a:lumMod val="50000"/>
                  </a:schemeClr>
                </a:solidFill>
                <a:latin typeface="Arial"/>
              </a:rPr>
              <a:t>Features and </a:t>
            </a:r>
            <a:r>
              <a:rPr lang="en-US" sz="1800" dirty="0" smtClean="0">
                <a:solidFill>
                  <a:schemeClr val="tx1">
                    <a:lumMod val="50000"/>
                  </a:schemeClr>
                </a:solidFill>
                <a:latin typeface="Arial"/>
              </a:rPr>
              <a:t>value (2015): </a:t>
            </a:r>
            <a:endParaRPr lang="en-US" sz="1800" dirty="0">
              <a:solidFill>
                <a:schemeClr val="tx1">
                  <a:lumMod val="50000"/>
                </a:schemeClr>
              </a:solidFill>
              <a:latin typeface="Arial"/>
            </a:endParaRPr>
          </a:p>
          <a:p>
            <a:pPr eaLnBrk="1" fontAlgn="auto" hangingPunct="1">
              <a:spcBef>
                <a:spcPts val="0"/>
              </a:spcBef>
              <a:spcAft>
                <a:spcPts val="0"/>
              </a:spcAft>
            </a:pPr>
            <a:endParaRPr lang="en-US" sz="1400" b="0" dirty="0">
              <a:solidFill>
                <a:schemeClr val="tx1">
                  <a:lumMod val="50000"/>
                </a:schemeClr>
              </a:solidFill>
              <a:latin typeface="Arial"/>
            </a:endParaRPr>
          </a:p>
          <a:p>
            <a:pPr eaLnBrk="1" fontAlgn="auto" hangingPunct="1">
              <a:spcBef>
                <a:spcPts val="0"/>
              </a:spcBef>
              <a:spcAft>
                <a:spcPts val="0"/>
              </a:spcAft>
            </a:pPr>
            <a:r>
              <a:rPr lang="en-US" sz="1400" b="0" dirty="0" smtClean="0">
                <a:solidFill>
                  <a:schemeClr val="tx1">
                    <a:lumMod val="50000"/>
                  </a:schemeClr>
                </a:solidFill>
                <a:latin typeface="Arial"/>
              </a:rPr>
              <a:t>The most energy efficient– 3.5 </a:t>
            </a:r>
            <a:r>
              <a:rPr lang="en-US" sz="1400" b="0" dirty="0" err="1">
                <a:solidFill>
                  <a:schemeClr val="tx1">
                    <a:lumMod val="50000"/>
                  </a:schemeClr>
                </a:solidFill>
                <a:latin typeface="Arial"/>
              </a:rPr>
              <a:t>Gflop</a:t>
            </a:r>
            <a:r>
              <a:rPr lang="en-US" sz="1400" b="0" dirty="0">
                <a:solidFill>
                  <a:schemeClr val="tx1">
                    <a:lumMod val="50000"/>
                  </a:schemeClr>
                </a:solidFill>
                <a:latin typeface="Arial"/>
              </a:rPr>
              <a:t>/s per Watt – data center </a:t>
            </a:r>
            <a:r>
              <a:rPr lang="en-US" sz="1400" dirty="0">
                <a:solidFill>
                  <a:schemeClr val="tx1">
                    <a:lumMod val="50000"/>
                  </a:schemeClr>
                </a:solidFill>
                <a:latin typeface="Arial"/>
              </a:rPr>
              <a:t>PUE of </a:t>
            </a:r>
            <a:r>
              <a:rPr lang="en-US" sz="1400" dirty="0" smtClean="0">
                <a:solidFill>
                  <a:schemeClr val="tx1">
                    <a:lumMod val="50000"/>
                  </a:schemeClr>
                </a:solidFill>
                <a:latin typeface="Arial"/>
              </a:rPr>
              <a:t>1.05</a:t>
            </a:r>
            <a:r>
              <a:rPr lang="en-US" sz="1400" b="0" dirty="0" smtClean="0">
                <a:solidFill>
                  <a:schemeClr val="tx1">
                    <a:lumMod val="50000"/>
                  </a:schemeClr>
                </a:solidFill>
                <a:latin typeface="Arial"/>
              </a:rPr>
              <a:t>  </a:t>
            </a:r>
            <a:endParaRPr lang="en-US" sz="1400" b="0" dirty="0">
              <a:solidFill>
                <a:schemeClr val="tx1">
                  <a:lumMod val="50000"/>
                </a:schemeClr>
              </a:solidFill>
              <a:latin typeface="Arial"/>
            </a:endParaRPr>
          </a:p>
          <a:p>
            <a:pPr eaLnBrk="1" fontAlgn="auto" hangingPunct="1">
              <a:spcBef>
                <a:spcPts val="0"/>
              </a:spcBef>
              <a:spcAft>
                <a:spcPts val="0"/>
              </a:spcAft>
            </a:pPr>
            <a:endParaRPr lang="en-US" sz="1400" b="0" dirty="0">
              <a:solidFill>
                <a:schemeClr val="tx1">
                  <a:lumMod val="50000"/>
                </a:schemeClr>
              </a:solidFill>
              <a:latin typeface="Arial"/>
            </a:endParaRPr>
          </a:p>
          <a:p>
            <a:pPr eaLnBrk="1" fontAlgn="auto" hangingPunct="1">
              <a:spcBef>
                <a:spcPts val="0"/>
              </a:spcBef>
              <a:spcAft>
                <a:spcPts val="0"/>
              </a:spcAft>
            </a:pPr>
            <a:r>
              <a:rPr lang="en-US" sz="1400" b="0" dirty="0" smtClean="0">
                <a:solidFill>
                  <a:schemeClr val="tx1">
                    <a:lumMod val="50000"/>
                  </a:schemeClr>
                </a:solidFill>
                <a:latin typeface="Arial"/>
              </a:rPr>
              <a:t>Accelerated performance </a:t>
            </a:r>
            <a:r>
              <a:rPr lang="en-US" sz="1400" b="0" dirty="0">
                <a:solidFill>
                  <a:schemeClr val="tx1">
                    <a:lumMod val="50000"/>
                  </a:schemeClr>
                </a:solidFill>
                <a:latin typeface="Arial"/>
              </a:rPr>
              <a:t>– </a:t>
            </a:r>
            <a:r>
              <a:rPr lang="en-US" sz="1400" b="0" dirty="0" smtClean="0">
                <a:solidFill>
                  <a:schemeClr val="tx1">
                    <a:lumMod val="50000"/>
                  </a:schemeClr>
                </a:solidFill>
                <a:latin typeface="Arial"/>
              </a:rPr>
              <a:t>over 430 </a:t>
            </a:r>
            <a:r>
              <a:rPr lang="en-US" sz="1400" b="0" dirty="0" err="1">
                <a:solidFill>
                  <a:schemeClr val="tx1">
                    <a:lumMod val="50000"/>
                  </a:schemeClr>
                </a:solidFill>
                <a:latin typeface="Arial"/>
              </a:rPr>
              <a:t>Tflop</a:t>
            </a:r>
            <a:r>
              <a:rPr lang="en-US" sz="1400" b="0" dirty="0">
                <a:solidFill>
                  <a:schemeClr val="tx1">
                    <a:lumMod val="50000"/>
                  </a:schemeClr>
                </a:solidFill>
                <a:latin typeface="Arial"/>
              </a:rPr>
              <a:t>/s </a:t>
            </a:r>
            <a:r>
              <a:rPr lang="en-US" sz="1400" b="0" dirty="0" smtClean="0">
                <a:solidFill>
                  <a:schemeClr val="tx1">
                    <a:lumMod val="50000"/>
                  </a:schemeClr>
                </a:solidFill>
                <a:latin typeface="Arial"/>
              </a:rPr>
              <a:t> </a:t>
            </a:r>
            <a:r>
              <a:rPr lang="en-US" sz="1400" b="0" dirty="0">
                <a:solidFill>
                  <a:schemeClr val="tx1">
                    <a:lumMod val="50000"/>
                  </a:schemeClr>
                </a:solidFill>
                <a:latin typeface="Arial"/>
              </a:rPr>
              <a:t>per rack  - </a:t>
            </a:r>
            <a:r>
              <a:rPr lang="en-US" sz="1400" b="0" dirty="0" smtClean="0">
                <a:solidFill>
                  <a:schemeClr val="tx1">
                    <a:lumMod val="50000"/>
                  </a:schemeClr>
                </a:solidFill>
                <a:latin typeface="Arial"/>
              </a:rPr>
              <a:t>80% </a:t>
            </a:r>
            <a:r>
              <a:rPr lang="en-US" sz="1400" b="0" dirty="0" err="1">
                <a:solidFill>
                  <a:schemeClr val="tx1">
                    <a:lumMod val="50000"/>
                  </a:schemeClr>
                </a:solidFill>
                <a:latin typeface="Arial"/>
              </a:rPr>
              <a:t>Rmax</a:t>
            </a:r>
            <a:r>
              <a:rPr lang="en-US" sz="1400" b="0" dirty="0">
                <a:solidFill>
                  <a:schemeClr val="tx1">
                    <a:lumMod val="50000"/>
                  </a:schemeClr>
                </a:solidFill>
                <a:latin typeface="Arial"/>
              </a:rPr>
              <a:t>/</a:t>
            </a:r>
            <a:r>
              <a:rPr lang="en-US" sz="1400" b="0" dirty="0" err="1">
                <a:solidFill>
                  <a:schemeClr val="tx1">
                    <a:lumMod val="50000"/>
                  </a:schemeClr>
                </a:solidFill>
                <a:latin typeface="Arial"/>
              </a:rPr>
              <a:t>Rpeak</a:t>
            </a:r>
            <a:r>
              <a:rPr lang="en-US" sz="1400" b="0" dirty="0">
                <a:solidFill>
                  <a:schemeClr val="tx1">
                    <a:lumMod val="50000"/>
                  </a:schemeClr>
                </a:solidFill>
                <a:latin typeface="Arial"/>
              </a:rPr>
              <a:t> </a:t>
            </a:r>
            <a:endParaRPr lang="en-US" sz="1400" b="0" dirty="0" smtClean="0">
              <a:solidFill>
                <a:schemeClr val="tx1">
                  <a:lumMod val="50000"/>
                </a:schemeClr>
              </a:solidFill>
              <a:latin typeface="Arial"/>
            </a:endParaRPr>
          </a:p>
          <a:p>
            <a:pPr eaLnBrk="1" fontAlgn="auto" hangingPunct="1">
              <a:spcBef>
                <a:spcPts val="0"/>
              </a:spcBef>
              <a:spcAft>
                <a:spcPts val="0"/>
              </a:spcAft>
            </a:pPr>
            <a:endParaRPr lang="en-US" sz="1400" b="0" dirty="0">
              <a:solidFill>
                <a:schemeClr val="tx1">
                  <a:lumMod val="50000"/>
                </a:schemeClr>
              </a:solidFill>
              <a:latin typeface="Arial"/>
            </a:endParaRPr>
          </a:p>
          <a:p>
            <a:pPr eaLnBrk="1" fontAlgn="auto" hangingPunct="1">
              <a:spcBef>
                <a:spcPts val="0"/>
              </a:spcBef>
              <a:spcAft>
                <a:spcPts val="0"/>
              </a:spcAft>
            </a:pPr>
            <a:r>
              <a:rPr lang="en-US" sz="1400" b="0" dirty="0" smtClean="0">
                <a:solidFill>
                  <a:schemeClr val="tx1">
                    <a:lumMod val="50000"/>
                  </a:schemeClr>
                </a:solidFill>
                <a:latin typeface="Arial"/>
              </a:rPr>
              <a:t>Best density– 3072 CPU processor </a:t>
            </a:r>
            <a:r>
              <a:rPr lang="en-US" sz="1400" b="0" dirty="0">
                <a:solidFill>
                  <a:schemeClr val="tx1">
                    <a:lumMod val="50000"/>
                  </a:schemeClr>
                </a:solidFill>
                <a:latin typeface="Arial"/>
              </a:rPr>
              <a:t>cores, </a:t>
            </a:r>
            <a:r>
              <a:rPr lang="en-US" sz="1400" b="0" dirty="0" smtClean="0">
                <a:solidFill>
                  <a:schemeClr val="tx1">
                    <a:lumMod val="50000"/>
                  </a:schemeClr>
                </a:solidFill>
                <a:latin typeface="Arial"/>
              </a:rPr>
              <a:t>256 accelerators, over 430 </a:t>
            </a:r>
            <a:r>
              <a:rPr lang="en-US" sz="1400" b="0" dirty="0" err="1" smtClean="0">
                <a:solidFill>
                  <a:schemeClr val="tx1">
                    <a:lumMod val="50000"/>
                  </a:schemeClr>
                </a:solidFill>
                <a:latin typeface="Arial"/>
              </a:rPr>
              <a:t>Tflop</a:t>
            </a:r>
            <a:r>
              <a:rPr lang="en-US" sz="1400" b="0" dirty="0" smtClean="0">
                <a:solidFill>
                  <a:schemeClr val="tx1">
                    <a:lumMod val="50000"/>
                  </a:schemeClr>
                </a:solidFill>
                <a:latin typeface="Arial"/>
              </a:rPr>
              <a:t>/s </a:t>
            </a:r>
            <a:r>
              <a:rPr lang="en-US" sz="1400" b="0" dirty="0">
                <a:solidFill>
                  <a:schemeClr val="tx1">
                    <a:lumMod val="50000"/>
                  </a:schemeClr>
                </a:solidFill>
                <a:latin typeface="Arial"/>
              </a:rPr>
              <a:t>in just 1.5 m2</a:t>
            </a:r>
          </a:p>
          <a:p>
            <a:pPr eaLnBrk="1" fontAlgn="auto" hangingPunct="1">
              <a:spcBef>
                <a:spcPts val="0"/>
              </a:spcBef>
              <a:spcAft>
                <a:spcPts val="0"/>
              </a:spcAft>
            </a:pPr>
            <a:r>
              <a:rPr lang="en-US" sz="1400" b="0" dirty="0">
                <a:solidFill>
                  <a:schemeClr val="tx1">
                    <a:lumMod val="50000"/>
                  </a:schemeClr>
                </a:solidFill>
                <a:latin typeface="Arial"/>
              </a:rPr>
              <a:t> </a:t>
            </a:r>
            <a:endParaRPr lang="en-US" sz="1400" b="0" dirty="0" smtClean="0">
              <a:solidFill>
                <a:schemeClr val="tx1">
                  <a:lumMod val="50000"/>
                </a:schemeClr>
              </a:solidFill>
              <a:latin typeface="Arial"/>
            </a:endParaRPr>
          </a:p>
          <a:p>
            <a:pPr eaLnBrk="1" fontAlgn="auto" hangingPunct="1">
              <a:spcBef>
                <a:spcPts val="0"/>
              </a:spcBef>
              <a:spcAft>
                <a:spcPts val="0"/>
              </a:spcAft>
            </a:pPr>
            <a:r>
              <a:rPr lang="en-US" sz="1400" b="0" dirty="0" smtClean="0">
                <a:solidFill>
                  <a:schemeClr val="tx1">
                    <a:lumMod val="50000"/>
                  </a:schemeClr>
                </a:solidFill>
                <a:latin typeface="Arial"/>
              </a:rPr>
              <a:t>Hot Liquid </a:t>
            </a:r>
            <a:r>
              <a:rPr lang="en-US" sz="1400" b="0" dirty="0" smtClean="0">
                <a:solidFill>
                  <a:schemeClr val="tx1">
                    <a:lumMod val="50000"/>
                  </a:schemeClr>
                </a:solidFill>
                <a:latin typeface="Arial"/>
              </a:rPr>
              <a:t>Cooling  (18°C </a:t>
            </a:r>
            <a:r>
              <a:rPr lang="en-US" sz="1400" b="0" dirty="0" smtClean="0">
                <a:solidFill>
                  <a:schemeClr val="tx1">
                    <a:lumMod val="50000"/>
                  </a:schemeClr>
                </a:solidFill>
                <a:latin typeface="Arial"/>
              </a:rPr>
              <a:t>to </a:t>
            </a:r>
            <a:r>
              <a:rPr lang="en-US" sz="1400" b="0" dirty="0" smtClean="0">
                <a:solidFill>
                  <a:schemeClr val="tx1">
                    <a:lumMod val="50000"/>
                  </a:schemeClr>
                </a:solidFill>
                <a:latin typeface="Arial"/>
              </a:rPr>
              <a:t>52°C) </a:t>
            </a:r>
            <a:r>
              <a:rPr lang="en-US" sz="1400" b="0" dirty="0" smtClean="0">
                <a:solidFill>
                  <a:schemeClr val="tx1">
                    <a:lumMod val="50000"/>
                  </a:schemeClr>
                </a:solidFill>
                <a:latin typeface="Arial"/>
              </a:rPr>
              <a:t>and variable flow rates </a:t>
            </a:r>
            <a:r>
              <a:rPr lang="en-US" sz="1400" b="0" dirty="0">
                <a:solidFill>
                  <a:schemeClr val="tx1">
                    <a:lumMod val="50000"/>
                  </a:schemeClr>
                </a:solidFill>
                <a:latin typeface="Arial"/>
                <a:sym typeface="Wingdings" panose="05000000000000000000" pitchFamily="2" charset="2"/>
              </a:rPr>
              <a:t>:</a:t>
            </a:r>
            <a:r>
              <a:rPr lang="en-US" sz="1400" b="0" dirty="0" smtClean="0">
                <a:solidFill>
                  <a:schemeClr val="tx1">
                    <a:lumMod val="50000"/>
                  </a:schemeClr>
                </a:solidFill>
                <a:latin typeface="Arial"/>
                <a:sym typeface="Wingdings" panose="05000000000000000000" pitchFamily="2" charset="2"/>
              </a:rPr>
              <a:t> </a:t>
            </a:r>
            <a:r>
              <a:rPr lang="en-US" sz="1400" dirty="0" smtClean="0">
                <a:solidFill>
                  <a:schemeClr val="tx1">
                    <a:lumMod val="50000"/>
                  </a:schemeClr>
                </a:solidFill>
                <a:latin typeface="Arial"/>
                <a:sym typeface="Wingdings" panose="05000000000000000000" pitchFamily="2" charset="2"/>
              </a:rPr>
              <a:t>Free cooling enabled</a:t>
            </a:r>
            <a:endParaRPr lang="en-US" sz="1400" dirty="0">
              <a:solidFill>
                <a:schemeClr val="tx1">
                  <a:lumMod val="50000"/>
                </a:schemeClr>
              </a:solidFill>
              <a:latin typeface="Arial"/>
            </a:endParaRPr>
          </a:p>
        </p:txBody>
      </p:sp>
      <p:sp>
        <p:nvSpPr>
          <p:cNvPr id="16" name="Rectangle 2"/>
          <p:cNvSpPr>
            <a:spLocks noGrp="1" noChangeArrowheads="1"/>
          </p:cNvSpPr>
          <p:nvPr>
            <p:ph type="title" idx="4294967295"/>
          </p:nvPr>
        </p:nvSpPr>
        <p:spPr>
          <a:xfrm>
            <a:off x="0" y="249238"/>
            <a:ext cx="5423160" cy="701675"/>
          </a:xfrm>
        </p:spPr>
        <p:txBody>
          <a:bodyPr/>
          <a:lstStyle/>
          <a:p>
            <a:r>
              <a:rPr lang="en-US" sz="4000" dirty="0">
                <a:solidFill>
                  <a:schemeClr val="tx2"/>
                </a:solidFill>
                <a:latin typeface="Arial" panose="020B0604020202020204" pitchFamily="34" charset="0"/>
                <a:cs typeface="Arial" panose="020B0604020202020204" pitchFamily="34" charset="0"/>
              </a:rPr>
              <a:t>T</a:t>
            </a:r>
            <a:r>
              <a:rPr lang="en-US" sz="4000" dirty="0" smtClean="0">
                <a:solidFill>
                  <a:schemeClr val="tx2"/>
                </a:solidFill>
                <a:latin typeface="Arial" panose="020B0604020202020204" pitchFamily="34" charset="0"/>
                <a:cs typeface="Arial" panose="020B0604020202020204" pitchFamily="34" charset="0"/>
              </a:rPr>
              <a:t>he Aurora Tigon</a:t>
            </a:r>
            <a:r>
              <a:rPr lang="en-US" sz="3200" dirty="0" smtClean="0">
                <a:solidFill>
                  <a:schemeClr val="tx2"/>
                </a:solidFill>
                <a:latin typeface="Arial" panose="020B0604020202020204" pitchFamily="34" charset="0"/>
                <a:cs typeface="Arial" panose="020B0604020202020204" pitchFamily="34" charset="0"/>
              </a:rPr>
              <a:t/>
            </a:r>
            <a:br>
              <a:rPr lang="en-US" sz="3200" dirty="0" smtClean="0">
                <a:solidFill>
                  <a:schemeClr val="tx2"/>
                </a:solidFill>
                <a:latin typeface="Arial" panose="020B0604020202020204" pitchFamily="34" charset="0"/>
                <a:cs typeface="Arial" panose="020B0604020202020204" pitchFamily="34" charset="0"/>
              </a:rPr>
            </a:br>
            <a:r>
              <a:rPr lang="en-US" sz="2000" b="0" dirty="0" smtClean="0">
                <a:solidFill>
                  <a:schemeClr val="tx2"/>
                </a:solidFill>
                <a:latin typeface="Arial" panose="020B0604020202020204" pitchFamily="34" charset="0"/>
                <a:cs typeface="Arial" panose="020B0604020202020204" pitchFamily="34" charset="0"/>
              </a:rPr>
              <a:t>Unleash the hybrid power</a:t>
            </a:r>
          </a:p>
        </p:txBody>
      </p:sp>
      <p:pic>
        <p:nvPicPr>
          <p:cNvPr id="6" name="Immagin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119" t="14660" r="33443" b="17785"/>
          <a:stretch/>
        </p:blipFill>
        <p:spPr>
          <a:xfrm>
            <a:off x="5423160" y="1262391"/>
            <a:ext cx="2354695" cy="3415607"/>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152" y="340949"/>
            <a:ext cx="1885714" cy="921429"/>
          </a:xfrm>
          <a:prstGeom prst="rect">
            <a:avLst/>
          </a:prstGeom>
        </p:spPr>
      </p:pic>
    </p:spTree>
    <p:extLst>
      <p:ext uri="{BB962C8B-B14F-4D97-AF65-F5344CB8AC3E}">
        <p14:creationId xmlns:p14="http://schemas.microsoft.com/office/powerpoint/2010/main" val="140913852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1435100"/>
            <a:ext cx="8674100" cy="2645329"/>
          </a:xfrm>
        </p:spPr>
        <p:txBody>
          <a:bodyPr/>
          <a:lstStyle/>
          <a:p>
            <a:pPr marL="0" indent="0" algn="ctr">
              <a:buNone/>
            </a:pPr>
            <a:r>
              <a:rPr lang="en-US" sz="2800" dirty="0"/>
              <a:t>“it takes about the </a:t>
            </a:r>
            <a:r>
              <a:rPr lang="en-US" sz="2800" dirty="0" smtClean="0"/>
              <a:t>same amount </a:t>
            </a:r>
            <a:r>
              <a:rPr lang="en-US" sz="2800" dirty="0"/>
              <a:t>of computing </a:t>
            </a:r>
            <a:endParaRPr lang="en-US" sz="2800" dirty="0" smtClean="0"/>
          </a:p>
          <a:p>
            <a:pPr marL="0" indent="0" algn="ctr">
              <a:buNone/>
            </a:pPr>
            <a:r>
              <a:rPr lang="en-US" sz="2800" dirty="0" smtClean="0"/>
              <a:t>to </a:t>
            </a:r>
            <a:r>
              <a:rPr lang="en-US" sz="2800" dirty="0"/>
              <a:t>answer one </a:t>
            </a:r>
            <a:r>
              <a:rPr lang="en-US" sz="2800" dirty="0" smtClean="0"/>
              <a:t>Google Search </a:t>
            </a:r>
            <a:r>
              <a:rPr lang="en-US" sz="2800" dirty="0"/>
              <a:t>query </a:t>
            </a:r>
            <a:endParaRPr lang="en-US" sz="2800" dirty="0" smtClean="0"/>
          </a:p>
          <a:p>
            <a:pPr marL="0" indent="0" algn="ctr">
              <a:buNone/>
            </a:pPr>
            <a:r>
              <a:rPr lang="en-US" sz="2800" dirty="0" smtClean="0"/>
              <a:t>as </a:t>
            </a:r>
            <a:r>
              <a:rPr lang="en-US" sz="2800" dirty="0"/>
              <a:t>all the computing done </a:t>
            </a:r>
            <a:endParaRPr lang="en-US" sz="2800" dirty="0" smtClean="0"/>
          </a:p>
          <a:p>
            <a:pPr marL="0" indent="0" algn="ctr">
              <a:buNone/>
            </a:pPr>
            <a:r>
              <a:rPr lang="en-US" sz="2800" dirty="0" smtClean="0"/>
              <a:t>– in flight </a:t>
            </a:r>
            <a:r>
              <a:rPr lang="en-US" sz="2800" dirty="0"/>
              <a:t>and on the ground </a:t>
            </a:r>
            <a:r>
              <a:rPr lang="en-US" sz="2800" dirty="0" smtClean="0"/>
              <a:t>–</a:t>
            </a:r>
          </a:p>
          <a:p>
            <a:pPr marL="0" indent="0" algn="ctr">
              <a:buNone/>
            </a:pPr>
            <a:r>
              <a:rPr lang="en-US" sz="2800" dirty="0" smtClean="0"/>
              <a:t>for </a:t>
            </a:r>
            <a:r>
              <a:rPr lang="en-US" sz="2800" dirty="0"/>
              <a:t>the entire </a:t>
            </a:r>
            <a:r>
              <a:rPr lang="en-US" sz="2800" dirty="0" smtClean="0"/>
              <a:t>Apollo </a:t>
            </a:r>
            <a:r>
              <a:rPr lang="en-US" sz="2800" dirty="0" err="1" smtClean="0"/>
              <a:t>programme</a:t>
            </a:r>
            <a:r>
              <a:rPr lang="en-US" sz="2800" dirty="0" smtClean="0"/>
              <a:t>!”</a:t>
            </a:r>
            <a:endParaRPr lang="it-IT" sz="2800" dirty="0"/>
          </a:p>
        </p:txBody>
      </p:sp>
      <p:sp>
        <p:nvSpPr>
          <p:cNvPr id="5" name="Rettangolo 4"/>
          <p:cNvSpPr/>
          <p:nvPr/>
        </p:nvSpPr>
        <p:spPr>
          <a:xfrm>
            <a:off x="1816100" y="4404836"/>
            <a:ext cx="7327900" cy="523220"/>
          </a:xfrm>
          <a:prstGeom prst="rect">
            <a:avLst/>
          </a:prstGeom>
        </p:spPr>
        <p:txBody>
          <a:bodyPr wrap="square">
            <a:spAutoFit/>
          </a:bodyPr>
          <a:lstStyle/>
          <a:p>
            <a:pPr algn="r"/>
            <a:r>
              <a:rPr lang="en-US" sz="1400" dirty="0"/>
              <a:t>Udi Manber and Peter </a:t>
            </a:r>
            <a:r>
              <a:rPr lang="en-US" sz="1400" dirty="0" err="1"/>
              <a:t>Norvig</a:t>
            </a:r>
            <a:r>
              <a:rPr lang="en-US" sz="1400" dirty="0"/>
              <a:t>, “The power of </a:t>
            </a:r>
            <a:r>
              <a:rPr lang="en-US" sz="1400" dirty="0" smtClean="0"/>
              <a:t>the Apollo </a:t>
            </a:r>
            <a:r>
              <a:rPr lang="en-US" sz="1400" dirty="0"/>
              <a:t>missions in a single Google search”, </a:t>
            </a:r>
            <a:r>
              <a:rPr lang="en-US" sz="1400" dirty="0" smtClean="0"/>
              <a:t>Google Inside </a:t>
            </a:r>
            <a:r>
              <a:rPr lang="en-US" sz="1400" dirty="0"/>
              <a:t>Search, 28 August 2012</a:t>
            </a:r>
            <a:r>
              <a:rPr lang="en-US" sz="1400" dirty="0" smtClean="0"/>
              <a:t>.</a:t>
            </a:r>
            <a:endParaRPr lang="en-US" sz="1400" dirty="0"/>
          </a:p>
        </p:txBody>
      </p:sp>
      <p:sp>
        <p:nvSpPr>
          <p:cNvPr id="6" name="AutoShape 2" descr="Risultati immagini per google"/>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83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6" y="12700"/>
            <a:ext cx="2563813" cy="143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171643"/>
      </p:ext>
    </p:extLst>
  </p:cSld>
  <p:clrMapOvr>
    <a:masterClrMapping/>
  </p:clrMapOvr>
  <p:transition spd="slow">
    <p:pull dir="l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5231" y="1462906"/>
            <a:ext cx="1477570" cy="2173488"/>
          </a:xfrm>
          <a:prstGeom prst="rect">
            <a:avLst/>
          </a:prstGeom>
        </p:spPr>
      </p:pic>
      <p:sp>
        <p:nvSpPr>
          <p:cNvPr id="2" name="Title 1"/>
          <p:cNvSpPr>
            <a:spLocks noGrp="1"/>
          </p:cNvSpPr>
          <p:nvPr>
            <p:ph type="title" idx="4294967295"/>
          </p:nvPr>
        </p:nvSpPr>
        <p:spPr>
          <a:xfrm>
            <a:off x="162893" y="215900"/>
            <a:ext cx="8534400" cy="452438"/>
          </a:xfrm>
        </p:spPr>
        <p:txBody>
          <a:bodyPr/>
          <a:lstStyle/>
          <a:p>
            <a:r>
              <a:rPr lang="en-GB" dirty="0" smtClean="0">
                <a:solidFill>
                  <a:schemeClr val="tx2"/>
                </a:solidFill>
                <a:latin typeface="+mj-lt"/>
              </a:rPr>
              <a:t>Aurora </a:t>
            </a:r>
            <a:r>
              <a:rPr lang="en-GB" dirty="0" smtClean="0">
                <a:solidFill>
                  <a:schemeClr val="tx2"/>
                </a:solidFill>
                <a:latin typeface="+mj-lt"/>
              </a:rPr>
              <a:t>Tigon</a:t>
            </a:r>
            <a:endParaRPr lang="en-GB" dirty="0">
              <a:solidFill>
                <a:schemeClr val="tx2"/>
              </a:solidFill>
              <a:latin typeface="+mj-lt"/>
            </a:endParaRPr>
          </a:p>
        </p:txBody>
      </p:sp>
      <p:sp>
        <p:nvSpPr>
          <p:cNvPr id="11" name="Rettangolo 18"/>
          <p:cNvSpPr/>
          <p:nvPr/>
        </p:nvSpPr>
        <p:spPr>
          <a:xfrm>
            <a:off x="776784" y="3928438"/>
            <a:ext cx="1052016" cy="44138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03225" indent="-403225" algn="ctr" eaLnBrk="1" fontAlgn="auto" hangingPunct="1">
              <a:lnSpc>
                <a:spcPct val="80000"/>
              </a:lnSpc>
              <a:spcBef>
                <a:spcPts val="350"/>
              </a:spcBef>
              <a:spcAft>
                <a:spcPts val="0"/>
              </a:spcAft>
              <a:buClr>
                <a:srgbClr val="4B90CF"/>
              </a:buCl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pPr>
            <a:r>
              <a:rPr lang="it-IT" b="0" dirty="0" err="1" smtClean="0">
                <a:solidFill>
                  <a:srgbClr val="E8EBED">
                    <a:lumMod val="25000"/>
                  </a:srgbClr>
                </a:solidFill>
              </a:rPr>
              <a:t>Node</a:t>
            </a:r>
            <a:endParaRPr lang="it-IT" sz="2400" b="0" dirty="0" smtClean="0">
              <a:solidFill>
                <a:srgbClr val="E8EBED">
                  <a:lumMod val="25000"/>
                </a:srgbClr>
              </a:solidFill>
            </a:endParaRPr>
          </a:p>
        </p:txBody>
      </p:sp>
      <p:sp>
        <p:nvSpPr>
          <p:cNvPr id="13" name="Rettangolo 20"/>
          <p:cNvSpPr/>
          <p:nvPr/>
        </p:nvSpPr>
        <p:spPr>
          <a:xfrm>
            <a:off x="2836903" y="3928438"/>
            <a:ext cx="1125498" cy="44138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03225" indent="-403225" algn="ctr" eaLnBrk="1" fontAlgn="auto" hangingPunct="1">
              <a:lnSpc>
                <a:spcPct val="80000"/>
              </a:lnSpc>
              <a:spcBef>
                <a:spcPts val="350"/>
              </a:spcBef>
              <a:spcAft>
                <a:spcPts val="0"/>
              </a:spcAft>
              <a:buClr>
                <a:srgbClr val="4B90CF"/>
              </a:buCl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pPr>
            <a:r>
              <a:rPr lang="it-IT" b="0" dirty="0" smtClean="0">
                <a:solidFill>
                  <a:srgbClr val="E8EBED">
                    <a:lumMod val="25000"/>
                  </a:srgbClr>
                </a:solidFill>
              </a:rPr>
              <a:t>Chassis</a:t>
            </a:r>
            <a:endParaRPr lang="it-IT" sz="2400" b="0" dirty="0" smtClean="0">
              <a:solidFill>
                <a:srgbClr val="E8EBED">
                  <a:lumMod val="25000"/>
                </a:srgbClr>
              </a:solidFill>
            </a:endParaRPr>
          </a:p>
        </p:txBody>
      </p:sp>
      <p:sp>
        <p:nvSpPr>
          <p:cNvPr id="14" name="Rettangolo 21"/>
          <p:cNvSpPr/>
          <p:nvPr/>
        </p:nvSpPr>
        <p:spPr>
          <a:xfrm>
            <a:off x="4982840" y="3928438"/>
            <a:ext cx="1125860" cy="44138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03225" indent="-403225" algn="ctr" eaLnBrk="1" fontAlgn="auto" hangingPunct="1">
              <a:lnSpc>
                <a:spcPct val="80000"/>
              </a:lnSpc>
              <a:spcBef>
                <a:spcPts val="350"/>
              </a:spcBef>
              <a:spcAft>
                <a:spcPts val="0"/>
              </a:spcAft>
              <a:buClr>
                <a:srgbClr val="4B90CF"/>
              </a:buCl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pPr>
            <a:r>
              <a:rPr lang="it-IT" b="0" dirty="0" err="1" smtClean="0">
                <a:solidFill>
                  <a:srgbClr val="E8EBED">
                    <a:lumMod val="25000"/>
                  </a:srgbClr>
                </a:solidFill>
              </a:rPr>
              <a:t>Cooling</a:t>
            </a:r>
            <a:endParaRPr lang="it-IT" sz="2400" b="0" dirty="0" smtClean="0">
              <a:solidFill>
                <a:srgbClr val="E8EBED">
                  <a:lumMod val="25000"/>
                </a:srgbClr>
              </a:solidFill>
            </a:endParaRPr>
          </a:p>
        </p:txBody>
      </p:sp>
      <p:sp>
        <p:nvSpPr>
          <p:cNvPr id="18" name="Rettangolo 24"/>
          <p:cNvSpPr/>
          <p:nvPr/>
        </p:nvSpPr>
        <p:spPr>
          <a:xfrm>
            <a:off x="7251700" y="3932219"/>
            <a:ext cx="1115516" cy="44138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03225" indent="-403225" algn="ctr" eaLnBrk="1" fontAlgn="auto" hangingPunct="1">
              <a:lnSpc>
                <a:spcPct val="80000"/>
              </a:lnSpc>
              <a:spcBef>
                <a:spcPts val="350"/>
              </a:spcBef>
              <a:spcAft>
                <a:spcPts val="0"/>
              </a:spcAft>
              <a:buClr>
                <a:srgbClr val="4B90CF"/>
              </a:buCl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pPr>
            <a:r>
              <a:rPr lang="it-IT" b="0" dirty="0" err="1" smtClean="0">
                <a:solidFill>
                  <a:srgbClr val="E8EBED">
                    <a:lumMod val="25000"/>
                  </a:srgbClr>
                </a:solidFill>
              </a:rPr>
              <a:t>Rack</a:t>
            </a:r>
            <a:endParaRPr lang="it-IT" sz="2400" b="0" dirty="0" smtClean="0">
              <a:solidFill>
                <a:srgbClr val="E8EBED">
                  <a:lumMod val="25000"/>
                </a:srgbClr>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2616" y="2465490"/>
            <a:ext cx="1974584" cy="1118736"/>
          </a:xfrm>
          <a:prstGeom prst="rect">
            <a:avLst/>
          </a:prstGeom>
        </p:spPr>
      </p:pic>
      <p:pic>
        <p:nvPicPr>
          <p:cNvPr id="21"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2101" y="2207227"/>
            <a:ext cx="2241299" cy="1444185"/>
          </a:xfrm>
          <a:prstGeom prst="rect">
            <a:avLst/>
          </a:prstGeom>
        </p:spPr>
      </p:pic>
      <p:sp>
        <p:nvSpPr>
          <p:cNvPr id="23" name="Freccia a destra 12"/>
          <p:cNvSpPr/>
          <p:nvPr/>
        </p:nvSpPr>
        <p:spPr>
          <a:xfrm>
            <a:off x="4114147" y="3955402"/>
            <a:ext cx="830594" cy="334224"/>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srgbClr val="4B90CF"/>
              </a:solidFill>
            </a:endParaRPr>
          </a:p>
        </p:txBody>
      </p:sp>
      <p:sp>
        <p:nvSpPr>
          <p:cNvPr id="24" name="Freccia a destra 12"/>
          <p:cNvSpPr/>
          <p:nvPr/>
        </p:nvSpPr>
        <p:spPr>
          <a:xfrm>
            <a:off x="6261100" y="3955402"/>
            <a:ext cx="818482" cy="334224"/>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srgbClr val="4B90CF"/>
              </a:solidFill>
            </a:endParaRPr>
          </a:p>
        </p:txBody>
      </p:sp>
      <p:sp>
        <p:nvSpPr>
          <p:cNvPr id="8" name="Freccia a destra 12"/>
          <p:cNvSpPr/>
          <p:nvPr/>
        </p:nvSpPr>
        <p:spPr>
          <a:xfrm>
            <a:off x="1999277" y="3955402"/>
            <a:ext cx="824926" cy="334224"/>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srgbClr val="4B90CF"/>
              </a:solidFill>
            </a:endParaRPr>
          </a:p>
        </p:txBody>
      </p:sp>
      <p:pic>
        <p:nvPicPr>
          <p:cNvPr id="7" name="Immagine 11"/>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48297" y="2078518"/>
            <a:ext cx="2191622" cy="1427039"/>
          </a:xfrm>
          <a:prstGeom prst="rect">
            <a:avLst/>
          </a:prstGeom>
        </p:spPr>
      </p:pic>
    </p:spTree>
    <p:extLst>
      <p:ext uri="{BB962C8B-B14F-4D97-AF65-F5344CB8AC3E}">
        <p14:creationId xmlns:p14="http://schemas.microsoft.com/office/powerpoint/2010/main" val="361341711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9"/>
          <p:cNvSpPr/>
          <p:nvPr/>
        </p:nvSpPr>
        <p:spPr>
          <a:xfrm>
            <a:off x="319111" y="2041523"/>
            <a:ext cx="2669546"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r>
              <a:rPr lang="it-IT" sz="1800" dirty="0" err="1" smtClean="0">
                <a:solidFill>
                  <a:srgbClr val="72797F"/>
                </a:solidFill>
              </a:rPr>
              <a:t>Deep-er</a:t>
            </a:r>
            <a:r>
              <a:rPr lang="it-IT" sz="1800" dirty="0" smtClean="0">
                <a:solidFill>
                  <a:srgbClr val="72797F"/>
                </a:solidFill>
              </a:rPr>
              <a:t> Project</a:t>
            </a:r>
            <a:endParaRPr lang="en-GB" sz="1800" dirty="0">
              <a:solidFill>
                <a:srgbClr val="72797F"/>
              </a:solidFill>
            </a:endParaRPr>
          </a:p>
        </p:txBody>
      </p:sp>
      <p:sp>
        <p:nvSpPr>
          <p:cNvPr id="18" name="Rettangolo arrotondato 17"/>
          <p:cNvSpPr/>
          <p:nvPr/>
        </p:nvSpPr>
        <p:spPr>
          <a:xfrm>
            <a:off x="342485" y="3338390"/>
            <a:ext cx="2646172"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r>
              <a:rPr lang="it-IT" sz="1800" dirty="0" smtClean="0">
                <a:solidFill>
                  <a:srgbClr val="72797F"/>
                </a:solidFill>
              </a:rPr>
              <a:t>Q-Pace 2 Project</a:t>
            </a:r>
            <a:endParaRPr lang="en-GB" sz="1800" dirty="0">
              <a:solidFill>
                <a:srgbClr val="72797F"/>
              </a:solidFill>
            </a:endParaRPr>
          </a:p>
        </p:txBody>
      </p:sp>
      <p:sp>
        <p:nvSpPr>
          <p:cNvPr id="2" name="Titolo 1"/>
          <p:cNvSpPr>
            <a:spLocks noGrp="1"/>
          </p:cNvSpPr>
          <p:nvPr>
            <p:ph type="title" idx="4294967295"/>
          </p:nvPr>
        </p:nvSpPr>
        <p:spPr>
          <a:xfrm>
            <a:off x="88900" y="25400"/>
            <a:ext cx="8534400" cy="452438"/>
          </a:xfrm>
        </p:spPr>
        <p:txBody>
          <a:bodyPr/>
          <a:lstStyle/>
          <a:p>
            <a:r>
              <a:rPr lang="en-US" sz="2400" dirty="0"/>
              <a:t>Commitment to HPC progress through R&amp;D</a:t>
            </a:r>
            <a:endParaRPr lang="en-GB" sz="2400" dirty="0"/>
          </a:p>
        </p:txBody>
      </p:sp>
      <p:sp>
        <p:nvSpPr>
          <p:cNvPr id="32" name="Rettangolo 12"/>
          <p:cNvSpPr/>
          <p:nvPr/>
        </p:nvSpPr>
        <p:spPr>
          <a:xfrm>
            <a:off x="3323298" y="745379"/>
            <a:ext cx="5556781"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endParaRPr lang="en-US" sz="2400" b="0" kern="0" dirty="0" smtClean="0">
              <a:solidFill>
                <a:srgbClr val="FFFFFF">
                  <a:lumMod val="50000"/>
                </a:srgbClr>
              </a:solidFill>
            </a:endParaRPr>
          </a:p>
          <a:p>
            <a:pPr algn="ctr" eaLnBrk="1" fontAlgn="auto" hangingPunct="1">
              <a:spcBef>
                <a:spcPts val="0"/>
              </a:spcBef>
              <a:spcAft>
                <a:spcPts val="0"/>
              </a:spcAft>
            </a:pPr>
            <a:r>
              <a:rPr lang="en-US" sz="2400" b="0" kern="0" dirty="0" smtClean="0">
                <a:solidFill>
                  <a:srgbClr val="FFFFFF">
                    <a:lumMod val="50000"/>
                  </a:srgbClr>
                </a:solidFill>
              </a:rPr>
              <a:t>“</a:t>
            </a:r>
            <a:r>
              <a:rPr lang="en-US" sz="2400" b="0" kern="0" dirty="0" smtClean="0">
                <a:solidFill>
                  <a:srgbClr val="FFFFFF">
                    <a:lumMod val="50000"/>
                  </a:srgbClr>
                </a:solidFill>
              </a:rPr>
              <a:t>Cluster-Booster” architecture to enable high-scalability</a:t>
            </a:r>
            <a:endParaRPr lang="en-US" sz="2400" b="0" kern="0" dirty="0">
              <a:solidFill>
                <a:srgbClr val="FFFFFF">
                  <a:lumMod val="50000"/>
                </a:srgbClr>
              </a:solidFill>
            </a:endParaRPr>
          </a:p>
          <a:p>
            <a:pPr eaLnBrk="1" fontAlgn="auto" hangingPunct="1">
              <a:spcBef>
                <a:spcPts val="0"/>
              </a:spcBef>
              <a:spcAft>
                <a:spcPts val="0"/>
              </a:spcAft>
            </a:pPr>
            <a:endParaRPr lang="it-IT" sz="2400" b="0" dirty="0">
              <a:solidFill>
                <a:srgbClr val="72797F"/>
              </a:solidFill>
            </a:endParaRPr>
          </a:p>
        </p:txBody>
      </p:sp>
      <p:sp>
        <p:nvSpPr>
          <p:cNvPr id="33" name="Rettangolo 12"/>
          <p:cNvSpPr/>
          <p:nvPr/>
        </p:nvSpPr>
        <p:spPr>
          <a:xfrm>
            <a:off x="3335722" y="3338390"/>
            <a:ext cx="5556781"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endParaRPr lang="en-US" sz="2400" b="0" kern="0" dirty="0" smtClean="0">
              <a:solidFill>
                <a:srgbClr val="FFFFFF">
                  <a:lumMod val="50000"/>
                </a:srgbClr>
              </a:solidFill>
            </a:endParaRPr>
          </a:p>
          <a:p>
            <a:pPr algn="ctr" eaLnBrk="1" fontAlgn="auto" hangingPunct="1">
              <a:spcBef>
                <a:spcPts val="0"/>
              </a:spcBef>
              <a:spcAft>
                <a:spcPts val="0"/>
              </a:spcAft>
            </a:pPr>
            <a:r>
              <a:rPr lang="en-US" sz="2400" b="0" kern="0" dirty="0" smtClean="0">
                <a:solidFill>
                  <a:srgbClr val="FFFFFF">
                    <a:lumMod val="50000"/>
                  </a:srgbClr>
                </a:solidFill>
              </a:rPr>
              <a:t>Highly </a:t>
            </a:r>
            <a:r>
              <a:rPr lang="en-US" sz="2400" b="0" kern="0" dirty="0">
                <a:solidFill>
                  <a:srgbClr val="FFFFFF">
                    <a:lumMod val="50000"/>
                  </a:srgbClr>
                </a:solidFill>
              </a:rPr>
              <a:t>innovative, modular, accelerated and energy efficient HPC architecture</a:t>
            </a:r>
            <a:endParaRPr lang="it-IT" sz="2400" b="0" dirty="0">
              <a:solidFill>
                <a:srgbClr val="72797F"/>
              </a:solidFill>
            </a:endParaRPr>
          </a:p>
        </p:txBody>
      </p:sp>
      <p:sp>
        <p:nvSpPr>
          <p:cNvPr id="34" name="Rettangolo 19"/>
          <p:cNvSpPr/>
          <p:nvPr/>
        </p:nvSpPr>
        <p:spPr>
          <a:xfrm>
            <a:off x="302848" y="735546"/>
            <a:ext cx="2669546"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r>
              <a:rPr lang="it-IT" sz="1800" dirty="0" err="1" smtClean="0">
                <a:solidFill>
                  <a:srgbClr val="72797F"/>
                </a:solidFill>
              </a:rPr>
              <a:t>Deep</a:t>
            </a:r>
            <a:r>
              <a:rPr lang="it-IT" sz="1800" dirty="0" smtClean="0">
                <a:solidFill>
                  <a:srgbClr val="72797F"/>
                </a:solidFill>
              </a:rPr>
              <a:t> Project</a:t>
            </a:r>
            <a:endParaRPr lang="en-GB" sz="1800" b="0" dirty="0">
              <a:solidFill>
                <a:srgbClr val="72797F"/>
              </a:solidFill>
            </a:endParaRPr>
          </a:p>
        </p:txBody>
      </p:sp>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4" y="1150290"/>
            <a:ext cx="1944216" cy="6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412" y="3526111"/>
            <a:ext cx="1998450" cy="83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EEP-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62" y="2284428"/>
            <a:ext cx="2095500" cy="785813"/>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2"/>
          <p:cNvSpPr/>
          <p:nvPr/>
        </p:nvSpPr>
        <p:spPr>
          <a:xfrm>
            <a:off x="3347877" y="2041523"/>
            <a:ext cx="5556781" cy="1215000"/>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nchorCtr="0"/>
          <a:lstStyle/>
          <a:p>
            <a:pPr algn="ctr" eaLnBrk="1" fontAlgn="auto" hangingPunct="1">
              <a:spcBef>
                <a:spcPts val="0"/>
              </a:spcBef>
              <a:spcAft>
                <a:spcPts val="0"/>
              </a:spcAft>
            </a:pPr>
            <a:r>
              <a:rPr lang="en-GB" sz="2400" b="0" kern="0" dirty="0" smtClean="0">
                <a:solidFill>
                  <a:srgbClr val="FFFFFF">
                    <a:lumMod val="50000"/>
                  </a:srgbClr>
                </a:solidFill>
              </a:rPr>
              <a:t>Further development of Cluster-Booster architecture. Central research topics: I/O and resiliency</a:t>
            </a:r>
          </a:p>
        </p:txBody>
      </p:sp>
    </p:spTree>
    <p:extLst>
      <p:ext uri="{BB962C8B-B14F-4D97-AF65-F5344CB8AC3E}">
        <p14:creationId xmlns:p14="http://schemas.microsoft.com/office/powerpoint/2010/main" val="23254518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95" y="398705"/>
            <a:ext cx="6071212" cy="454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a:spLocks noGrp="1"/>
          </p:cNvSpPr>
          <p:nvPr>
            <p:ph type="body" sz="quarter" idx="11"/>
          </p:nvPr>
        </p:nvSpPr>
        <p:spPr>
          <a:xfrm>
            <a:off x="167144" y="837022"/>
            <a:ext cx="5563344" cy="324036"/>
          </a:xfrm>
        </p:spPr>
        <p:txBody>
          <a:bodyPr/>
          <a:lstStyle/>
          <a:p>
            <a:pPr marL="0" indent="0"/>
            <a:r>
              <a:rPr lang="en-US" sz="1800" b="0" dirty="0" smtClean="0">
                <a:solidFill>
                  <a:srgbClr val="6E7178"/>
                </a:solidFill>
                <a:latin typeface="+mj-lt"/>
              </a:rPr>
              <a:t>A commitment to high density to overcome the space challenge</a:t>
            </a:r>
            <a:endParaRPr lang="en-US" sz="1800" dirty="0">
              <a:solidFill>
                <a:srgbClr val="6E7178"/>
              </a:solidFill>
              <a:latin typeface="+mj-lt"/>
            </a:endParaRPr>
          </a:p>
        </p:txBody>
      </p:sp>
      <p:sp>
        <p:nvSpPr>
          <p:cNvPr id="9" name="Title 1"/>
          <p:cNvSpPr>
            <a:spLocks noGrp="1"/>
          </p:cNvSpPr>
          <p:nvPr>
            <p:ph type="title"/>
          </p:nvPr>
        </p:nvSpPr>
        <p:spPr>
          <a:xfrm>
            <a:off x="342106" y="112492"/>
            <a:ext cx="8459788" cy="452438"/>
          </a:xfrm>
        </p:spPr>
        <p:txBody>
          <a:bodyPr/>
          <a:lstStyle/>
          <a:p>
            <a:r>
              <a:rPr lang="en-US" dirty="0" smtClean="0">
                <a:latin typeface="+mj-lt"/>
                <a:ea typeface="ＭＳ Ｐゴシック" pitchFamily="34" charset="-128"/>
              </a:rPr>
              <a:t>Less </a:t>
            </a:r>
            <a:r>
              <a:rPr lang="en-US" dirty="0" smtClean="0">
                <a:latin typeface="+mj-lt"/>
                <a:ea typeface="ＭＳ Ｐゴシック" pitchFamily="34" charset="-128"/>
              </a:rPr>
              <a:t>Space: the Hive</a:t>
            </a:r>
            <a:endParaRPr lang="en-US" dirty="0">
              <a:latin typeface="+mj-lt"/>
              <a:ea typeface="ＭＳ Ｐゴシック" pitchFamily="34" charset="-128"/>
            </a:endParaRPr>
          </a:p>
        </p:txBody>
      </p:sp>
      <p:sp>
        <p:nvSpPr>
          <p:cNvPr id="10" name="Rettangolo 6"/>
          <p:cNvSpPr/>
          <p:nvPr/>
        </p:nvSpPr>
        <p:spPr>
          <a:xfrm>
            <a:off x="161394" y="2501899"/>
            <a:ext cx="4410607" cy="1173119"/>
          </a:xfrm>
          <a:prstGeom prst="roundRect">
            <a:avLst>
              <a:gd name="adj" fmla="val 9313"/>
            </a:avLst>
          </a:prstGeom>
          <a:solidFill>
            <a:srgbClr val="4B90C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Narrow" panose="020B0606020202030204" pitchFamily="34" charset="0"/>
              </a:rPr>
              <a:t>COMPREHENSIVE </a:t>
            </a:r>
            <a:r>
              <a:rPr lang="en-US" sz="2400" b="1" dirty="0" smtClean="0">
                <a:solidFill>
                  <a:schemeClr val="bg1"/>
                </a:solidFill>
                <a:latin typeface="Arial Narrow" panose="020B0606020202030204" pitchFamily="34" charset="0"/>
              </a:rPr>
              <a:t>LIQUID COOLING</a:t>
            </a:r>
          </a:p>
        </p:txBody>
      </p:sp>
      <p:sp>
        <p:nvSpPr>
          <p:cNvPr id="11" name="Rettangolo 6"/>
          <p:cNvSpPr/>
          <p:nvPr/>
        </p:nvSpPr>
        <p:spPr>
          <a:xfrm>
            <a:off x="167144" y="3733799"/>
            <a:ext cx="4404857" cy="893493"/>
          </a:xfrm>
          <a:prstGeom prst="roundRect">
            <a:avLst>
              <a:gd name="adj" fmla="val 9313"/>
            </a:avLst>
          </a:prstGeom>
          <a:solidFill>
            <a:srgbClr val="92D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smtClean="0">
                <a:solidFill>
                  <a:schemeClr val="bg1"/>
                </a:solidFill>
                <a:latin typeface="Arial Narrow" panose="020B0606020202030204" pitchFamily="34" charset="0"/>
              </a:rPr>
              <a:t>RATIONAL DESIGN</a:t>
            </a:r>
          </a:p>
        </p:txBody>
      </p:sp>
      <p:sp>
        <p:nvSpPr>
          <p:cNvPr id="12" name="Rettangolo 6"/>
          <p:cNvSpPr/>
          <p:nvPr/>
        </p:nvSpPr>
        <p:spPr>
          <a:xfrm>
            <a:off x="161394" y="1526276"/>
            <a:ext cx="4410606" cy="834442"/>
          </a:xfrm>
          <a:prstGeom prst="roundRect">
            <a:avLst>
              <a:gd name="adj" fmla="val 9313"/>
            </a:avLst>
          </a:prstGeom>
          <a:solidFill>
            <a:srgbClr val="6E717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smtClean="0">
                <a:solidFill>
                  <a:schemeClr val="bg1"/>
                </a:solidFill>
                <a:latin typeface="Arial Narrow" panose="020B0606020202030204" pitchFamily="34" charset="0"/>
              </a:rPr>
              <a:t>HIGH DENSITY</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897" y="338711"/>
            <a:ext cx="2823004" cy="4564173"/>
          </a:xfrm>
          <a:prstGeom prst="rect">
            <a:avLst/>
          </a:prstGeom>
        </p:spPr>
      </p:pic>
      <p:sp>
        <p:nvSpPr>
          <p:cNvPr id="2" name="AutoShape 2" descr="Risultati immagini per hive"/>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236829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228600"/>
            <a:ext cx="8534400" cy="452438"/>
          </a:xfrm>
        </p:spPr>
        <p:txBody>
          <a:bodyPr/>
          <a:lstStyle/>
          <a:p>
            <a:pPr algn="l"/>
            <a:r>
              <a:rPr lang="it-IT" dirty="0" smtClean="0">
                <a:solidFill>
                  <a:schemeClr val="tx2"/>
                </a:solidFill>
                <a:latin typeface="Arial" panose="020B0604020202020204" pitchFamily="34" charset="0"/>
                <a:cs typeface="Arial" panose="020B0604020202020204" pitchFamily="34" charset="0"/>
              </a:rPr>
              <a:t>HPEC</a:t>
            </a:r>
            <a:endParaRPr lang="it-IT" dirty="0">
              <a:solidFill>
                <a:schemeClr val="tx2"/>
              </a:solidFill>
              <a:latin typeface="Arial" panose="020B0604020202020204" pitchFamily="34" charset="0"/>
              <a:cs typeface="Arial" panose="020B0604020202020204" pitchFamily="34" charset="0"/>
            </a:endParaRPr>
          </a:p>
        </p:txBody>
      </p:sp>
      <p:sp>
        <p:nvSpPr>
          <p:cNvPr id="4" name="Segnaposto testo 3"/>
          <p:cNvSpPr>
            <a:spLocks noGrp="1"/>
          </p:cNvSpPr>
          <p:nvPr>
            <p:ph type="body" sz="quarter" idx="4294967295"/>
          </p:nvPr>
        </p:nvSpPr>
        <p:spPr>
          <a:xfrm>
            <a:off x="0" y="788988"/>
            <a:ext cx="8534400" cy="323850"/>
          </a:xfrm>
        </p:spPr>
        <p:txBody>
          <a:bodyPr/>
          <a:lstStyle/>
          <a:p>
            <a:r>
              <a:rPr lang="it-IT" dirty="0" err="1" smtClean="0">
                <a:solidFill>
                  <a:schemeClr val="tx2"/>
                </a:solidFill>
                <a:latin typeface="Arial" panose="020B0604020202020204" pitchFamily="34" charset="0"/>
                <a:cs typeface="Arial" panose="020B0604020202020204" pitchFamily="34" charset="0"/>
              </a:rPr>
              <a:t>Supercomputer</a:t>
            </a:r>
            <a:r>
              <a:rPr lang="it-IT" dirty="0" smtClean="0">
                <a:solidFill>
                  <a:schemeClr val="tx2"/>
                </a:solidFill>
                <a:latin typeface="Arial" panose="020B0604020202020204" pitchFamily="34" charset="0"/>
                <a:cs typeface="Arial" panose="020B0604020202020204" pitchFamily="34" charset="0"/>
              </a:rPr>
              <a:t> in a </a:t>
            </a:r>
            <a:r>
              <a:rPr lang="it-IT" dirty="0" err="1" smtClean="0">
                <a:solidFill>
                  <a:schemeClr val="tx2"/>
                </a:solidFill>
                <a:latin typeface="Arial" panose="020B0604020202020204" pitchFamily="34" charset="0"/>
                <a:cs typeface="Arial" panose="020B0604020202020204" pitchFamily="34" charset="0"/>
              </a:rPr>
              <a:t>shoe</a:t>
            </a:r>
            <a:r>
              <a:rPr lang="it-IT" dirty="0" smtClean="0">
                <a:solidFill>
                  <a:schemeClr val="tx2"/>
                </a:solidFill>
                <a:latin typeface="Arial" panose="020B0604020202020204" pitchFamily="34" charset="0"/>
                <a:cs typeface="Arial" panose="020B0604020202020204" pitchFamily="34" charset="0"/>
              </a:rPr>
              <a:t>-box</a:t>
            </a:r>
          </a:p>
          <a:p>
            <a:endParaRPr lang="it-IT" dirty="0">
              <a:solidFill>
                <a:schemeClr val="tx2"/>
              </a:solidFill>
              <a:latin typeface="Arial" panose="020B0604020202020204" pitchFamily="34" charset="0"/>
              <a:cs typeface="Arial" panose="020B0604020202020204" pitchFamily="34" charset="0"/>
            </a:endParaRPr>
          </a:p>
        </p:txBody>
      </p:sp>
      <p:pic>
        <p:nvPicPr>
          <p:cNvPr id="27750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057066" y="3217965"/>
            <a:ext cx="297497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08" name="Picture 4" descr="http://www.scatolificioboxline.it/images/prodotti/scatole-per-scarpe/007.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25370" y="3232066"/>
            <a:ext cx="2608018" cy="1737266"/>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in giù 7"/>
          <p:cNvSpPr/>
          <p:nvPr/>
        </p:nvSpPr>
        <p:spPr bwMode="auto">
          <a:xfrm>
            <a:off x="6033411" y="2569031"/>
            <a:ext cx="1625601" cy="765621"/>
          </a:xfrm>
          <a:prstGeom prst="downArrow">
            <a:avLst/>
          </a:prstGeom>
          <a:solidFill>
            <a:schemeClr val="tx2"/>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
        <p:nvSpPr>
          <p:cNvPr id="5" name="CasellaDiTesto 4"/>
          <p:cNvSpPr txBox="1"/>
          <p:nvPr/>
        </p:nvSpPr>
        <p:spPr>
          <a:xfrm>
            <a:off x="2989942" y="1553387"/>
            <a:ext cx="1566454" cy="1323439"/>
          </a:xfrm>
          <a:prstGeom prst="rect">
            <a:avLst/>
          </a:prstGeom>
          <a:noFill/>
        </p:spPr>
        <p:txBody>
          <a:bodyPr wrap="none" rtlCol="0">
            <a:spAutoFit/>
          </a:bodyPr>
          <a:lstStyle/>
          <a:p>
            <a:r>
              <a:rPr lang="it-IT" dirty="0" smtClean="0">
                <a:solidFill>
                  <a:schemeClr val="bg2">
                    <a:lumMod val="50000"/>
                  </a:schemeClr>
                </a:solidFill>
                <a:latin typeface="Arial" panose="020B0604020202020204" pitchFamily="34" charset="0"/>
                <a:cs typeface="Arial" panose="020B0604020202020204" pitchFamily="34" charset="0"/>
              </a:rPr>
              <a:t>ASCI White</a:t>
            </a:r>
          </a:p>
          <a:p>
            <a:r>
              <a:rPr lang="it-IT" dirty="0" smtClean="0">
                <a:solidFill>
                  <a:schemeClr val="bg2">
                    <a:lumMod val="50000"/>
                  </a:schemeClr>
                </a:solidFill>
                <a:latin typeface="Arial" panose="020B0604020202020204" pitchFamily="34" charset="0"/>
                <a:cs typeface="Arial" panose="020B0604020202020204" pitchFamily="34" charset="0"/>
              </a:rPr>
              <a:t>4,9 </a:t>
            </a:r>
            <a:r>
              <a:rPr lang="it-IT" dirty="0" err="1" smtClean="0">
                <a:solidFill>
                  <a:schemeClr val="bg2">
                    <a:lumMod val="50000"/>
                  </a:schemeClr>
                </a:solidFill>
                <a:latin typeface="Arial" panose="020B0604020202020204" pitchFamily="34" charset="0"/>
                <a:cs typeface="Arial" panose="020B0604020202020204" pitchFamily="34" charset="0"/>
              </a:rPr>
              <a:t>Tflops</a:t>
            </a:r>
            <a:endParaRPr lang="it-IT" dirty="0" smtClean="0">
              <a:solidFill>
                <a:schemeClr val="bg2">
                  <a:lumMod val="50000"/>
                </a:schemeClr>
              </a:solidFill>
              <a:latin typeface="Arial" panose="020B0604020202020204" pitchFamily="34" charset="0"/>
              <a:cs typeface="Arial" panose="020B0604020202020204" pitchFamily="34" charset="0"/>
            </a:endParaRPr>
          </a:p>
          <a:p>
            <a:r>
              <a:rPr lang="it-IT" dirty="0" smtClean="0">
                <a:solidFill>
                  <a:schemeClr val="bg2">
                    <a:lumMod val="50000"/>
                  </a:schemeClr>
                </a:solidFill>
                <a:latin typeface="Arial" panose="020B0604020202020204" pitchFamily="34" charset="0"/>
                <a:cs typeface="Arial" panose="020B0604020202020204" pitchFamily="34" charset="0"/>
              </a:rPr>
              <a:t>3 MW</a:t>
            </a:r>
          </a:p>
          <a:p>
            <a:endParaRPr lang="it-IT" dirty="0">
              <a:solidFill>
                <a:schemeClr val="bg2">
                  <a:lumMod val="50000"/>
                </a:schemeClr>
              </a:solidFill>
            </a:endParaRPr>
          </a:p>
        </p:txBody>
      </p:sp>
      <p:sp>
        <p:nvSpPr>
          <p:cNvPr id="10" name="CasellaDiTesto 9"/>
          <p:cNvSpPr txBox="1"/>
          <p:nvPr/>
        </p:nvSpPr>
        <p:spPr>
          <a:xfrm>
            <a:off x="7531249" y="3592865"/>
            <a:ext cx="1239442" cy="707886"/>
          </a:xfrm>
          <a:prstGeom prst="rect">
            <a:avLst/>
          </a:prstGeom>
          <a:noFill/>
        </p:spPr>
        <p:txBody>
          <a:bodyPr wrap="none" rtlCol="0">
            <a:spAutoFit/>
          </a:bodyPr>
          <a:lstStyle/>
          <a:p>
            <a:r>
              <a:rPr lang="it-IT" dirty="0" smtClean="0">
                <a:solidFill>
                  <a:schemeClr val="bg2">
                    <a:lumMod val="50000"/>
                  </a:schemeClr>
                </a:solidFill>
                <a:latin typeface="Arial" panose="020B0604020202020204" pitchFamily="34" charset="0"/>
                <a:cs typeface="Arial" panose="020B0604020202020204" pitchFamily="34" charset="0"/>
              </a:rPr>
              <a:t>4 </a:t>
            </a:r>
            <a:r>
              <a:rPr lang="it-IT" dirty="0" err="1" smtClean="0">
                <a:solidFill>
                  <a:schemeClr val="bg2">
                    <a:lumMod val="50000"/>
                  </a:schemeClr>
                </a:solidFill>
                <a:latin typeface="Arial" panose="020B0604020202020204" pitchFamily="34" charset="0"/>
                <a:cs typeface="Arial" panose="020B0604020202020204" pitchFamily="34" charset="0"/>
              </a:rPr>
              <a:t>TFlops</a:t>
            </a:r>
            <a:endParaRPr lang="it-IT" dirty="0" smtClean="0">
              <a:solidFill>
                <a:schemeClr val="bg2">
                  <a:lumMod val="50000"/>
                </a:schemeClr>
              </a:solidFill>
              <a:latin typeface="Arial" panose="020B0604020202020204" pitchFamily="34" charset="0"/>
              <a:cs typeface="Arial" panose="020B0604020202020204" pitchFamily="34" charset="0"/>
            </a:endParaRPr>
          </a:p>
          <a:p>
            <a:r>
              <a:rPr lang="it-IT" dirty="0" smtClean="0">
                <a:solidFill>
                  <a:schemeClr val="bg2">
                    <a:lumMod val="50000"/>
                  </a:schemeClr>
                </a:solidFill>
                <a:latin typeface="Arial" panose="020B0604020202020204" pitchFamily="34" charset="0"/>
                <a:cs typeface="Arial" panose="020B0604020202020204" pitchFamily="34" charset="0"/>
              </a:rPr>
              <a:t>1K Watt</a:t>
            </a:r>
            <a:endParaRPr lang="it-IT" dirty="0">
              <a:solidFill>
                <a:schemeClr val="bg2">
                  <a:lumMod val="50000"/>
                </a:schemeClr>
              </a:solidFill>
              <a:latin typeface="Arial" panose="020B0604020202020204" pitchFamily="34" charset="0"/>
              <a:cs typeface="Arial" panose="020B0604020202020204" pitchFamily="34" charset="0"/>
            </a:endParaRPr>
          </a:p>
        </p:txBody>
      </p:sp>
      <p:pic>
        <p:nvPicPr>
          <p:cNvPr id="277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066" y="101614"/>
            <a:ext cx="3928236" cy="225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65428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228600"/>
            <a:ext cx="8534400" cy="452438"/>
          </a:xfrm>
        </p:spPr>
        <p:txBody>
          <a:bodyPr/>
          <a:lstStyle/>
          <a:p>
            <a:r>
              <a:rPr lang="it-IT" dirty="0" smtClean="0">
                <a:solidFill>
                  <a:schemeClr val="tx2"/>
                </a:solidFill>
                <a:latin typeface="Arial" panose="020B0604020202020204" pitchFamily="34" charset="0"/>
                <a:cs typeface="Arial" panose="020B0604020202020204" pitchFamily="34" charset="0"/>
              </a:rPr>
              <a:t>Datacenter in a Chip</a:t>
            </a:r>
            <a:endParaRPr lang="it-IT" dirty="0">
              <a:solidFill>
                <a:schemeClr val="tx2"/>
              </a:solidFill>
              <a:latin typeface="Arial" panose="020B0604020202020204" pitchFamily="34" charset="0"/>
              <a:cs typeface="Arial" panose="020B0604020202020204" pitchFamily="34" charset="0"/>
            </a:endParaRPr>
          </a:p>
        </p:txBody>
      </p:sp>
      <p:pic>
        <p:nvPicPr>
          <p:cNvPr id="27853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784975" y="2090738"/>
            <a:ext cx="2359025" cy="160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532" name="Picture 4" descr="Risultati immagini per data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52" y="1154634"/>
            <a:ext cx="5061237" cy="3368459"/>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in giù 5"/>
          <p:cNvSpPr/>
          <p:nvPr/>
        </p:nvSpPr>
        <p:spPr bwMode="auto">
          <a:xfrm rot="16200000">
            <a:off x="5232403" y="2396177"/>
            <a:ext cx="1625601" cy="885372"/>
          </a:xfrm>
          <a:prstGeom prst="downArrow">
            <a:avLst/>
          </a:prstGeom>
          <a:solidFill>
            <a:schemeClr val="accent1">
              <a:lumMod val="40000"/>
              <a:lumOff val="60000"/>
            </a:schemeClr>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7169827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228600"/>
            <a:ext cx="8534400" cy="452438"/>
          </a:xfrm>
        </p:spPr>
        <p:txBody>
          <a:bodyPr/>
          <a:lstStyle/>
          <a:p>
            <a:r>
              <a:rPr lang="it-IT" dirty="0" smtClean="0">
                <a:solidFill>
                  <a:schemeClr val="tx2"/>
                </a:solidFill>
                <a:latin typeface="Arial" panose="020B0604020202020204" pitchFamily="34" charset="0"/>
                <a:cs typeface="Arial" panose="020B0604020202020204" pitchFamily="34" charset="0"/>
              </a:rPr>
              <a:t>New SW Containers</a:t>
            </a:r>
            <a:endParaRPr lang="it-IT" dirty="0">
              <a:solidFill>
                <a:schemeClr val="tx2"/>
              </a:solidFill>
              <a:latin typeface="Arial" panose="020B0604020202020204" pitchFamily="34" charset="0"/>
              <a:cs typeface="Arial" panose="020B0604020202020204" pitchFamily="34" charset="0"/>
            </a:endParaRPr>
          </a:p>
        </p:txBody>
      </p:sp>
      <p:pic>
        <p:nvPicPr>
          <p:cNvPr id="27955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835400" y="1180419"/>
            <a:ext cx="52197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9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5" y="1180419"/>
            <a:ext cx="2043113" cy="114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78361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276344" y="157163"/>
            <a:ext cx="8534400" cy="452437"/>
          </a:xfrm>
        </p:spPr>
        <p:txBody>
          <a:bodyPr/>
          <a:lstStyle/>
          <a:p>
            <a:r>
              <a:rPr lang="en-US" dirty="0" smtClean="0">
                <a:solidFill>
                  <a:schemeClr val="tx2"/>
                </a:solidFill>
              </a:rPr>
              <a:t>HPEC</a:t>
            </a:r>
            <a:endParaRPr lang="en-US" dirty="0">
              <a:solidFill>
                <a:schemeClr val="tx2"/>
              </a:solidFill>
            </a:endParaRPr>
          </a:p>
        </p:txBody>
      </p:sp>
      <p:sp>
        <p:nvSpPr>
          <p:cNvPr id="5" name="Segnaposto contenuto 4"/>
          <p:cNvSpPr>
            <a:spLocks noGrp="1"/>
          </p:cNvSpPr>
          <p:nvPr>
            <p:ph idx="4294967295"/>
          </p:nvPr>
        </p:nvSpPr>
        <p:spPr>
          <a:xfrm>
            <a:off x="0" y="1460500"/>
            <a:ext cx="8534400" cy="2782888"/>
          </a:xfrm>
        </p:spPr>
        <p:txBody>
          <a:bodyPr/>
          <a:lstStyle/>
          <a:p>
            <a:pPr lvl="1"/>
            <a:endParaRPr lang="en-US" sz="1000" dirty="0" smtClean="0">
              <a:solidFill>
                <a:schemeClr val="bg2">
                  <a:lumMod val="50000"/>
                </a:schemeClr>
              </a:solidFill>
            </a:endParaRPr>
          </a:p>
          <a:p>
            <a:r>
              <a:rPr lang="en-US" dirty="0" smtClean="0">
                <a:solidFill>
                  <a:schemeClr val="bg2">
                    <a:lumMod val="50000"/>
                  </a:schemeClr>
                </a:solidFill>
              </a:rPr>
              <a:t>Autonomous </a:t>
            </a:r>
            <a:r>
              <a:rPr lang="en-US" dirty="0" smtClean="0">
                <a:solidFill>
                  <a:schemeClr val="bg2">
                    <a:lumMod val="50000"/>
                  </a:schemeClr>
                </a:solidFill>
              </a:rPr>
              <a:t>Vehicles</a:t>
            </a:r>
          </a:p>
          <a:p>
            <a:r>
              <a:rPr lang="en-US" dirty="0" smtClean="0">
                <a:solidFill>
                  <a:schemeClr val="bg2">
                    <a:lumMod val="50000"/>
                  </a:schemeClr>
                </a:solidFill>
              </a:rPr>
              <a:t>Asset </a:t>
            </a:r>
            <a:r>
              <a:rPr lang="en-US" dirty="0" smtClean="0">
                <a:solidFill>
                  <a:schemeClr val="bg2">
                    <a:lumMod val="50000"/>
                  </a:schemeClr>
                </a:solidFill>
              </a:rPr>
              <a:t>Identification &amp; Tracking</a:t>
            </a:r>
          </a:p>
          <a:p>
            <a:r>
              <a:rPr lang="en-US" dirty="0" smtClean="0">
                <a:solidFill>
                  <a:schemeClr val="bg2">
                    <a:lumMod val="50000"/>
                  </a:schemeClr>
                </a:solidFill>
              </a:rPr>
              <a:t>Medical </a:t>
            </a:r>
            <a:r>
              <a:rPr lang="en-US" dirty="0" smtClean="0">
                <a:solidFill>
                  <a:schemeClr val="bg2">
                    <a:lumMod val="50000"/>
                  </a:schemeClr>
                </a:solidFill>
              </a:rPr>
              <a:t>Imaging</a:t>
            </a:r>
            <a:endParaRPr lang="en-US" dirty="0" smtClean="0">
              <a:solidFill>
                <a:schemeClr val="bg2">
                  <a:lumMod val="50000"/>
                </a:schemeClr>
              </a:solidFill>
            </a:endParaRPr>
          </a:p>
          <a:p>
            <a:r>
              <a:rPr lang="en-US" dirty="0" smtClean="0">
                <a:solidFill>
                  <a:schemeClr val="bg2">
                    <a:lumMod val="50000"/>
                  </a:schemeClr>
                </a:solidFill>
              </a:rPr>
              <a:t>Cyber-security &amp; Networking</a:t>
            </a:r>
            <a:endParaRPr lang="en-US" dirty="0" smtClean="0">
              <a:solidFill>
                <a:schemeClr val="bg2">
                  <a:lumMod val="50000"/>
                </a:schemeClr>
              </a:solidFill>
            </a:endParaRPr>
          </a:p>
          <a:p>
            <a:endParaRPr lang="en-US" dirty="0">
              <a:solidFill>
                <a:schemeClr val="bg2">
                  <a:lumMod val="50000"/>
                </a:schemeClr>
              </a:solidFill>
            </a:endParaRPr>
          </a:p>
          <a:p>
            <a:pPr marL="0" indent="0">
              <a:buNone/>
            </a:pPr>
            <a:endParaRPr lang="en-US" dirty="0" smtClean="0">
              <a:solidFill>
                <a:schemeClr val="bg2">
                  <a:lumMod val="50000"/>
                </a:schemeClr>
              </a:solidFill>
            </a:endParaRPr>
          </a:p>
        </p:txBody>
      </p:sp>
      <p:sp>
        <p:nvSpPr>
          <p:cNvPr id="6" name="Segnaposto testo 5"/>
          <p:cNvSpPr>
            <a:spLocks noGrp="1"/>
          </p:cNvSpPr>
          <p:nvPr>
            <p:ph type="body" sz="quarter" idx="4294967295"/>
          </p:nvPr>
        </p:nvSpPr>
        <p:spPr>
          <a:xfrm>
            <a:off x="0" y="628650"/>
            <a:ext cx="8534400" cy="323850"/>
          </a:xfrm>
        </p:spPr>
        <p:txBody>
          <a:bodyPr/>
          <a:lstStyle/>
          <a:p>
            <a:r>
              <a:rPr lang="en-US" dirty="0" smtClean="0">
                <a:solidFill>
                  <a:schemeClr val="bg1"/>
                </a:solidFill>
              </a:rPr>
              <a:t>Where </a:t>
            </a:r>
            <a:r>
              <a:rPr lang="en-US" dirty="0" smtClean="0">
                <a:solidFill>
                  <a:schemeClr val="bg1"/>
                </a:solidFill>
              </a:rPr>
              <a:t>will </a:t>
            </a:r>
            <a:r>
              <a:rPr lang="en-US" dirty="0" smtClean="0">
                <a:solidFill>
                  <a:schemeClr val="bg1"/>
                </a:solidFill>
              </a:rPr>
              <a:t>be needed</a:t>
            </a:r>
            <a:endParaRPr lang="en-US" dirty="0">
              <a:solidFill>
                <a:schemeClr val="bg1"/>
              </a:solidFill>
            </a:endParaRPr>
          </a:p>
        </p:txBody>
      </p:sp>
      <p:sp>
        <p:nvSpPr>
          <p:cNvPr id="7" name="Figura a mano libera 6"/>
          <p:cNvSpPr/>
          <p:nvPr/>
        </p:nvSpPr>
        <p:spPr>
          <a:xfrm>
            <a:off x="8810744" y="4881488"/>
            <a:ext cx="333256" cy="17860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1"/>
          </a:solidFill>
          <a:ln>
            <a:noFill/>
            <a:prstDash val="solid"/>
          </a:ln>
        </p:spPr>
        <p:txBody>
          <a:bodyPr vert="horz" wrap="square" lIns="90000" tIns="46800" rIns="90000" bIns="46800" anchor="t" anchorCtr="0" compatLnSpc="0"/>
          <a:lstStyle/>
          <a:p>
            <a:pPr algn="ctr" fontAlgn="base">
              <a:spcBef>
                <a:spcPct val="0"/>
              </a:spcBef>
              <a:spcAft>
                <a:spcPct val="0"/>
              </a:spcAft>
            </a:pPr>
            <a:fld id="{A272DC80-5A15-4999-AA70-362A96A69E47}" type="slidenum">
              <a:rPr sz="1050">
                <a:solidFill>
                  <a:srgbClr val="6E7178"/>
                </a:solidFill>
                <a:ea typeface="ＭＳ Ｐゴシック" pitchFamily="34" charset="-128"/>
              </a:rPr>
              <a:pPr algn="ctr" fontAlgn="base">
                <a:spcBef>
                  <a:spcPct val="0"/>
                </a:spcBef>
                <a:spcAft>
                  <a:spcPct val="0"/>
                </a:spcAft>
              </a:pPr>
              <a:t>26</a:t>
            </a:fld>
            <a:endParaRPr lang="it-IT" sz="900" dirty="0">
              <a:solidFill>
                <a:srgbClr val="FFFFFF"/>
              </a:solidFill>
              <a:latin typeface="Liberation Serif" pitchFamily="18"/>
              <a:ea typeface="DejaVu Sans" pitchFamily="2"/>
              <a:cs typeface="DejaVu Sans" pitchFamily="2"/>
            </a:endParaRPr>
          </a:p>
        </p:txBody>
      </p:sp>
      <p:pic>
        <p:nvPicPr>
          <p:cNvPr id="8196" name="Picture 4" descr="http://www.nextplatform.com/wp-content/uploads/2015/11/eurotech-aurora-hive-brick-bw-200x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616" y="1932900"/>
            <a:ext cx="2098056" cy="131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v11653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9712" y="2320703"/>
            <a:ext cx="6096000" cy="2571750"/>
          </a:xfrm>
          <a:prstGeom prst="rect">
            <a:avLst/>
          </a:prstGeom>
        </p:spPr>
      </p:pic>
      <p:sp>
        <p:nvSpPr>
          <p:cNvPr id="10" name="AutoShape 4" descr="data:image/jpeg;base64,/9j/4AAQSkZJRgABAQAAAQABAAD/2wCEAAkGBxQQEBQUEBQVFRUVFBQUFBQUFBQUFhQVFBYWFxQVFxQYHyggGBslHBQVITEhJSksLi4uFx8zODMsNygtLisBCgoKDg0OGxAQGywmHyQsLSwsLCwsLCwsLCwsLCwsLCwsLCwsLCwsLCwsLCwsLCwsLCwsLCwsLCwsLCwsLCwsLP/AABEIALwBDAMBIgACEQEDEQH/xAAbAAABBQEBAAAAAAAAAAAAAAACAAEDBAUGB//EAD0QAAIBAwMCAwYDBgUEAwEAAAECEQADIQQSMQVBIlFhBhMycYGRI6GxFEJSweHwM2JygtEVFpKistLxJP/EABkBAQEBAQEBAAAAAAAAAAAAAAABAgMEBf/EACgRAQEAAgICAgEDBAMAAAAAAAABAhEDIRIxBEFREyJhMnGx0RQjM//aAAwDAQACEQMRAD8AUUqKKQFfbeAMUqKKUUDRSiiilFAMUooopRQNFKKKKagaKaKOKaKAYpRRRSigGKUUUUooBimo4pooBpRRRSigGKaKKKUUAxTRRxTUAxTRRxTRQDFNFHFNFABFNFHFNFAMUxFHFNFEBFNRxSirBailFFFKKihilFFFKKBopRRRSigGKVFFKKAYpUcU0UA0oo4pooBilFFFKKAYpUUUooFeicCBjH0E0EVNdXP0H6Co4qY+oX2GKUUUUoqgYpoo4pRQBFKKKKUUARSijimigCKaKkimigCKaKOKaKAIpoqSKaKCOKaKkimirEWopRRRSiooYp4p4p4oANPFFFKKAYpRRRTxQDFKKKKUUAxTEUcUooAApRRxSigGKaKOKQxwJ9ByfTNKJNba2v8ARf8A4rUEUjrfeORtYDPLbsptRuwjgH60UVx+Pl5cctb5JrIMU0UcUorswCKUUcUooAilFHFNFAEU0VJFNFAEU0UcUooAimijimigCKaKkimigjIpoqSKaKCzFPFFFKKKGKUUUU8UAxSiiilFAMUoo4pRU2AiniiilFAMUooopRQBFPFFFKKAIpGw9wbLZh28KHyY4B+9HFbnsppgbvvG4QY/1NgflP5Vjky8cbWsZuuTs9GvW9RcJd3t21XfuC4d4xhRAx+lXYr0UhbguIykAjaTgB/CMg+kxnutcFqtObblTyDHz8j9q4fFz3PFvlx1dq8Uoo4pRXqcgRSiiilFAEUoo4pRTYjilFHFKKbEcUoo4pRTaI4poqSKaKuwEU0UcUooIyKaKkIpooLMUooop4qKCKeKKKUUAxSijilFAEU8UUUooBilFHFKKAIpRRxSigCKUUcUooAisvqur9xau3fxDtdYAuMqgbVzCn55rXig1Vm2bbC8u5G+IeECD4YJYgZrx/N/85/d34P6nO6jrLqXBt3PBetWs6i78Vwx2bzIzxXQi2FMDdkAw7Fjn1JOP+KWps2Bua4jAEi5cJ90v+GxZWJLQCMZ9B5VU6m627q3yfdkILX4jKFMmQIUtMGeYr5/Dy+Ge3pzw8ppcC0L4j++8fzqn+0HcELjxZ7z6ifKqTaz3iupkMikmCD6A89wJHzNeq/N3PX4/wAuP6Gq24popK8/bP3/AKUYzXvxzxy9PPcbPYIpRRxSitso4pRUkU0UEcUoqSKaKCOKaKkilFBHFNFSRTRQRkU0VIRTRRNLEU8UUU8UUEU8UUU8UARSijilFAEU8UUUoqAYpRRxRbPX/wBX/wCKzlnjj7rUlvpFFMInkfUxUkf3tf8A+tZ2u0yBiTbktDMSnkCoJDDyHlXm+R8iTD9l7dePj3e1+B5j/wAhTP6EceYrJOlHuwPdidufAuWAjdERzNTaXTKCJtyACSNigTA8U8SAPyrxf8nk/Lv+livM0d1+4qtf6aX2rcuswjKsLcQTuwQAVggGjbYNqjSowOBIt4mASZHyqW91F4IFu2PARGCODyNo/sVnk5cs53WscJjeozdVrIve6ZJU4Ziyhc8wp5HY/WrHX9FuVSY8E5GfixOD6eXej0fXReVlWzawELDiPeLuUfBkxUq68fAbKEkSQAIgYkttAH3rlr+WvpgaqFurBjHHkAeMY7x9aOzbG+6AqSVBLDG4dpMcjOPlV6/esPsc6YGCUQhtpkzIAJHlVTS2YP4SFTgks+5maQpPJAHGBA9Knh/K+Qelaw3EdixcBtsmTw3kOBBHzjNblnj5Y/Ks5LjoG/DtQDmFUSYBP7okwalOogGEYQFJjbAA4xPpxXfg5JxZ7+nLkwueOl+KUUrLblBgiex5o4r7Eylm48VmgRTRUkUoq7RHFNFSRTRTYjilFSRTRQRxTRUkUooIiKaKlIpttUTxTxRRTxWQEU8UUU8UARSijiq+p1i27vujO4IGMcLuyFJ/iiDHkaxlnjj/AFVqY2+ksUoqE6seR+cGJ8po0vgzIIAicefqea5ZfK4p9tzhzv0r9R1iWQhdtu9xbXwlpduBjj5nFXh70NAu342zIcAT2A8PzrN6ppTeNjCn3Wot3nnaPw0B3AE/EZIxip7gJOLmC6sMn4VUArz3IJ+vevnc3L55bl6erjw8ZqmtO2/dcL/uky24z4wJxkjgHEZrO610+9fvF1uQIVVJkuoHl9Se9X7wJdQrL8BJE8xEZHESazdKV09vTs2puObzBSrSysWBJAMkrAHrx61w3XXRtDoCkC8fe7SfiHaDAkmTkzU2uICsUAUbGMAAZ2nOO3pWkLChZIJYgsXk5MSRH8PYDtj1mnrtKtuyxjxG2xLdySpPxeWOO2KzasixetY+HdBEDy8QEj5TP0pr1oSQfIdyO/5niKtayZO2P3ef9QDH7TUGpKq3iKgEY3ED7T34qKzOnX/DbTa24qJhey4DE+RjH8qlfSXgE2XUJYqD+H8IIJyQ+RUvR8WUiSGVxyPCEZo+fPerdhywtw3kWHmoBXH+7aa0ypDSaguED2TgmTbuCCsCPixyftVLSOyyWgmG4BHcQIOa6O+D4VtnI2lh/lMzn1z9q50H8U+haMTkyPrzxUtXS41q4HVcMIJdoK9sDvB5+w86r2XuNuhR8ZQSTkKJJJj1xHn6VfbWK2ZUBrQJMjDg4UyfIn7UGmubiqgSArbmHmGwMYyCDSFSaO8SQpmTMfSZqze8JWRyY/T/AJrHu6m8uotiyFEARJiCSykzIOR6x6VpWr1xyxuylxLhUrtNz90GcAEyDyDFezD5WWPH4vPlwy5bWSP7Gfzpoqnc1furyW2DAXNxDNtUArmOeI88z86vivo8PLOTHf282eFxukcU0VLtporq5o4poqSKUUEcU0VJFNFBGRTRUhFNFUTxTxRxSis7AxSijilFNgUSSB5/X51kdYATXMLNqdtlnJjaWuOVgY/ygKP9x71t6RN1wHiCAPuCf0qgbC3eo35AbaqASODtXsfr9q+T8nk887/HT3cWHjjGdq0f3V1giF0LpaUiA6xbILgEbgDcfy7VY9odGTpPdWbiK/hMs4UeZBY5xkfSlremKbzh1c29iLsRGYTvZidqjHwrP0FaH7Cfeopt3Lin98FQq7snkicjMV5du6peZVtbd4DG5atsQxndKAgMMmYP2p20JbdJbxXLZyxEKuyY8phuOawvbG7bK2v2dlIVyfAeGAHIHBzXU6MkrbDMSWYEGIIByBFEUer6fxW76P4ER+DIcvCiMxjafOq2q6dbNnTF8FEDWgIEsU5Pn3Pbk1p+14CabaoglgoGAPhJEAdqoe02q93asqDDDacdtg2/z/OrRp6q7bS2V3Dd7v4fXb8/7isDU9Q97prkFiV0/imABtRxgeZ75rmD1Q3tQ23BwZBOD69iY/T5Vu9C0je5vi44f3oNtSoOBtMzOJ8QH38qx3vtmZbrb1GqIEtxjMgfSo20a6jN4SAJVcfI/TxfcVW1/tBbSUABIIHOI+3f+dSaHqlq73VTmZMDED9Y+9W2LLFv2d0+3RorHOwmB/mJIH/sKfpZ3KCBkF1Pp+I2JPyqLQqQi/iLtFoIVgfFHO6e4Mfaj0TPbLqRtAYskOBunkbT6nnH5VasajW03En4iu04PwgmPT94/eudaLd5wCOcD/cv9an/AOr3VZlbc3iQDABC3DjMw0QZiaoafR3PfXmZw5IkbjECcRAPlUXa6upO1VYiAGDTAgqwCjPzbt2pkvLnAb8RQBg4bYpb5DJ+lBbR2VgRw7jBH8U8GKLTB1uQFJG1WIBX/OIgkeXar0KeoWNTZ2gDdP2RpIH0NX9LdYs4LEw+AxJMENhZ4GBisvrvvFeybauGF1iBAmCJOATVW91Mm4jxsbxbgwGCwzk/3ml9M71V/U6kXxZurkJqFQyCMPtQ8gdyKtez11ve6q2xwl0MB5C4Cx/MUd3U++0wuN+6QxM48DAzjt4fyqvpzs6m4GBetqxHqiwP0Jr0fEykzjnzTeLoIpRUkUor67woopRUkU22hpGRTbalim20EUU0VLFNFXaJop4o4pRU2oIp4o4obphSYmBx5+lS3U2sh+mXk96FJAYgsZMcR9P3h37093X2k1EQBh3dwvxQo5YfFzXNdA1Lai/qHOBYXYi9p3HcSfMlB9AKxjrG9/qGuEEIGtj0luQOOQea+DbdPo11fU/alW3W0+EL8ckGRkYiOcZrnm62be0ocwBDE5z5zjtXM3NcNwz38IGQc9+1H+0e9HAJgZHYHzmMV57bvdc/Jc0mhD3kUHk5JOImefOAea7u7qiu33YHhiN5OI4GAa8+0vUDZjdOTG4iBHH6xXb9OJe0twidwkxMEgZz511mVvtvC7S6++t1kBk+LdHGfOszrrTqUTuqDxECF4mZwO3J7Vt9J0qs7MQRAOfsB/KuaJ99euMG2y48XMKJAgT3itW6nbWX4Zt+2loM0BmOZBDBjGPkM9qR6+EsJb2BSNxwSSsmZP3atS8iEP7rLHYJbPwDEeR7+nYCs650Kwp3OWYjNxkLSAYgKgETIP2mKzjYxZfpkWbZuTde3vXzADd+OP0pam3cKyvhkmFMq0egPYTWnc91pldk3t2X3hJKvmMTiAZIIzjis7qOgv2wz3ChWA+4NO4MYEL3PePKte70zZouk9QvoSrAFQJBaSvxALj0gn5Cr66h8lrlzeTIhxtA88579qxV1pVIb4TwT6CTikNQtwEAmAZkRGCPD5/Ss5Y3abb+m6shDrcv3ww3DaCAuTnPrJqzqepbtvulYNGZZTMZ+eOa5fQk+/twGuENuGOYk/IxHHevQbNp8FQgIB/ciJ7SvA44p46bm6zX9owFj3ZDd2Vl57mCD+tJ+rbrZ/DO4jbvJGIJ7KAeTVLV9Euq84ieYZpgE/T6/wBKjHTLhDNw2Z2g9pkkTz6Z+nFW710W01vqjMB2ZDIZAFjEd8RFSXupggyAd3OZH1j0/SquuuC3aW2qMF3l5CFd7AR4j2ieOwOaw9WWZuQIPnBYRmJERgfnWdVm2uitdWRbboshXVxt7AkESMY/SmvdcD6u1f2xsXaRzu5BM9viOK5DV6wr+9zgL4THOZ+fMfeq/vyPhcZOIkt27AfOuuEyxu5WbdzT2vp3VbV/FtsxJUgg+vPNXttePdN6oQRDBWDDxAlTHcbj9+9d5/11udwEwv8AuHMA9vX1r6OHyuv3RwvH+HSxTRUWm1isgJOTjzz347ZqdGDCVII8wZ/SvVjlMvTFlgIpRUsU22tIiimipYpooJttKKOKZ2CiSQAOSamxFqLgRSzcKJNcj/3YbguEqFtploMtM+FM9yR5Vq67qhuXAtkB0TxXATtDEHwqWg4wTHePvxp1FptRFxRbRXu3XWZD3TLLMdicfImvB8jltusb19vRxYfda3Qtf+y6bUXriwb0Mq5+EszTPed0D71zOqusxYuYLne2B+8SYzxzFaukt/tYd7l0rtJMKJLBFkwPkeKk/wC3VuOGlyHt7gXIxAg+FYzJ7z/OvDXe7rlBqQhyqmZ8wAP/AMqF9eVQrGWBg49Pr2NdknsjZfaSDwob8Ru8zHHeP7FTaj2P0hgskEBR4XcTtAEmCJJ5J9TVswS4OWWw1y1bAMMQSpLYjgbvLmvXdPqVsaeyhJJNu0GN07lBIAIDHkzPPlFcUOlIpQIVVFABBwxC5MEmcxz86k1nWrllFXcURG2i3tUgqDHf5T6RXPLr01jZj7dxrtatvT3JMRbJG1YB8sgV5loboAdmI3RLMJgAcTH1wKsdV9ort+3tuMrAjEALzO0mPmOR3rDOoRwVkmJgckwMn5/SmtztMspa6PUdfXaptJtwSCxkgHk+hIMeo5qho+sfiRCncSSQMyQc8YwT371iXXVjgeIzkSAIx4sYMzz9qew/u1JO1TkBoMmOJnJzPpS4/bPlV/q594SUgLuJAJOf4ecE9pqe9rJt2EuRusiAyz5/oOKw31gaYbJ2iTgT/p/nSXqIMEE45BGTHJbyEmp45Jtr63qvYKMzgCPETIPmCKn/AG4XLQR+8DGSYnJYzXM3b2/NvIzvzDEkEgAdx/Wj0+phMHaswoaCOZOZx9sfWt6y8fabdJoLm4hBkDITIM8LxloOYrfTQah2LlASmPiKgR8XhJhpAI/sVyHQFYszWnyim9BydlqA0HvzweZr0XRdbu3LQYKrjaABuVWUHsYHrOfOumOWUjWM25DqNi9l2XaswSrnJPkp75FaXvz7m25xsJRxJBYkwh9f6GrntDfu3LAC22LsxEKNxGTMwsD6+dcI3UrqEjcYiGE4weCPnU8be2tOgW++QAzAzACsfPBPYcZwK53qOncO0gpHdhC8ZIWM/wBPpR6HqhV5JyJiCeT6VY1PU3ukM0ETBFzwCQQRtbOfTFY8bjUsUOh27bapP2jbdSZ3MFCgHz3HABIP3qp7SqljV3FtFWSQyFDKqp7LGBn9K2+mdJsam62FDMDuUO8EkggjjMxgDzrR6n7IWLYTerSBtARz8JLNLSD3Zs+Xyrt5T7Tx6Y/s50xwhdiIfAUwZHJPP95rUu9S+FbgDqsBgfiIX/MZzjy/5qDVOiIlu2CoQNtLHczT4jJAEx4oHl8qyLmoyRIzIGJEiD+VYud30l9PQOg6lblonIUMQIIG0EnYN2OauW9aEv2yplWLK4DSIIJVo7mQOM151ptY8BLbEFmAA43EEwSf4a09Taey8upbaN3hHJE8wJj+vypeXPHLyhe8dPQ9X1ZUaFCsMSd8c9ojmkvUS0wAMd8847GuV6beDyxXDEHwrtEmScAczk/M1Y1nUlR0a613O4gcoPCRMLzB8/4vSvR+vnb7X9PCYzp0XRNT7y2ZbcVZgSeYmV/Ij7Vi+0PtSdNfNtAphQSW8znz8oqD2d1Zss2CwYDcJIhuQZz6j7VF1roaaq811sFoBAk8COfpXS8//XJL25fpfuv4db1zq6aVAz92j+Z/IfnWDf6m2rUw2yyW43ILrLC4AJgdz9RzWP1FjrtSXCnYD/lBgCBk4Jx3wJ+c3rt39lBC2kaZKhWRkE48RBMticmfOuPP8q3cx9Lhxyd5Lmju7bTKqNAUwFVmOJBY5iYPPf8AIWdB0pQikqu4gFztz4hP3GBWbo/altr+/thPAUSCsGSJkT2A/OtLVe0KoFgEkwW/hWe0+eePUV5ZlI9EsWrdhVOYC7SCT+fPy/Kqt7qqljtHgAABiMxmO/cfas25q3YQzkgkmDhQGJInzAFUby8wzjmCEBDH/UCYHPNN2na7qupm4rG3AHkZ4ERJ+hqlpNS7MCRIAHA2yPODmOfOoblq7gKu22w8TER9YjIjHlnNWffozkB3IFyFJtsqwAp27sDkEAEyYp4iP2j16gW1tXVkh2u5KypUNG4H/YBHpWfqdWLVgWwgL+HaDGwNG0zu5M7h5GYq7qNNajclwHO2HIIbcqsTA7Soz5YyYjT6jpG1WmCMBLibZ3EsHQtEY9OO9dNzfbLkl6QWtkgrvJwWeQrYJ4U8cc+VB/24+0i21tSRBy5x6EjGYrpdFpwEYAriWx3JLbiPTgVftWAFHn6yMH0pMtw8Y4h/ZrUEEG7bERJUNPp8+KytV06/aYQwcLuAGRIhjMegn7V6culKjxASeQGkDsM/L+dY9mwWvqWXafewVMYOViRjvWpS4xwul2y3v9wOCGtxzxkeWBUS2jvQRKlwwLZJBc8jucfnXVX/AGecXGWFCjcVYkQQDgT2OaudD0BlTcgG2zhfEOGQxkH+Ij7mtWzW2fFnazoha65XwGX2ljFtYYx4FBJJ48oqO97KKWBF6RjeDaOcCSPxJyZP/NdJc0aJOUMhY3X0Mc7vCW+UT60R0tkOIayV3ZO4OdpOB5+fHnXTWMTtQ9nukpZuXfxWdjp71tQVRfCRMEAkk4Hfz862en6kpbW172RbS2hCvxIG3HYHt50XT9KoMqoubYEW5t5PJJdRu4AxnFWbWg2AkWFWVUM7XwJ2fCSdsA8D6U3jF1VI9QQ2y5ckeIhhuIHu/jnEyIbHpXN9b9mHu3zdtvb23PxBJdTtueMCNp/irtm0DJA91p0BZoDO5BLzKgY3TJx61mdTa5aZZCAbdo5I2hicAtIGe/P0qXKX0SVya+yN4Gd9oDjl/P8A080b+yN2SwuITn4meB9dvpXYdPRzcEgEJuHhdvEHVgCxjBEgxmpeo6UpblMx8QM5gHMDtPIrNym2vFyXSfZy/ZuBzctzM+Evn0ytaWu0t64SQ6CfIvnJ5x5E1es2rrqNhtFWAli7KVkwdogxx+dNpUvuHhB8Iy0oJkgDbE8A5rNkvdTTnusdMdUNwsGgwYEkEznd2gx9/SsG1dRVEnIIyBjcRzBiu9RssHg7T7thA4JIBmfFkDJ8/WsTXeyx3o0sLNxGFxlKsUZLkLM8FjH3rMkS4uat7WferkEE/ECxJyRx8Nddb1yuUiSSFGFaCeME/wDNZOk9lb7aj8O23u4fY5YDfsUsvHBbaB6TXUezPVLb2Qihldd5uoyxB3QR5Hj51rfiSKI11vdAaPVg6kcT2g9+9Q9R6mrWhA3Fd0hRwpAAORwDH3rqNDrLUIY3K245k7huyPT5VB1BbL2XRQguEEEwJAIBG6MjIp5y1fHrTmtPeW7Z94wCMoVlZiBgPnHaQRz5V1b6BsbbzwRPw2vy8JrnP+lP7l0eRJ+OCVKCDGYiTmrFrqVyIS7bIBj/AA/LtM5+mKZY32uN1F3ptkMQqgxBwRxtMHnvj8643Xak+/Fu2xHiIAkGB4sx3x/Ou+6fZHvLxyCqLGeDFwyAcVxnQNMLmpvO0yjmAI2ye5Eetcv5plNrHTNKxlrwIloUd9v8WT3J47VvWLSi4CQVUgnPiiIM8czHbHrFNoE3CWyRMekE8VoXbpLrb/dLJI85BmfPiK5ybuyYqq3VEym8NbIOZ+JiDtHlkLJ9eJqrb1ahvx4AG5RAKkHyyIXjvVjV2ff6sWGZlt7wkIQsqwBM4jvitW10Ky2lZYOLxQMI3RBOTGeYz2rrrXtWL1i7ZdQbTGRIYGIbsOTLDzI4kVSsPdy1rYhAAJWU3kkRMnsMwB3xXQaHpyStuW2OWBWf4TAIPM4n51m9NXaSw5VXIkDBJAOI9Z+1TexQ/YSyBvAzAwwBGIMkmck9uRzU/VLvurdguxQrJtC0ZLNujc5OImcfSaoagxcVRwXX8jMT5TWXpdItx7gaSFRmHqQRE/f8hWscd91K6HSXAiAqyFhM4JLxCuT5ZEVpdJ1i3nC5BiRIiWMmAe8AcR2rFsWwotoMKQJUYDZQQY5+M01/8O4dmIuYye+Tn8vlWPS7djqdQlud5UY7xn+Zrm+rXAcoR4s7pHfvB9KPqSDcwOQEU5z5/lVbTXC1wTEBFxAgyp5n5RV3pad1kCX3E44J4HmJB+dX9Jpk99bDANzuBgiecgz3n0oNKwdcqojMqIJIEian6XbBcNAlXIH15nzrG7s0tdM0hV7029oM7SQIMkwFPkART6PQ3BpLlvaQxECTknaM+mT+VD0i6TqNQCSQGESSYyeAeOardJcnR3wc/wCJzk/CO5rrf9NNno1p004V0yBG0EHvPfmqPuH/AGMoVC85L29gHvN0lt0COOeaueyrf/zoO0HH+6qekM6B/Td+TKa1J/lla6g7RbLFEh7Z3O4AJP7gPcn0rN69rIICElhuBFsBjIIIUlsKcEf7qsdbedKhOT+Cc+eyawH6xcF1vh/xLg45AM0L6X/ZnU3BYJ1KG273CQoztURtEicc575NXj1VBcCZAIkXDASZ+HOd1YNzr91okLABEQYII75ms7U9VZhJVJUAgwRle+DU0bdW1827gT3b7CBDqJRAZG0jny+Uims65mZ0e26qQw97PgYE4AIypjv6Vj9dUObbMqkm2JJAPJn+dZf7Mn8C/wDiK6447jnb22dZ/jlVjxFS0+QAz5Gte2itb2FcH1P3/nXH2dc1vChQPkf+anXrtwcBfsf+azpp0VjT3lPgvqoWdoNqcepn1rI1GjuNdZmZQSSS9vw4kbiR9PrVU9buH+Hz4/rWl0+8bigsB4okAQMEis3cVa2gyNzAFdoUkQARBIPMnE1m6fR/FMtlgFJwY4B8+1aZ0KIjMsytwoPETgeLIPehS2IJ9VP1Of51L0Gs6K0CCLYBBmQW/SasrorXdT9GIH2qz7sET/fFB7v9K6e0f//Z"/>
          <p:cNvSpPr>
            <a:spLocks noChangeAspect="1" noChangeArrowheads="1"/>
          </p:cNvSpPr>
          <p:nvPr/>
        </p:nvSpPr>
        <p:spPr bwMode="auto">
          <a:xfrm>
            <a:off x="215900" y="-535781"/>
            <a:ext cx="2552700" cy="1343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srgbClr val="FFFFFF"/>
              </a:solidFill>
              <a:latin typeface="Arial"/>
            </a:endParaRPr>
          </a:p>
        </p:txBody>
      </p:sp>
      <p:sp>
        <p:nvSpPr>
          <p:cNvPr id="22" name="ZoneTexte 21"/>
          <p:cNvSpPr txBox="1"/>
          <p:nvPr/>
        </p:nvSpPr>
        <p:spPr>
          <a:xfrm>
            <a:off x="0" y="2572216"/>
            <a:ext cx="3168352" cy="1034375"/>
          </a:xfrm>
          <a:prstGeom prst="ellipse">
            <a:avLst/>
          </a:prstGeom>
          <a:solidFill>
            <a:srgbClr val="4B90CF"/>
          </a:solidFill>
          <a:ln>
            <a:noFill/>
          </a:ln>
        </p:spPr>
        <p:txBody>
          <a:bodyPr wrap="none" lIns="0" tIns="0" rIns="0" bIns="0" rtlCol="0" anchor="ctr" anchorCtr="0">
            <a:noAutofit/>
          </a:bodyPr>
          <a:lstStyle/>
          <a:p>
            <a:pPr algn="ctr" eaLnBrk="1" fontAlgn="auto" hangingPunct="1">
              <a:lnSpc>
                <a:spcPct val="80000"/>
              </a:lnSpc>
              <a:spcBef>
                <a:spcPts val="0"/>
              </a:spcBef>
              <a:spcAft>
                <a:spcPts val="0"/>
              </a:spcAft>
            </a:pPr>
            <a:r>
              <a:rPr lang="en-US" sz="1600" dirty="0" smtClean="0">
                <a:solidFill>
                  <a:srgbClr val="FFFFFF"/>
                </a:solidFill>
                <a:latin typeface="Arial"/>
                <a:cs typeface="Arial" pitchFamily="34" charset="0"/>
              </a:rPr>
              <a:t>CHALLENGE</a:t>
            </a:r>
          </a:p>
          <a:p>
            <a:pPr algn="ctr" eaLnBrk="1" fontAlgn="auto" hangingPunct="1">
              <a:lnSpc>
                <a:spcPct val="80000"/>
              </a:lnSpc>
              <a:spcBef>
                <a:spcPts val="0"/>
              </a:spcBef>
              <a:spcAft>
                <a:spcPts val="0"/>
              </a:spcAft>
            </a:pPr>
            <a:endParaRPr lang="en-US" sz="1800" dirty="0" smtClean="0">
              <a:solidFill>
                <a:srgbClr val="FFFFFF"/>
              </a:solidFill>
              <a:latin typeface="Arial"/>
              <a:cs typeface="Arial" pitchFamily="34" charset="0"/>
            </a:endParaRPr>
          </a:p>
          <a:p>
            <a:pPr algn="ctr" eaLnBrk="1" fontAlgn="auto" hangingPunct="1">
              <a:lnSpc>
                <a:spcPct val="80000"/>
              </a:lnSpc>
              <a:spcBef>
                <a:spcPts val="0"/>
              </a:spcBef>
              <a:spcAft>
                <a:spcPts val="0"/>
              </a:spcAft>
            </a:pPr>
            <a:r>
              <a:rPr lang="en-US" dirty="0" smtClean="0">
                <a:solidFill>
                  <a:srgbClr val="FFFFFF"/>
                </a:solidFill>
                <a:latin typeface="Arial"/>
                <a:cs typeface="Arial" pitchFamily="34" charset="0"/>
              </a:rPr>
              <a:t>1000 PF in </a:t>
            </a:r>
            <a:r>
              <a:rPr lang="en-US" dirty="0" smtClean="0">
                <a:solidFill>
                  <a:srgbClr val="FFFFFF"/>
                </a:solidFill>
                <a:latin typeface="Arial"/>
                <a:cs typeface="Arial" pitchFamily="34" charset="0"/>
              </a:rPr>
              <a:t>&lt; 20 </a:t>
            </a:r>
            <a:r>
              <a:rPr lang="en-US" dirty="0" smtClean="0">
                <a:solidFill>
                  <a:srgbClr val="FFFFFF"/>
                </a:solidFill>
                <a:latin typeface="Arial"/>
                <a:cs typeface="Arial" pitchFamily="34" charset="0"/>
              </a:rPr>
              <a:t>MW</a:t>
            </a:r>
            <a:endParaRPr lang="en-US" sz="2800" dirty="0" smtClean="0">
              <a:solidFill>
                <a:srgbClr val="FFFFFF"/>
              </a:solidFill>
              <a:latin typeface="Arial"/>
              <a:cs typeface="Arial" pitchFamily="34" charset="0"/>
            </a:endParaRPr>
          </a:p>
        </p:txBody>
      </p:sp>
      <p:sp>
        <p:nvSpPr>
          <p:cNvPr id="38" name="ZoneTexte 37"/>
          <p:cNvSpPr txBox="1"/>
          <p:nvPr/>
        </p:nvSpPr>
        <p:spPr>
          <a:xfrm>
            <a:off x="3225098" y="1118859"/>
            <a:ext cx="2715054" cy="646331"/>
          </a:xfrm>
          <a:prstGeom prst="rect">
            <a:avLst/>
          </a:prstGeom>
          <a:noFill/>
        </p:spPr>
        <p:txBody>
          <a:bodyPr wrap="square" rtlCol="0">
            <a:spAutoFit/>
          </a:bodyPr>
          <a:lstStyle>
            <a:defPPr>
              <a:defRPr lang="fr-FR"/>
            </a:defPPr>
            <a:lvl1pPr>
              <a:defRPr sz="1400" b="1">
                <a:solidFill>
                  <a:srgbClr val="92D050"/>
                </a:solidFill>
                <a:cs typeface="Arial" pitchFamily="34" charset="0"/>
              </a:defRPr>
            </a:lvl1pPr>
          </a:lstStyle>
          <a:p>
            <a:pPr algn="ctr" eaLnBrk="1" fontAlgn="auto" hangingPunct="1">
              <a:spcBef>
                <a:spcPts val="0"/>
              </a:spcBef>
              <a:spcAft>
                <a:spcPts val="0"/>
              </a:spcAft>
            </a:pPr>
            <a:r>
              <a:rPr lang="en-US" sz="1800" dirty="0" smtClean="0">
                <a:solidFill>
                  <a:schemeClr val="bg2">
                    <a:lumMod val="50000"/>
                  </a:schemeClr>
                </a:solidFill>
                <a:latin typeface="Arial"/>
              </a:rPr>
              <a:t>1000 PF (1000 MW)</a:t>
            </a:r>
          </a:p>
          <a:p>
            <a:pPr algn="ctr" eaLnBrk="1" fontAlgn="auto" hangingPunct="1">
              <a:spcBef>
                <a:spcPts val="0"/>
              </a:spcBef>
              <a:spcAft>
                <a:spcPts val="0"/>
              </a:spcAft>
            </a:pPr>
            <a:r>
              <a:rPr lang="en-US" sz="1800" dirty="0" smtClean="0">
                <a:solidFill>
                  <a:schemeClr val="bg2">
                    <a:lumMod val="50000"/>
                  </a:schemeClr>
                </a:solidFill>
                <a:latin typeface="Arial"/>
              </a:rPr>
              <a:t>3,000,000 people city </a:t>
            </a:r>
            <a:endParaRPr lang="en-US" sz="1800" dirty="0">
              <a:solidFill>
                <a:schemeClr val="bg2">
                  <a:lumMod val="50000"/>
                </a:schemeClr>
              </a:solidFill>
              <a:latin typeface="Arial"/>
            </a:endParaRPr>
          </a:p>
        </p:txBody>
      </p:sp>
      <p:cxnSp>
        <p:nvCxnSpPr>
          <p:cNvPr id="47" name="Connecteur droit avec flèche 46"/>
          <p:cNvCxnSpPr/>
          <p:nvPr/>
        </p:nvCxnSpPr>
        <p:spPr>
          <a:xfrm>
            <a:off x="2242984" y="1413929"/>
            <a:ext cx="1020927" cy="0"/>
          </a:xfrm>
          <a:prstGeom prst="straightConnector1">
            <a:avLst/>
          </a:prstGeom>
          <a:ln w="571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nvGrpSpPr>
          <p:cNvPr id="8" name="Groupe 7"/>
          <p:cNvGrpSpPr/>
          <p:nvPr/>
        </p:nvGrpSpPr>
        <p:grpSpPr>
          <a:xfrm>
            <a:off x="5508113" y="482242"/>
            <a:ext cx="3084389" cy="2149986"/>
            <a:chOff x="6834537" y="4172888"/>
            <a:chExt cx="3084389" cy="2866645"/>
          </a:xfrm>
        </p:grpSpPr>
        <p:sp>
          <p:nvSpPr>
            <p:cNvPr id="43" name="ZoneTexte 42"/>
            <p:cNvSpPr txBox="1"/>
            <p:nvPr/>
          </p:nvSpPr>
          <p:spPr>
            <a:xfrm>
              <a:off x="7101321" y="4172888"/>
              <a:ext cx="2303176" cy="943847"/>
            </a:xfrm>
            <a:prstGeom prst="rect">
              <a:avLst/>
            </a:prstGeom>
            <a:noFill/>
          </p:spPr>
          <p:txBody>
            <a:bodyPr wrap="square" rtlCol="0">
              <a:spAutoFit/>
            </a:bodyPr>
            <a:lstStyle>
              <a:defPPr>
                <a:defRPr lang="fr-FR"/>
              </a:defPPr>
              <a:lvl1pPr algn="ctr">
                <a:defRPr sz="1400" b="1">
                  <a:solidFill>
                    <a:schemeClr val="tx2">
                      <a:lumMod val="50000"/>
                    </a:schemeClr>
                  </a:solidFill>
                  <a:latin typeface="+mn-lt"/>
                  <a:cs typeface="Arial" pitchFamily="34" charset="0"/>
                </a:defRPr>
              </a:lvl1pPr>
            </a:lstStyle>
            <a:p>
              <a:pPr eaLnBrk="1" fontAlgn="auto" hangingPunct="1">
                <a:spcBef>
                  <a:spcPts val="0"/>
                </a:spcBef>
                <a:spcAft>
                  <a:spcPts val="0"/>
                </a:spcAft>
              </a:pPr>
              <a:r>
                <a:rPr lang="en-US" sz="2000" dirty="0" smtClean="0">
                  <a:solidFill>
                    <a:srgbClr val="4B90CF"/>
                  </a:solidFill>
                </a:rPr>
                <a:t>10 </a:t>
              </a:r>
              <a:r>
                <a:rPr lang="en-US" sz="2000" dirty="0" err="1" smtClean="0">
                  <a:solidFill>
                    <a:srgbClr val="4B90CF"/>
                  </a:solidFill>
                </a:rPr>
                <a:t>PetaOps</a:t>
              </a:r>
              <a:r>
                <a:rPr lang="en-US" sz="2000" dirty="0" smtClean="0">
                  <a:solidFill>
                    <a:srgbClr val="4B90CF"/>
                  </a:solidFill>
                </a:rPr>
                <a:t> </a:t>
              </a:r>
              <a:endParaRPr lang="en-US" sz="2000" dirty="0" smtClean="0">
                <a:solidFill>
                  <a:srgbClr val="4B90CF"/>
                </a:solidFill>
              </a:endParaRPr>
            </a:p>
            <a:p>
              <a:pPr eaLnBrk="1" fontAlgn="auto" hangingPunct="1">
                <a:spcBef>
                  <a:spcPts val="0"/>
                </a:spcBef>
                <a:spcAft>
                  <a:spcPts val="0"/>
                </a:spcAft>
              </a:pPr>
              <a:r>
                <a:rPr lang="en-US" sz="2000" dirty="0" smtClean="0">
                  <a:solidFill>
                    <a:srgbClr val="4B90CF"/>
                  </a:solidFill>
                </a:rPr>
                <a:t>With 20 W</a:t>
              </a:r>
              <a:endParaRPr lang="en-US" sz="2000" dirty="0">
                <a:solidFill>
                  <a:srgbClr val="4B90CF"/>
                </a:solidFill>
              </a:endParaRPr>
            </a:p>
          </p:txBody>
        </p:sp>
        <p:pic>
          <p:nvPicPr>
            <p:cNvPr id="4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32" r="-1030"/>
            <a:stretch/>
          </p:blipFill>
          <p:spPr bwMode="auto">
            <a:xfrm>
              <a:off x="7531744" y="5174066"/>
              <a:ext cx="1689973" cy="13441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0" name="ZoneTexte 49"/>
            <p:cNvSpPr txBox="1"/>
            <p:nvPr/>
          </p:nvSpPr>
          <p:spPr>
            <a:xfrm>
              <a:off x="6834537" y="6506054"/>
              <a:ext cx="3084389" cy="533479"/>
            </a:xfrm>
            <a:prstGeom prst="rect">
              <a:avLst/>
            </a:prstGeom>
            <a:noFill/>
          </p:spPr>
          <p:txBody>
            <a:bodyPr wrap="square" rtlCol="0">
              <a:spAutoFit/>
            </a:bodyPr>
            <a:lstStyle/>
            <a:p>
              <a:pPr algn="ctr" eaLnBrk="1" fontAlgn="auto" hangingPunct="1">
                <a:spcBef>
                  <a:spcPts val="0"/>
                </a:spcBef>
                <a:spcAft>
                  <a:spcPts val="0"/>
                </a:spcAft>
              </a:pPr>
              <a:endParaRPr lang="en-US" dirty="0">
                <a:solidFill>
                  <a:srgbClr val="4B90CF"/>
                </a:solidFill>
                <a:latin typeface="Arial"/>
                <a:cs typeface="Arial" pitchFamily="34" charset="0"/>
              </a:endParaRPr>
            </a:p>
          </p:txBody>
        </p:sp>
      </p:grpSp>
      <p:sp>
        <p:nvSpPr>
          <p:cNvPr id="32" name="Title 1"/>
          <p:cNvSpPr>
            <a:spLocks noGrp="1"/>
          </p:cNvSpPr>
          <p:nvPr>
            <p:ph type="title"/>
          </p:nvPr>
        </p:nvSpPr>
        <p:spPr>
          <a:xfrm>
            <a:off x="304800" y="228601"/>
            <a:ext cx="8534400" cy="452438"/>
          </a:xfrm>
        </p:spPr>
        <p:txBody>
          <a:bodyPr/>
          <a:lstStyle/>
          <a:p>
            <a:r>
              <a:rPr lang="en-US" dirty="0" smtClean="0">
                <a:latin typeface="+mn-lt"/>
              </a:rPr>
              <a:t>Challenges in HPC</a:t>
            </a:r>
            <a:r>
              <a:rPr lang="en-US" dirty="0">
                <a:latin typeface="+mn-lt"/>
              </a:rPr>
              <a:t/>
            </a:r>
            <a:br>
              <a:rPr lang="en-US" dirty="0">
                <a:latin typeface="+mn-lt"/>
              </a:rPr>
            </a:br>
            <a:endParaRPr lang="en-GB" dirty="0">
              <a:latin typeface="+mn-lt"/>
            </a:endParaRPr>
          </a:p>
        </p:txBody>
      </p:sp>
      <p:sp>
        <p:nvSpPr>
          <p:cNvPr id="34" name="Text Placeholder 3"/>
          <p:cNvSpPr txBox="1">
            <a:spLocks/>
          </p:cNvSpPr>
          <p:nvPr/>
        </p:nvSpPr>
        <p:spPr>
          <a:xfrm>
            <a:off x="304800" y="628650"/>
            <a:ext cx="8534400" cy="324036"/>
          </a:xfrm>
          <a:prstGeom prst="rect">
            <a:avLst/>
          </a:prstGeom>
        </p:spPr>
        <p:txBody>
          <a:bodyPr/>
          <a:lst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128"/>
                <a:cs typeface="ＭＳ Ｐゴシック" charset="-128"/>
              </a:defRPr>
            </a:lvl5pPr>
            <a:lvl6pPr marL="2514600" indent="-228600" algn="l" rtl="0" eaLnBrk="1" fontAlgn="base" hangingPunct="1">
              <a:spcBef>
                <a:spcPct val="20000"/>
              </a:spcBef>
              <a:spcAft>
                <a:spcPct val="0"/>
              </a:spcAft>
              <a:buChar char="•"/>
              <a:defRPr sz="1600">
                <a:solidFill>
                  <a:srgbClr val="72797F"/>
                </a:solidFill>
                <a:latin typeface="+mn-lt"/>
                <a:ea typeface="ＭＳ Ｐゴシック" charset="-128"/>
              </a:defRPr>
            </a:lvl6pPr>
            <a:lvl7pPr marL="2971800" indent="-228600" algn="l" rtl="0" eaLnBrk="1" fontAlgn="base" hangingPunct="1">
              <a:spcBef>
                <a:spcPct val="20000"/>
              </a:spcBef>
              <a:spcAft>
                <a:spcPct val="0"/>
              </a:spcAft>
              <a:buChar char="•"/>
              <a:defRPr sz="1600">
                <a:solidFill>
                  <a:srgbClr val="72797F"/>
                </a:solidFill>
                <a:latin typeface="+mn-lt"/>
                <a:ea typeface="ＭＳ Ｐゴシック" charset="-128"/>
              </a:defRPr>
            </a:lvl7pPr>
            <a:lvl8pPr marL="3429000" indent="-228600" algn="l" rtl="0" eaLnBrk="1" fontAlgn="base" hangingPunct="1">
              <a:spcBef>
                <a:spcPct val="20000"/>
              </a:spcBef>
              <a:spcAft>
                <a:spcPct val="0"/>
              </a:spcAft>
              <a:buChar char="•"/>
              <a:defRPr sz="1600">
                <a:solidFill>
                  <a:srgbClr val="72797F"/>
                </a:solidFill>
                <a:latin typeface="+mn-lt"/>
                <a:ea typeface="ＭＳ Ｐゴシック" charset="-128"/>
              </a:defRPr>
            </a:lvl8pPr>
            <a:lvl9pPr marL="3886200" indent="-228600" algn="l" rtl="0" eaLnBrk="1" fontAlgn="base" hangingPunct="1">
              <a:spcBef>
                <a:spcPct val="20000"/>
              </a:spcBef>
              <a:spcAft>
                <a:spcPct val="0"/>
              </a:spcAft>
              <a:buChar char="•"/>
              <a:defRPr sz="1600">
                <a:solidFill>
                  <a:srgbClr val="72797F"/>
                </a:solidFill>
                <a:latin typeface="+mn-lt"/>
                <a:ea typeface="ＭＳ Ｐゴシック" charset="-128"/>
              </a:defRPr>
            </a:lvl9pPr>
          </a:lstStyle>
          <a:p>
            <a:pPr marL="0" indent="0">
              <a:buFontTx/>
              <a:buNone/>
            </a:pPr>
            <a:r>
              <a:rPr lang="en-US" sz="2400" b="0" kern="0" dirty="0" smtClean="0">
                <a:solidFill>
                  <a:srgbClr val="4B90CF"/>
                </a:solidFill>
              </a:rPr>
              <a:t>The energy challenge</a:t>
            </a:r>
          </a:p>
          <a:p>
            <a:endParaRPr lang="en-US" sz="2400" b="0" kern="0" dirty="0" smtClean="0">
              <a:solidFill>
                <a:srgbClr val="4B90CF"/>
              </a:solidFill>
            </a:endParaRPr>
          </a:p>
          <a:p>
            <a:endParaRPr lang="en-GB" sz="2400" kern="0" dirty="0">
              <a:solidFill>
                <a:srgbClr val="4B90CF"/>
              </a:solidFill>
            </a:endParaRPr>
          </a:p>
        </p:txBody>
      </p:sp>
      <p:sp>
        <p:nvSpPr>
          <p:cNvPr id="39" name="ZoneTexte 35"/>
          <p:cNvSpPr txBox="1"/>
          <p:nvPr/>
        </p:nvSpPr>
        <p:spPr>
          <a:xfrm>
            <a:off x="184150" y="1190128"/>
            <a:ext cx="2058834" cy="584775"/>
          </a:xfrm>
          <a:prstGeom prst="rect">
            <a:avLst/>
          </a:prstGeom>
          <a:noFill/>
        </p:spPr>
        <p:txBody>
          <a:bodyPr wrap="square" rtlCol="0">
            <a:spAutoFit/>
          </a:bodyPr>
          <a:lstStyle>
            <a:defPPr>
              <a:defRPr lang="fr-FR"/>
            </a:defPPr>
            <a:lvl1pPr>
              <a:defRPr sz="1400" b="1">
                <a:solidFill>
                  <a:srgbClr val="92D050"/>
                </a:solidFill>
                <a:cs typeface="Arial" pitchFamily="34" charset="0"/>
              </a:defRPr>
            </a:lvl1pPr>
          </a:lstStyle>
          <a:p>
            <a:pPr algn="ctr" eaLnBrk="1" fontAlgn="auto" hangingPunct="1">
              <a:spcBef>
                <a:spcPts val="0"/>
              </a:spcBef>
              <a:spcAft>
                <a:spcPts val="0"/>
              </a:spcAft>
            </a:pPr>
            <a:r>
              <a:rPr lang="en-US" sz="1600" dirty="0" smtClean="0">
                <a:solidFill>
                  <a:schemeClr val="bg2">
                    <a:lumMod val="50000"/>
                  </a:schemeClr>
                </a:solidFill>
                <a:latin typeface="Arial"/>
              </a:rPr>
              <a:t>1 PF (1 MW) </a:t>
            </a:r>
          </a:p>
          <a:p>
            <a:pPr algn="ctr" eaLnBrk="1" fontAlgn="auto" hangingPunct="1">
              <a:spcBef>
                <a:spcPts val="0"/>
              </a:spcBef>
              <a:spcAft>
                <a:spcPts val="0"/>
              </a:spcAft>
            </a:pPr>
            <a:r>
              <a:rPr lang="en-US" sz="1600" dirty="0" smtClean="0">
                <a:solidFill>
                  <a:schemeClr val="bg2">
                    <a:lumMod val="50000"/>
                  </a:schemeClr>
                </a:solidFill>
                <a:latin typeface="Arial"/>
              </a:rPr>
              <a:t>3,000 people town</a:t>
            </a:r>
            <a:endParaRPr lang="en-US" sz="1600" dirty="0">
              <a:solidFill>
                <a:schemeClr val="bg2">
                  <a:lumMod val="50000"/>
                </a:schemeClr>
              </a:solidFill>
              <a:latin typeface="Arial"/>
            </a:endParaRPr>
          </a:p>
        </p:txBody>
      </p:sp>
    </p:spTree>
    <p:extLst>
      <p:ext uri="{BB962C8B-B14F-4D97-AF65-F5344CB8AC3E}">
        <p14:creationId xmlns:p14="http://schemas.microsoft.com/office/powerpoint/2010/main" val="136600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62" y="3217911"/>
            <a:ext cx="1994091" cy="117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498" y="3233952"/>
            <a:ext cx="1994091" cy="117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data:image/jpeg;base64,/9j/4AAQSkZJRgABAQAAAQABAAD/2wCEAAkGBxQQEBQUEBQVFRUVFBQUFBQUFBQUFhQVFBYWFxQVFxQYHyggGBslHBQVITEhJSksLi4uFx8zODMsNygtLisBCgoKDg0OGxAQGywmHyQsLSwsLCwsLCwsLCwsLCwsLCwsLCwsLCwsLCwsLCwsLCwsLCwsLCwsLCwsLCwsLCwsLP/AABEIALwBDAMBIgACEQEDEQH/xAAbAAABBQEBAAAAAAAAAAAAAAACAAEDBAUGB//EAD0QAAIBAwMCAwYDBgUEAwEAAAECEQADIQQSMQVBIlFhBhMycYGRI6GxFEJSweHwM2JygtEVFpKistLxJP/EABkBAQEBAQEBAAAAAAAAAAAAAAABAgMEBf/EACgRAQEAAgICAgEDBAMAAAAAAAABAhEDIRIxBEFREyJhMnGx0RQjM//aAAwDAQACEQMRAD8AUUqKKQFfbeAMUqKKUUDRSiiilFAMUooopRQNFKKKKagaKaKOKaKAYpRRRSigGKUUUUooBimo4pooBpRRRSigGKaKKKUUAxTRRxTUAxTRRxTRQDFNFHFNFABFNFHFNFAMUxFHFNFEBFNRxSirBailFFFKKihilFFFKKBopRRRSigGKVFFKKAYpUcU0UA0oo4pooBilFFFKKAYpUUUooFeicCBjH0E0EVNdXP0H6Co4qY+oX2GKUUUUoqgYpoo4pRQBFKKKKUUARSijimigCKaKkimigCKaKOKaKAIpoqSKaKCOKaKkimirEWopRRRSiooYp4p4p4oANPFFFKKAYpRRRTxQDFKKKKUUAxTEUcUooAApRRxSigGKaKOKQxwJ9ByfTNKJNba2v8ARf8A4rUEUjrfeORtYDPLbsptRuwjgH60UVx+Pl5cctb5JrIMU0UcUorswCKUUcUooAilFHFNFAEU0VJFNFAEU0UcUooAimijimigCKaKkimigjIpoqSKaKCzFPFFFKKKGKUUUU8UAxSiiilFAMUoo4pRU2AiniiilFAMUooopRQBFPFFFKKAIpGw9wbLZh28KHyY4B+9HFbnsppgbvvG4QY/1NgflP5Vjky8cbWsZuuTs9GvW9RcJd3t21XfuC4d4xhRAx+lXYr0UhbguIykAjaTgB/CMg+kxnutcFqtObblTyDHz8j9q4fFz3PFvlx1dq8Uoo4pRXqcgRSiiilFAEUoo4pRTYjilFHFKKbEcUoo4pRTaI4poqSKaKuwEU0UcUooIyKaKkIpooLMUooop4qKCKeKKKUUAxSijilFAEU8UUUooBilFHFKKAIpRRxSigCKUUcUooAisvqur9xau3fxDtdYAuMqgbVzCn55rXig1Vm2bbC8u5G+IeECD4YJYgZrx/N/85/d34P6nO6jrLqXBt3PBetWs6i78Vwx2bzIzxXQi2FMDdkAw7Fjn1JOP+KWps2Bua4jAEi5cJ90v+GxZWJLQCMZ9B5VU6m627q3yfdkILX4jKFMmQIUtMGeYr5/Dy+Ge3pzw8ppcC0L4j++8fzqn+0HcELjxZ7z6ifKqTaz3iupkMikmCD6A89wJHzNeq/N3PX4/wAuP6Gq24popK8/bP3/AKUYzXvxzxy9PPcbPYIpRRxSitso4pRUkU0UEcUoqSKaKCOKaKkilFBHFNFSRTRQRkU0VIRTRRNLEU8UUU8UUEU8UUU8UARSijilFAEU8UUUoqAYpRRxRbPX/wBX/wCKzlnjj7rUlvpFFMInkfUxUkf3tf8A+tZ2u0yBiTbktDMSnkCoJDDyHlXm+R8iTD9l7dePj3e1+B5j/wAhTP6EceYrJOlHuwPdidufAuWAjdERzNTaXTKCJtyACSNigTA8U8SAPyrxf8nk/Lv+livM0d1+4qtf6aX2rcuswjKsLcQTuwQAVggGjbYNqjSowOBIt4mASZHyqW91F4IFu2PARGCODyNo/sVnk5cs53WscJjeozdVrIve6ZJU4Ziyhc8wp5HY/WrHX9FuVSY8E5GfixOD6eXej0fXReVlWzawELDiPeLuUfBkxUq68fAbKEkSQAIgYkttAH3rlr+WvpgaqFurBjHHkAeMY7x9aOzbG+6AqSVBLDG4dpMcjOPlV6/esPsc6YGCUQhtpkzIAJHlVTS2YP4SFTgks+5maQpPJAHGBA9Knh/K+Qelaw3EdixcBtsmTw3kOBBHzjNblnj5Y/Ks5LjoG/DtQDmFUSYBP7okwalOogGEYQFJjbAA4xPpxXfg5JxZ7+nLkwueOl+KUUrLblBgiex5o4r7Eylm48VmgRTRUkUoq7RHFNFSRTRTYjilFSRTRQRxTRUkUooIiKaKlIpttUTxTxRRTxWQEU8UUU8UARSijiq+p1i27vujO4IGMcLuyFJ/iiDHkaxlnjj/AFVqY2+ksUoqE6seR+cGJ8po0vgzIIAicefqea5ZfK4p9tzhzv0r9R1iWQhdtu9xbXwlpduBjj5nFXh70NAu342zIcAT2A8PzrN6ppTeNjCn3Wot3nnaPw0B3AE/EZIxip7gJOLmC6sMn4VUArz3IJ+vevnc3L55bl6erjw8ZqmtO2/dcL/uky24z4wJxkjgHEZrO610+9fvF1uQIVVJkuoHl9Se9X7wJdQrL8BJE8xEZHESazdKV09vTs2puObzBSrSysWBJAMkrAHrx61w3XXRtDoCkC8fe7SfiHaDAkmTkzU2uICsUAUbGMAAZ2nOO3pWkLChZIJYgsXk5MSRH8PYDtj1mnrtKtuyxjxG2xLdySpPxeWOO2KzasixetY+HdBEDy8QEj5TP0pr1oSQfIdyO/5niKtayZO2P3ef9QDH7TUGpKq3iKgEY3ED7T34qKzOnX/DbTa24qJhey4DE+RjH8qlfSXgE2XUJYqD+H8IIJyQ+RUvR8WUiSGVxyPCEZo+fPerdhywtw3kWHmoBXH+7aa0ypDSaguED2TgmTbuCCsCPixyftVLSOyyWgmG4BHcQIOa6O+D4VtnI2lh/lMzn1z9q50H8U+haMTkyPrzxUtXS41q4HVcMIJdoK9sDvB5+w86r2XuNuhR8ZQSTkKJJJj1xHn6VfbWK2ZUBrQJMjDg4UyfIn7UGmubiqgSArbmHmGwMYyCDSFSaO8SQpmTMfSZqze8JWRyY/T/AJrHu6m8uotiyFEARJiCSykzIOR6x6VpWr1xyxuylxLhUrtNz90GcAEyDyDFezD5WWPH4vPlwy5bWSP7Gfzpoqnc1furyW2DAXNxDNtUArmOeI88z86vivo8PLOTHf282eFxukcU0VLtporq5o4poqSKUUEcU0VJFNFBGRTRUhFNFUTxTxRxSis7AxSijilFNgUSSB5/X51kdYATXMLNqdtlnJjaWuOVgY/ygKP9x71t6RN1wHiCAPuCf0qgbC3eo35AbaqASODtXsfr9q+T8nk887/HT3cWHjjGdq0f3V1giF0LpaUiA6xbILgEbgDcfy7VY9odGTpPdWbiK/hMs4UeZBY5xkfSlremKbzh1c29iLsRGYTvZidqjHwrP0FaH7Cfeopt3Lin98FQq7snkicjMV5du6peZVtbd4DG5atsQxndKAgMMmYP2p20JbdJbxXLZyxEKuyY8phuOawvbG7bK2v2dlIVyfAeGAHIHBzXU6MkrbDMSWYEGIIByBFEUer6fxW76P4ER+DIcvCiMxjafOq2q6dbNnTF8FEDWgIEsU5Pn3Pbk1p+14CabaoglgoGAPhJEAdqoe02q93asqDDDacdtg2/z/OrRp6q7bS2V3Dd7v4fXb8/7isDU9Q97prkFiV0/imABtRxgeZ75rmD1Q3tQ23BwZBOD69iY/T5Vu9C0je5vi44f3oNtSoOBtMzOJ8QH38qx3vtmZbrb1GqIEtxjMgfSo20a6jN4SAJVcfI/TxfcVW1/tBbSUABIIHOI+3f+dSaHqlq73VTmZMDED9Y+9W2LLFv2d0+3RorHOwmB/mJIH/sKfpZ3KCBkF1Pp+I2JPyqLQqQi/iLtFoIVgfFHO6e4Mfaj0TPbLqRtAYskOBunkbT6nnH5VasajW03En4iu04PwgmPT94/eudaLd5wCOcD/cv9an/AOr3VZlbc3iQDABC3DjMw0QZiaoafR3PfXmZw5IkbjECcRAPlUXa6upO1VYiAGDTAgqwCjPzbt2pkvLnAb8RQBg4bYpb5DJ+lBbR2VgRw7jBH8U8GKLTB1uQFJG1WIBX/OIgkeXar0KeoWNTZ2gDdP2RpIH0NX9LdYs4LEw+AxJMENhZ4GBisvrvvFeybauGF1iBAmCJOATVW91Mm4jxsbxbgwGCwzk/3ml9M71V/U6kXxZurkJqFQyCMPtQ8gdyKtez11ve6q2xwl0MB5C4Cx/MUd3U++0wuN+6QxM48DAzjt4fyqvpzs6m4GBetqxHqiwP0Jr0fEykzjnzTeLoIpRUkUor67woopRUkU22hpGRTbalim20EUU0VLFNFXaJop4o4pRU2oIp4o4obphSYmBx5+lS3U2sh+mXk96FJAYgsZMcR9P3h37093X2k1EQBh3dwvxQo5YfFzXNdA1Lai/qHOBYXYi9p3HcSfMlB9AKxjrG9/qGuEEIGtj0luQOOQea+DbdPo11fU/alW3W0+EL8ckGRkYiOcZrnm62be0ocwBDE5z5zjtXM3NcNwz38IGQc9+1H+0e9HAJgZHYHzmMV57bvdc/Jc0mhD3kUHk5JOImefOAea7u7qiu33YHhiN5OI4GAa8+0vUDZjdOTG4iBHH6xXb9OJe0twidwkxMEgZz511mVvtvC7S6++t1kBk+LdHGfOszrrTqUTuqDxECF4mZwO3J7Vt9J0qs7MQRAOfsB/KuaJ99euMG2y48XMKJAgT3itW6nbWX4Zt+2loM0BmOZBDBjGPkM9qR6+EsJb2BSNxwSSsmZP3atS8iEP7rLHYJbPwDEeR7+nYCs650Kwp3OWYjNxkLSAYgKgETIP2mKzjYxZfpkWbZuTde3vXzADd+OP0pam3cKyvhkmFMq0egPYTWnc91pldk3t2X3hJKvmMTiAZIIzjis7qOgv2wz3ChWA+4NO4MYEL3PePKte70zZouk9QvoSrAFQJBaSvxALj0gn5Cr66h8lrlzeTIhxtA88579qxV1pVIb4TwT6CTikNQtwEAmAZkRGCPD5/Ss5Y3abb+m6shDrcv3ww3DaCAuTnPrJqzqepbtvulYNGZZTMZ+eOa5fQk+/twGuENuGOYk/IxHHevQbNp8FQgIB/ciJ7SvA44p46bm6zX9owFj3ZDd2Vl57mCD+tJ+rbrZ/DO4jbvJGIJ7KAeTVLV9Euq84ieYZpgE/T6/wBKjHTLhDNw2Z2g9pkkTz6Z+nFW710W01vqjMB2ZDIZAFjEd8RFSXupggyAd3OZH1j0/SquuuC3aW2qMF3l5CFd7AR4j2ieOwOaw9WWZuQIPnBYRmJERgfnWdVm2uitdWRbboshXVxt7AkESMY/SmvdcD6u1f2xsXaRzu5BM9viOK5DV6wr+9zgL4THOZ+fMfeq/vyPhcZOIkt27AfOuuEyxu5WbdzT2vp3VbV/FtsxJUgg+vPNXttePdN6oQRDBWDDxAlTHcbj9+9d5/11udwEwv8AuHMA9vX1r6OHyuv3RwvH+HSxTRUWm1isgJOTjzz347ZqdGDCVII8wZ/SvVjlMvTFlgIpRUsU22tIiimipYpooJttKKOKZ2CiSQAOSamxFqLgRSzcKJNcj/3YbguEqFtploMtM+FM9yR5Vq67qhuXAtkB0TxXATtDEHwqWg4wTHePvxp1FptRFxRbRXu3XWZD3TLLMdicfImvB8jltusb19vRxYfda3Qtf+y6bUXriwb0Mq5+EszTPed0D71zOqusxYuYLne2B+8SYzxzFaukt/tYd7l0rtJMKJLBFkwPkeKk/wC3VuOGlyHt7gXIxAg+FYzJ7z/OvDXe7rlBqQhyqmZ8wAP/AMqF9eVQrGWBg49Pr2NdknsjZfaSDwob8Ru8zHHeP7FTaj2P0hgskEBR4XcTtAEmCJJ5J9TVswS4OWWw1y1bAMMQSpLYjgbvLmvXdPqVsaeyhJJNu0GN07lBIAIDHkzPPlFcUOlIpQIVVFABBwxC5MEmcxz86k1nWrllFXcURG2i3tUgqDHf5T6RXPLr01jZj7dxrtatvT3JMRbJG1YB8sgV5loboAdmI3RLMJgAcTH1wKsdV9ort+3tuMrAjEALzO0mPmOR3rDOoRwVkmJgckwMn5/SmtztMspa6PUdfXaptJtwSCxkgHk+hIMeo5qho+sfiRCncSSQMyQc8YwT371iXXVjgeIzkSAIx4sYMzz9qew/u1JO1TkBoMmOJnJzPpS4/bPlV/q594SUgLuJAJOf4ecE9pqe9rJt2EuRusiAyz5/oOKw31gaYbJ2iTgT/p/nSXqIMEE45BGTHJbyEmp45Jtr63qvYKMzgCPETIPmCKn/AG4XLQR+8DGSYnJYzXM3b2/NvIzvzDEkEgAdx/Wj0+phMHaswoaCOZOZx9sfWt6y8fabdJoLm4hBkDITIM8LxloOYrfTQah2LlASmPiKgR8XhJhpAI/sVyHQFYszWnyim9BydlqA0HvzweZr0XRdbu3LQYKrjaABuVWUHsYHrOfOumOWUjWM25DqNi9l2XaswSrnJPkp75FaXvz7m25xsJRxJBYkwh9f6GrntDfu3LAC22LsxEKNxGTMwsD6+dcI3UrqEjcYiGE4weCPnU8be2tOgW++QAzAzACsfPBPYcZwK53qOncO0gpHdhC8ZIWM/wBPpR6HqhV5JyJiCeT6VY1PU3ukM0ETBFzwCQQRtbOfTFY8bjUsUOh27bapP2jbdSZ3MFCgHz3HABIP3qp7SqljV3FtFWSQyFDKqp7LGBn9K2+mdJsam62FDMDuUO8EkggjjMxgDzrR6n7IWLYTerSBtARz8JLNLSD3Zs+Xyrt5T7Tx6Y/s50xwhdiIfAUwZHJPP95rUu9S+FbgDqsBgfiIX/MZzjy/5qDVOiIlu2CoQNtLHczT4jJAEx4oHl8qyLmoyRIzIGJEiD+VYud30l9PQOg6lblonIUMQIIG0EnYN2OauW9aEv2yplWLK4DSIIJVo7mQOM151ptY8BLbEFmAA43EEwSf4a09Taey8upbaN3hHJE8wJj+vypeXPHLyhe8dPQ9X1ZUaFCsMSd8c9ojmkvUS0wAMd8847GuV6beDyxXDEHwrtEmScAczk/M1Y1nUlR0a613O4gcoPCRMLzB8/4vSvR+vnb7X9PCYzp0XRNT7y2ZbcVZgSeYmV/Ij7Vi+0PtSdNfNtAphQSW8znz8oqD2d1Zss2CwYDcJIhuQZz6j7VF1roaaq811sFoBAk8COfpXS8//XJL25fpfuv4db1zq6aVAz92j+Z/IfnWDf6m2rUw2yyW43ILrLC4AJgdz9RzWP1FjrtSXCnYD/lBgCBk4Jx3wJ+c3rt39lBC2kaZKhWRkE48RBMticmfOuPP8q3cx9Lhxyd5Lmju7bTKqNAUwFVmOJBY5iYPPf8AIWdB0pQikqu4gFztz4hP3GBWbo/altr+/thPAUSCsGSJkT2A/OtLVe0KoFgEkwW/hWe0+eePUV5ZlI9EsWrdhVOYC7SCT+fPy/Kqt7qqljtHgAABiMxmO/cfas25q3YQzkgkmDhQGJInzAFUby8wzjmCEBDH/UCYHPNN2na7qupm4rG3AHkZ4ERJ+hqlpNS7MCRIAHA2yPODmOfOoblq7gKu22w8TER9YjIjHlnNWffozkB3IFyFJtsqwAp27sDkEAEyYp4iP2j16gW1tXVkh2u5KypUNG4H/YBHpWfqdWLVgWwgL+HaDGwNG0zu5M7h5GYq7qNNajclwHO2HIIbcqsTA7Soz5YyYjT6jpG1WmCMBLibZ3EsHQtEY9OO9dNzfbLkl6QWtkgrvJwWeQrYJ4U8cc+VB/24+0i21tSRBy5x6EjGYrpdFpwEYAriWx3JLbiPTgVftWAFHn6yMH0pMtw8Y4h/ZrUEEG7bERJUNPp8+KytV06/aYQwcLuAGRIhjMegn7V6culKjxASeQGkDsM/L+dY9mwWvqWXafewVMYOViRjvWpS4xwul2y3v9wOCGtxzxkeWBUS2jvQRKlwwLZJBc8jucfnXVX/AGecXGWFCjcVYkQQDgT2OaudD0BlTcgG2zhfEOGQxkH+Ij7mtWzW2fFnazoha65XwGX2ljFtYYx4FBJJ48oqO97KKWBF6RjeDaOcCSPxJyZP/NdJc0aJOUMhY3X0Mc7vCW+UT60R0tkOIayV3ZO4OdpOB5+fHnXTWMTtQ9nukpZuXfxWdjp71tQVRfCRMEAkk4Hfz862en6kpbW172RbS2hCvxIG3HYHt50XT9KoMqoubYEW5t5PJJdRu4AxnFWbWg2AkWFWVUM7XwJ2fCSdsA8D6U3jF1VI9QQ2y5ckeIhhuIHu/jnEyIbHpXN9b9mHu3zdtvb23PxBJdTtueMCNp/irtm0DJA91p0BZoDO5BLzKgY3TJx61mdTa5aZZCAbdo5I2hicAtIGe/P0qXKX0SVya+yN4Gd9oDjl/P8A080b+yN2SwuITn4meB9dvpXYdPRzcEgEJuHhdvEHVgCxjBEgxmpeo6UpblMx8QM5gHMDtPIrNym2vFyXSfZy/ZuBzctzM+Evn0ytaWu0t64SQ6CfIvnJ5x5E1es2rrqNhtFWAli7KVkwdogxx+dNpUvuHhB8Iy0oJkgDbE8A5rNkvdTTnusdMdUNwsGgwYEkEznd2gx9/SsG1dRVEnIIyBjcRzBiu9RssHg7T7thA4JIBmfFkDJ8/WsTXeyx3o0sLNxGFxlKsUZLkLM8FjH3rMkS4uat7WferkEE/ECxJyRx8Nddb1yuUiSSFGFaCeME/wDNZOk9lb7aj8O23u4fY5YDfsUsvHBbaB6TXUezPVLb2Qihldd5uoyxB3QR5Hj51rfiSKI11vdAaPVg6kcT2g9+9Q9R6mrWhA3Fd0hRwpAAORwDH3rqNDrLUIY3K245k7huyPT5VB1BbL2XRQguEEEwJAIBG6MjIp5y1fHrTmtPeW7Z94wCMoVlZiBgPnHaQRz5V1b6BsbbzwRPw2vy8JrnP+lP7l0eRJ+OCVKCDGYiTmrFrqVyIS7bIBj/AA/LtM5+mKZY32uN1F3ptkMQqgxBwRxtMHnvj8643Xak+/Fu2xHiIAkGB4sx3x/Ou+6fZHvLxyCqLGeDFwyAcVxnQNMLmpvO0yjmAI2ye5Eetcv5plNrHTNKxlrwIloUd9v8WT3J47VvWLSi4CQVUgnPiiIM8czHbHrFNoE3CWyRMekE8VoXbpLrb/dLJI85BmfPiK5ybuyYqq3VEym8NbIOZ+JiDtHlkLJ9eJqrb1ahvx4AG5RAKkHyyIXjvVjV2ff6sWGZlt7wkIQsqwBM4jvitW10Ky2lZYOLxQMI3RBOTGeYz2rrrXtWL1i7ZdQbTGRIYGIbsOTLDzI4kVSsPdy1rYhAAJWU3kkRMnsMwB3xXQaHpyStuW2OWBWf4TAIPM4n51m9NXaSw5VXIkDBJAOI9Z+1TexQ/YSyBvAzAwwBGIMkmck9uRzU/VLvurdguxQrJtC0ZLNujc5OImcfSaoagxcVRwXX8jMT5TWXpdItx7gaSFRmHqQRE/f8hWscd91K6HSXAiAqyFhM4JLxCuT5ZEVpdJ1i3nC5BiRIiWMmAe8AcR2rFsWwotoMKQJUYDZQQY5+M01/8O4dmIuYye+Tn8vlWPS7djqdQlud5UY7xn+Zrm+rXAcoR4s7pHfvB9KPqSDcwOQEU5z5/lVbTXC1wTEBFxAgyp5n5RV3pad1kCX3E44J4HmJB+dX9Jpk99bDANzuBgiecgz3n0oNKwdcqojMqIJIEian6XbBcNAlXIH15nzrG7s0tdM0hV7029oM7SQIMkwFPkART6PQ3BpLlvaQxECTknaM+mT+VD0i6TqNQCSQGESSYyeAeOardJcnR3wc/wCJzk/CO5rrf9NNno1p004V0yBG0EHvPfmqPuH/AGMoVC85L29gHvN0lt0COOeaueyrf/zoO0HH+6qekM6B/Td+TKa1J/lla6g7RbLFEh7Z3O4AJP7gPcn0rN69rIICElhuBFsBjIIIUlsKcEf7qsdbedKhOT+Cc+eyawH6xcF1vh/xLg45AM0L6X/ZnU3BYJ1KG273CQoztURtEicc575NXj1VBcCZAIkXDASZ+HOd1YNzr91okLABEQYII75ms7U9VZhJVJUAgwRle+DU0bdW1827gT3b7CBDqJRAZG0jny+Uims65mZ0e26qQw97PgYE4AIypjv6Vj9dUObbMqkm2JJAPJn+dZf7Mn8C/wDiK6447jnb22dZ/jlVjxFS0+QAz5Gte2itb2FcH1P3/nXH2dc1vChQPkf+anXrtwcBfsf+azpp0VjT3lPgvqoWdoNqcepn1rI1GjuNdZmZQSSS9vw4kbiR9PrVU9buH+Hz4/rWl0+8bigsB4okAQMEis3cVa2gyNzAFdoUkQARBIPMnE1m6fR/FMtlgFJwY4B8+1aZ0KIjMsytwoPETgeLIPehS2IJ9VP1Of51L0Gs6K0CCLYBBmQW/SasrorXdT9GIH2qz7sET/fFB7v9K6e0f//Z"/>
          <p:cNvSpPr>
            <a:spLocks noChangeAspect="1" noChangeArrowheads="1"/>
          </p:cNvSpPr>
          <p:nvPr/>
        </p:nvSpPr>
        <p:spPr bwMode="auto">
          <a:xfrm>
            <a:off x="215900" y="-535781"/>
            <a:ext cx="2552700" cy="1343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srgbClr val="FFFFFF"/>
              </a:solidFill>
              <a:latin typeface="Arial"/>
            </a:endParaRPr>
          </a:p>
        </p:txBody>
      </p:sp>
      <p:sp>
        <p:nvSpPr>
          <p:cNvPr id="32" name="Title 1"/>
          <p:cNvSpPr>
            <a:spLocks noGrp="1"/>
          </p:cNvSpPr>
          <p:nvPr>
            <p:ph type="title"/>
          </p:nvPr>
        </p:nvSpPr>
        <p:spPr>
          <a:xfrm>
            <a:off x="304800" y="228601"/>
            <a:ext cx="8534400" cy="452438"/>
          </a:xfrm>
        </p:spPr>
        <p:txBody>
          <a:bodyPr/>
          <a:lstStyle/>
          <a:p>
            <a:r>
              <a:rPr lang="en-US" dirty="0" smtClean="0">
                <a:latin typeface="+mn-lt"/>
              </a:rPr>
              <a:t>Trends in HPC</a:t>
            </a:r>
            <a:r>
              <a:rPr lang="en-US" dirty="0">
                <a:latin typeface="+mn-lt"/>
              </a:rPr>
              <a:t/>
            </a:r>
            <a:br>
              <a:rPr lang="en-US" dirty="0">
                <a:latin typeface="+mn-lt"/>
              </a:rPr>
            </a:br>
            <a:endParaRPr lang="en-GB" dirty="0">
              <a:latin typeface="+mn-lt"/>
            </a:endParaRPr>
          </a:p>
        </p:txBody>
      </p:sp>
      <p:sp>
        <p:nvSpPr>
          <p:cNvPr id="34" name="Text Placeholder 3"/>
          <p:cNvSpPr txBox="1">
            <a:spLocks/>
          </p:cNvSpPr>
          <p:nvPr/>
        </p:nvSpPr>
        <p:spPr>
          <a:xfrm>
            <a:off x="304800" y="628650"/>
            <a:ext cx="8534400" cy="324036"/>
          </a:xfrm>
          <a:prstGeom prst="rect">
            <a:avLst/>
          </a:prstGeom>
        </p:spPr>
        <p:txBody>
          <a:bodyPr/>
          <a:lstStyle>
            <a:lvl1pPr marL="342900" indent="-342900" algn="l" rtl="0" eaLnBrk="0" fontAlgn="base" hangingPunct="0">
              <a:spcBef>
                <a:spcPct val="20000"/>
              </a:spcBef>
              <a:spcAft>
                <a:spcPct val="0"/>
              </a:spcAft>
              <a:buChar char="•"/>
              <a:defRPr sz="2000" b="1">
                <a:solidFill>
                  <a:srgbClr val="6E717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6E7178"/>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6E7178"/>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1600">
                <a:solidFill>
                  <a:srgbClr val="6E7178"/>
                </a:solidFill>
                <a:latin typeface="+mn-lt"/>
                <a:ea typeface="ヒラギノ角ゴ Pro W3" charset="-128"/>
              </a:defRPr>
            </a:lvl4pPr>
            <a:lvl5pPr marL="2057400" indent="-228600" algn="l" rtl="0" eaLnBrk="0" fontAlgn="base" hangingPunct="0">
              <a:spcBef>
                <a:spcPct val="20000"/>
              </a:spcBef>
              <a:spcAft>
                <a:spcPct val="0"/>
              </a:spcAft>
              <a:buChar char="•"/>
              <a:defRPr sz="1400">
                <a:solidFill>
                  <a:srgbClr val="6E7178"/>
                </a:solidFill>
                <a:latin typeface="+mn-lt"/>
                <a:ea typeface="ＭＳ Ｐゴシック" charset="-128"/>
                <a:cs typeface="ＭＳ Ｐゴシック" charset="-128"/>
              </a:defRPr>
            </a:lvl5pPr>
            <a:lvl6pPr marL="2514600" indent="-228600" algn="l" rtl="0" eaLnBrk="1" fontAlgn="base" hangingPunct="1">
              <a:spcBef>
                <a:spcPct val="20000"/>
              </a:spcBef>
              <a:spcAft>
                <a:spcPct val="0"/>
              </a:spcAft>
              <a:buChar char="•"/>
              <a:defRPr sz="1600">
                <a:solidFill>
                  <a:srgbClr val="72797F"/>
                </a:solidFill>
                <a:latin typeface="+mn-lt"/>
                <a:ea typeface="ＭＳ Ｐゴシック" charset="-128"/>
              </a:defRPr>
            </a:lvl6pPr>
            <a:lvl7pPr marL="2971800" indent="-228600" algn="l" rtl="0" eaLnBrk="1" fontAlgn="base" hangingPunct="1">
              <a:spcBef>
                <a:spcPct val="20000"/>
              </a:spcBef>
              <a:spcAft>
                <a:spcPct val="0"/>
              </a:spcAft>
              <a:buChar char="•"/>
              <a:defRPr sz="1600">
                <a:solidFill>
                  <a:srgbClr val="72797F"/>
                </a:solidFill>
                <a:latin typeface="+mn-lt"/>
                <a:ea typeface="ＭＳ Ｐゴシック" charset="-128"/>
              </a:defRPr>
            </a:lvl7pPr>
            <a:lvl8pPr marL="3429000" indent="-228600" algn="l" rtl="0" eaLnBrk="1" fontAlgn="base" hangingPunct="1">
              <a:spcBef>
                <a:spcPct val="20000"/>
              </a:spcBef>
              <a:spcAft>
                <a:spcPct val="0"/>
              </a:spcAft>
              <a:buChar char="•"/>
              <a:defRPr sz="1600">
                <a:solidFill>
                  <a:srgbClr val="72797F"/>
                </a:solidFill>
                <a:latin typeface="+mn-lt"/>
                <a:ea typeface="ＭＳ Ｐゴシック" charset="-128"/>
              </a:defRPr>
            </a:lvl8pPr>
            <a:lvl9pPr marL="3886200" indent="-228600" algn="l" rtl="0" eaLnBrk="1" fontAlgn="base" hangingPunct="1">
              <a:spcBef>
                <a:spcPct val="20000"/>
              </a:spcBef>
              <a:spcAft>
                <a:spcPct val="0"/>
              </a:spcAft>
              <a:buChar char="•"/>
              <a:defRPr sz="1600">
                <a:solidFill>
                  <a:srgbClr val="72797F"/>
                </a:solidFill>
                <a:latin typeface="+mn-lt"/>
                <a:ea typeface="ＭＳ Ｐゴシック" charset="-128"/>
              </a:defRPr>
            </a:lvl9pPr>
          </a:lstStyle>
          <a:p>
            <a:pPr marL="0" indent="0">
              <a:buFontTx/>
              <a:buNone/>
            </a:pPr>
            <a:r>
              <a:rPr lang="en-US" sz="2400" b="0" kern="0" dirty="0" smtClean="0">
                <a:solidFill>
                  <a:srgbClr val="4B90CF"/>
                </a:solidFill>
              </a:rPr>
              <a:t>Technological trends are driven by challenges</a:t>
            </a:r>
          </a:p>
          <a:p>
            <a:endParaRPr lang="en-US" sz="2400" b="0" kern="0" dirty="0" smtClean="0">
              <a:solidFill>
                <a:srgbClr val="4B90CF"/>
              </a:solidFill>
            </a:endParaRPr>
          </a:p>
          <a:p>
            <a:endParaRPr lang="en-GB" sz="2400" kern="0" dirty="0">
              <a:solidFill>
                <a:srgbClr val="4B90CF"/>
              </a:solidFill>
            </a:endParaRPr>
          </a:p>
        </p:txBody>
      </p:sp>
      <p:sp>
        <p:nvSpPr>
          <p:cNvPr id="3" name="Rounded Rectangle 2"/>
          <p:cNvSpPr/>
          <p:nvPr/>
        </p:nvSpPr>
        <p:spPr>
          <a:xfrm>
            <a:off x="5009064" y="2579422"/>
            <a:ext cx="1596276" cy="540060"/>
          </a:xfrm>
          <a:prstGeom prst="roundRect">
            <a:avLst/>
          </a:prstGeom>
          <a:solidFill>
            <a:srgbClr val="4B90C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800" b="0" dirty="0" smtClean="0">
                <a:solidFill>
                  <a:srgbClr val="FFFFFF"/>
                </a:solidFill>
              </a:rPr>
              <a:t>Reliability</a:t>
            </a:r>
            <a:endParaRPr lang="en-GB" sz="1800" b="0" dirty="0">
              <a:solidFill>
                <a:srgbClr val="FFFFFF"/>
              </a:solidFill>
            </a:endParaRPr>
          </a:p>
        </p:txBody>
      </p:sp>
      <p:sp>
        <p:nvSpPr>
          <p:cNvPr id="18" name="Rounded Rectangle 17"/>
          <p:cNvSpPr/>
          <p:nvPr/>
        </p:nvSpPr>
        <p:spPr>
          <a:xfrm>
            <a:off x="2714363" y="2579422"/>
            <a:ext cx="1596276" cy="540060"/>
          </a:xfrm>
          <a:prstGeom prst="roundRect">
            <a:avLst/>
          </a:prstGeom>
          <a:solidFill>
            <a:srgbClr val="4B90C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800" b="0" dirty="0" smtClean="0">
                <a:solidFill>
                  <a:srgbClr val="FFFFFF"/>
                </a:solidFill>
              </a:rPr>
              <a:t>Energy </a:t>
            </a:r>
            <a:r>
              <a:rPr lang="it-IT" sz="1800" b="0" dirty="0" err="1" smtClean="0">
                <a:solidFill>
                  <a:srgbClr val="FFFFFF"/>
                </a:solidFill>
              </a:rPr>
              <a:t>efficiency</a:t>
            </a:r>
            <a:endParaRPr lang="en-GB" sz="1800" b="0" dirty="0">
              <a:solidFill>
                <a:srgbClr val="FFFFFF"/>
              </a:solidFill>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4424" y="3209516"/>
            <a:ext cx="1994091" cy="117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7323644" y="2579422"/>
            <a:ext cx="1596276" cy="540060"/>
          </a:xfrm>
          <a:prstGeom prst="roundRect">
            <a:avLst/>
          </a:prstGeom>
          <a:solidFill>
            <a:srgbClr val="4B90C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800" b="0" dirty="0" err="1" smtClean="0">
                <a:solidFill>
                  <a:srgbClr val="FFFFFF"/>
                </a:solidFill>
              </a:rPr>
              <a:t>Scalability</a:t>
            </a:r>
            <a:endParaRPr lang="en-GB" sz="1800" b="0" dirty="0">
              <a:solidFill>
                <a:srgbClr val="FFFFFF"/>
              </a:solidFill>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73" y="3225053"/>
            <a:ext cx="1994091" cy="117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a:off x="401256" y="2579422"/>
            <a:ext cx="1596276" cy="540060"/>
          </a:xfrm>
          <a:prstGeom prst="roundRect">
            <a:avLst/>
          </a:prstGeom>
          <a:solidFill>
            <a:srgbClr val="4B90C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1800" b="0" dirty="0" err="1" smtClean="0">
                <a:solidFill>
                  <a:srgbClr val="FFFFFF"/>
                </a:solidFill>
              </a:rPr>
              <a:t>Density</a:t>
            </a:r>
            <a:endParaRPr lang="en-GB" sz="1800" b="0" dirty="0">
              <a:solidFill>
                <a:srgbClr val="FFFFFF"/>
              </a:solidFill>
            </a:endParaRPr>
          </a:p>
        </p:txBody>
      </p:sp>
      <p:sp>
        <p:nvSpPr>
          <p:cNvPr id="6" name="Circular Arrow 5"/>
          <p:cNvSpPr/>
          <p:nvPr/>
        </p:nvSpPr>
        <p:spPr>
          <a:xfrm>
            <a:off x="168364" y="3094421"/>
            <a:ext cx="2123852" cy="129614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800" b="0">
              <a:solidFill>
                <a:srgbClr val="FFFFFF"/>
              </a:solidFill>
            </a:endParaRPr>
          </a:p>
        </p:txBody>
      </p:sp>
      <p:sp>
        <p:nvSpPr>
          <p:cNvPr id="26" name="Circular Arrow 25"/>
          <p:cNvSpPr/>
          <p:nvPr/>
        </p:nvSpPr>
        <p:spPr>
          <a:xfrm>
            <a:off x="2448148" y="3094421"/>
            <a:ext cx="2027414" cy="129614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800" b="0">
              <a:solidFill>
                <a:srgbClr val="FFFFFF"/>
              </a:solidFill>
            </a:endParaRPr>
          </a:p>
        </p:txBody>
      </p:sp>
      <p:sp>
        <p:nvSpPr>
          <p:cNvPr id="27" name="Circular Arrow 26"/>
          <p:cNvSpPr/>
          <p:nvPr/>
        </p:nvSpPr>
        <p:spPr>
          <a:xfrm>
            <a:off x="4718880" y="3094421"/>
            <a:ext cx="2131211" cy="129614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800" b="0">
              <a:solidFill>
                <a:srgbClr val="FFFFFF"/>
              </a:solidFill>
            </a:endParaRPr>
          </a:p>
        </p:txBody>
      </p:sp>
      <p:sp>
        <p:nvSpPr>
          <p:cNvPr id="28" name="Circular Arrow 27"/>
          <p:cNvSpPr/>
          <p:nvPr/>
        </p:nvSpPr>
        <p:spPr>
          <a:xfrm>
            <a:off x="7078926" y="3094421"/>
            <a:ext cx="2029587" cy="129614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800" b="0">
              <a:solidFill>
                <a:srgbClr val="FFFFFF"/>
              </a:solidFill>
            </a:endParaRPr>
          </a:p>
        </p:txBody>
      </p:sp>
      <p:sp>
        <p:nvSpPr>
          <p:cNvPr id="7" name="TextBox 6"/>
          <p:cNvSpPr txBox="1"/>
          <p:nvPr/>
        </p:nvSpPr>
        <p:spPr>
          <a:xfrm>
            <a:off x="401256" y="1078328"/>
            <a:ext cx="8635240" cy="1323439"/>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US" dirty="0" smtClean="0">
                <a:solidFill>
                  <a:srgbClr val="6E7178"/>
                </a:solidFill>
                <a:latin typeface="Arial"/>
              </a:rPr>
              <a:t>New Technologies…</a:t>
            </a:r>
            <a:endParaRPr lang="en-US" b="0" dirty="0" smtClean="0">
              <a:solidFill>
                <a:srgbClr val="6E7178"/>
              </a:solidFill>
              <a:latin typeface="Arial"/>
            </a:endParaRPr>
          </a:p>
          <a:p>
            <a:pPr marL="342900" indent="-342900" eaLnBrk="1" fontAlgn="auto" hangingPunct="1">
              <a:spcBef>
                <a:spcPts val="0"/>
              </a:spcBef>
              <a:spcAft>
                <a:spcPts val="0"/>
              </a:spcAft>
              <a:buFont typeface="Arial" panose="020B0604020202020204" pitchFamily="34" charset="0"/>
              <a:buChar char="•"/>
            </a:pPr>
            <a:r>
              <a:rPr lang="en-US" dirty="0" smtClean="0">
                <a:solidFill>
                  <a:srgbClr val="6E7178"/>
                </a:solidFill>
                <a:latin typeface="Arial"/>
              </a:rPr>
              <a:t>New Architectures…</a:t>
            </a:r>
          </a:p>
          <a:p>
            <a:pPr marL="342900" indent="-342900" eaLnBrk="1" fontAlgn="auto" hangingPunct="1">
              <a:spcBef>
                <a:spcPts val="0"/>
              </a:spcBef>
              <a:spcAft>
                <a:spcPts val="0"/>
              </a:spcAft>
              <a:buFont typeface="Arial" panose="020B0604020202020204" pitchFamily="34" charset="0"/>
              <a:buChar char="•"/>
            </a:pPr>
            <a:r>
              <a:rPr lang="en-US" dirty="0" smtClean="0">
                <a:solidFill>
                  <a:srgbClr val="6E7178"/>
                </a:solidFill>
                <a:latin typeface="Arial"/>
              </a:rPr>
              <a:t>New Programming Models… </a:t>
            </a:r>
          </a:p>
          <a:p>
            <a:pPr marL="342900" indent="-342900" eaLnBrk="1" fontAlgn="auto" hangingPunct="1">
              <a:spcBef>
                <a:spcPts val="0"/>
              </a:spcBef>
              <a:spcAft>
                <a:spcPts val="0"/>
              </a:spcAft>
              <a:buFont typeface="Arial" panose="020B0604020202020204" pitchFamily="34" charset="0"/>
              <a:buChar char="•"/>
            </a:pPr>
            <a:r>
              <a:rPr lang="en-US" dirty="0" smtClean="0">
                <a:solidFill>
                  <a:srgbClr val="6E7178"/>
                </a:solidFill>
                <a:latin typeface="Arial"/>
              </a:rPr>
              <a:t>New Cooling Technologies </a:t>
            </a:r>
          </a:p>
        </p:txBody>
      </p:sp>
    </p:spTree>
    <p:extLst>
      <p:ext uri="{BB962C8B-B14F-4D97-AF65-F5344CB8AC3E}">
        <p14:creationId xmlns:p14="http://schemas.microsoft.com/office/powerpoint/2010/main" val="28368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41F83D0E-278C-47F2-93C3-64B6D751D6CB}" type="slidenum">
              <a:rPr lang="en-US" smtClean="0"/>
              <a:pPr>
                <a:defRPr/>
              </a:pPr>
              <a:t>29</a:t>
            </a:fld>
            <a:endParaRPr lang="en-US"/>
          </a:p>
        </p:txBody>
      </p:sp>
      <p:sp>
        <p:nvSpPr>
          <p:cNvPr id="2" name="Titolo 1"/>
          <p:cNvSpPr>
            <a:spLocks noGrp="1"/>
          </p:cNvSpPr>
          <p:nvPr>
            <p:ph type="title" idx="4294967295"/>
          </p:nvPr>
        </p:nvSpPr>
        <p:spPr>
          <a:xfrm>
            <a:off x="0" y="-25400"/>
            <a:ext cx="9144000" cy="696913"/>
          </a:xfrm>
          <a:noFill/>
        </p:spPr>
        <p:txBody>
          <a:bodyPr/>
          <a:lstStyle/>
          <a:p>
            <a:r>
              <a:rPr lang="en-US" sz="4000" dirty="0" smtClean="0">
                <a:solidFill>
                  <a:schemeClr val="tx2"/>
                </a:solidFill>
                <a:latin typeface="Arial" pitchFamily="34" charset="0"/>
                <a:cs typeface="Arial" pitchFamily="34" charset="0"/>
              </a:rPr>
              <a:t>Many Paradigm Changes</a:t>
            </a:r>
            <a:endParaRPr lang="en-US" sz="4000" dirty="0">
              <a:solidFill>
                <a:schemeClr val="tx2"/>
              </a:solidFill>
              <a:latin typeface="Arial" pitchFamily="34" charset="0"/>
              <a:cs typeface="Arial" pitchFamily="34" charset="0"/>
            </a:endParaRPr>
          </a:p>
        </p:txBody>
      </p:sp>
      <p:sp>
        <p:nvSpPr>
          <p:cNvPr id="3" name="Segnaposto contenuto 2"/>
          <p:cNvSpPr>
            <a:spLocks noGrp="1"/>
          </p:cNvSpPr>
          <p:nvPr>
            <p:ph idx="4294967295"/>
          </p:nvPr>
        </p:nvSpPr>
        <p:spPr>
          <a:xfrm>
            <a:off x="76200" y="705759"/>
            <a:ext cx="7526338" cy="3913188"/>
          </a:xfrm>
        </p:spPr>
        <p:txBody>
          <a:bodyPr/>
          <a:lstStyle/>
          <a:p>
            <a:r>
              <a:rPr lang="en-US" sz="1800" dirty="0" smtClean="0">
                <a:solidFill>
                  <a:schemeClr val="bg1">
                    <a:lumMod val="50000"/>
                  </a:schemeClr>
                </a:solidFill>
                <a:latin typeface="Arial" pitchFamily="34" charset="0"/>
                <a:cs typeface="Arial" pitchFamily="34" charset="0"/>
              </a:rPr>
              <a:t>Vertical Integration</a:t>
            </a:r>
          </a:p>
          <a:p>
            <a:pPr lvl="1"/>
            <a:r>
              <a:rPr lang="en-US" sz="1600" dirty="0" smtClean="0">
                <a:solidFill>
                  <a:schemeClr val="bg1">
                    <a:lumMod val="50000"/>
                  </a:schemeClr>
                </a:solidFill>
                <a:latin typeface="Arial" pitchFamily="34" charset="0"/>
                <a:cs typeface="Arial" pitchFamily="34" charset="0"/>
              </a:rPr>
              <a:t>High core-cache bandwidth  </a:t>
            </a:r>
            <a:r>
              <a:rPr lang="en-US" sz="1200" dirty="0" smtClean="0">
                <a:solidFill>
                  <a:schemeClr val="bg1">
                    <a:lumMod val="50000"/>
                  </a:schemeClr>
                </a:solidFill>
                <a:latin typeface="Arial" pitchFamily="34" charset="0"/>
                <a:cs typeface="Arial" pitchFamily="34" charset="0"/>
              </a:rPr>
              <a:t>(new scaling roadmap for 15 years)</a:t>
            </a:r>
          </a:p>
          <a:p>
            <a:pPr marL="457200" lvl="1" indent="0">
              <a:buNone/>
            </a:pPr>
            <a:endParaRPr lang="en-US" sz="1050" dirty="0" smtClean="0">
              <a:solidFill>
                <a:schemeClr val="bg1">
                  <a:lumMod val="50000"/>
                </a:schemeClr>
              </a:solidFill>
              <a:latin typeface="Arial" pitchFamily="34" charset="0"/>
              <a:cs typeface="Arial" pitchFamily="34" charset="0"/>
            </a:endParaRPr>
          </a:p>
          <a:p>
            <a:r>
              <a:rPr lang="en-US" sz="1800" dirty="0" smtClean="0">
                <a:solidFill>
                  <a:schemeClr val="bg1">
                    <a:lumMod val="50000"/>
                  </a:schemeClr>
                </a:solidFill>
                <a:latin typeface="Arial" pitchFamily="34" charset="0"/>
                <a:cs typeface="Arial" pitchFamily="34" charset="0"/>
              </a:rPr>
              <a:t>Heat Removal</a:t>
            </a:r>
          </a:p>
          <a:p>
            <a:pPr lvl="1"/>
            <a:r>
              <a:rPr lang="en-US" sz="1600" dirty="0" smtClean="0">
                <a:solidFill>
                  <a:schemeClr val="bg1">
                    <a:lumMod val="50000"/>
                  </a:schemeClr>
                </a:solidFill>
                <a:latin typeface="Arial" pitchFamily="34" charset="0"/>
                <a:cs typeface="Arial" pitchFamily="34" charset="0"/>
              </a:rPr>
              <a:t>Liquid cooling and heat re-use</a:t>
            </a:r>
          </a:p>
          <a:p>
            <a:endParaRPr lang="en-US" sz="1050" dirty="0">
              <a:solidFill>
                <a:schemeClr val="bg1">
                  <a:lumMod val="50000"/>
                </a:schemeClr>
              </a:solidFill>
              <a:latin typeface="Arial" pitchFamily="34" charset="0"/>
              <a:cs typeface="Arial" pitchFamily="34" charset="0"/>
            </a:endParaRPr>
          </a:p>
          <a:p>
            <a:r>
              <a:rPr lang="en-US" sz="1800" dirty="0" smtClean="0">
                <a:solidFill>
                  <a:schemeClr val="bg1">
                    <a:lumMod val="50000"/>
                  </a:schemeClr>
                </a:solidFill>
                <a:latin typeface="Arial" pitchFamily="34" charset="0"/>
                <a:cs typeface="Arial" pitchFamily="34" charset="0"/>
              </a:rPr>
              <a:t>New Materials</a:t>
            </a:r>
          </a:p>
          <a:p>
            <a:pPr lvl="1"/>
            <a:r>
              <a:rPr lang="en-US" sz="1600" dirty="0" smtClean="0">
                <a:solidFill>
                  <a:schemeClr val="bg1">
                    <a:lumMod val="50000"/>
                  </a:schemeClr>
                </a:solidFill>
                <a:latin typeface="Arial" pitchFamily="34" charset="0"/>
                <a:cs typeface="Arial" pitchFamily="34" charset="0"/>
              </a:rPr>
              <a:t>Carbon Nanostructured   </a:t>
            </a:r>
          </a:p>
          <a:p>
            <a:pPr marL="0" indent="0">
              <a:buNone/>
            </a:pPr>
            <a:endParaRPr lang="en-US" sz="1050" dirty="0">
              <a:solidFill>
                <a:schemeClr val="bg1">
                  <a:lumMod val="50000"/>
                </a:schemeClr>
              </a:solidFill>
              <a:latin typeface="Arial" pitchFamily="34" charset="0"/>
              <a:cs typeface="Arial" pitchFamily="34" charset="0"/>
            </a:endParaRPr>
          </a:p>
          <a:p>
            <a:r>
              <a:rPr lang="en-US" sz="1800" dirty="0" smtClean="0">
                <a:solidFill>
                  <a:schemeClr val="bg1">
                    <a:lumMod val="50000"/>
                  </a:schemeClr>
                </a:solidFill>
                <a:latin typeface="Arial" pitchFamily="34" charset="0"/>
                <a:cs typeface="Arial" pitchFamily="34" charset="0"/>
              </a:rPr>
              <a:t>Supply and Cooling area  vs. Transistors area</a:t>
            </a:r>
          </a:p>
          <a:p>
            <a:pPr lvl="1"/>
            <a:r>
              <a:rPr lang="en-US" sz="1600" dirty="0" smtClean="0">
                <a:solidFill>
                  <a:schemeClr val="bg1">
                    <a:lumMod val="50000"/>
                  </a:schemeClr>
                </a:solidFill>
                <a:latin typeface="Arial" pitchFamily="34" charset="0"/>
                <a:cs typeface="Arial" pitchFamily="34" charset="0"/>
              </a:rPr>
              <a:t>Electrochemical power supply   </a:t>
            </a:r>
          </a:p>
          <a:p>
            <a:pPr lvl="1"/>
            <a:endParaRPr lang="en-US" sz="1050" dirty="0" smtClean="0">
              <a:solidFill>
                <a:schemeClr val="bg1">
                  <a:lumMod val="50000"/>
                </a:schemeClr>
              </a:solidFill>
              <a:latin typeface="Arial" pitchFamily="34" charset="0"/>
              <a:cs typeface="Arial" pitchFamily="34" charset="0"/>
            </a:endParaRPr>
          </a:p>
          <a:p>
            <a:r>
              <a:rPr lang="en-US" sz="1800" dirty="0" smtClean="0">
                <a:solidFill>
                  <a:schemeClr val="bg1">
                    <a:lumMod val="50000"/>
                  </a:schemeClr>
                </a:solidFill>
                <a:latin typeface="Arial" pitchFamily="34" charset="0"/>
                <a:cs typeface="Arial" pitchFamily="34" charset="0"/>
              </a:rPr>
              <a:t>Production  process</a:t>
            </a:r>
          </a:p>
          <a:p>
            <a:pPr lvl="1"/>
            <a:r>
              <a:rPr lang="en-US" sz="1600" dirty="0" smtClean="0">
                <a:solidFill>
                  <a:schemeClr val="bg1">
                    <a:lumMod val="50000"/>
                  </a:schemeClr>
                </a:solidFill>
                <a:latin typeface="Arial" pitchFamily="34" charset="0"/>
                <a:cs typeface="Arial" pitchFamily="34" charset="0"/>
              </a:rPr>
              <a:t>3D printing </a:t>
            </a:r>
          </a:p>
          <a:p>
            <a:pPr lvl="1"/>
            <a:endParaRPr lang="en-US" sz="1600" dirty="0">
              <a:solidFill>
                <a:schemeClr val="bg1">
                  <a:lumMod val="65000"/>
                </a:schemeClr>
              </a:solidFill>
              <a:latin typeface="Arial" pitchFamily="34" charset="0"/>
              <a:cs typeface="Arial" pitchFamily="34" charset="0"/>
            </a:endParaRPr>
          </a:p>
        </p:txBody>
      </p:sp>
      <p:pic>
        <p:nvPicPr>
          <p:cNvPr id="281602" name="Picture 2" descr="Vision of an ultra-dense assembly of chip stacks in a 3D computer with fluidic heat removal and power delivery."/>
          <p:cNvPicPr>
            <a:picLocks noChangeAspect="1" noChangeArrowheads="1"/>
          </p:cNvPicPr>
          <p:nvPr/>
        </p:nvPicPr>
        <p:blipFill rotWithShape="1">
          <a:blip r:embed="rId2">
            <a:extLst>
              <a:ext uri="{28A0092B-C50C-407E-A947-70E740481C1C}">
                <a14:useLocalDpi xmlns:a14="http://schemas.microsoft.com/office/drawing/2010/main" val="0"/>
              </a:ext>
            </a:extLst>
          </a:blip>
          <a:srcRect l="43358" t="28042" r="28321"/>
          <a:stretch/>
        </p:blipFill>
        <p:spPr bwMode="auto">
          <a:xfrm>
            <a:off x="7747221" y="3422465"/>
            <a:ext cx="1350058" cy="704679"/>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https://encrypted-tbn2.gstatic.com/images?q=tbn:ANd9GcRkVi467ek042XBoCF9aSYFh3gGKM0MoY0HLfO6IMkR0JxK7I99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074" y="718459"/>
            <a:ext cx="1381926" cy="746012"/>
          </a:xfrm>
          <a:prstGeom prst="rect">
            <a:avLst/>
          </a:prstGeom>
          <a:noFill/>
          <a:extLst>
            <a:ext uri="{909E8E84-426E-40DD-AFC4-6F175D3DCCD1}">
              <a14:hiddenFill xmlns:a14="http://schemas.microsoft.com/office/drawing/2010/main">
                <a:solidFill>
                  <a:srgbClr val="FFFFFF"/>
                </a:solidFill>
              </a14:hiddenFill>
            </a:ext>
          </a:extLst>
        </p:spPr>
      </p:pic>
      <p:pic>
        <p:nvPicPr>
          <p:cNvPr id="281606" name="Picture 6" descr="2007_nov_a2_figur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6588" y="1651192"/>
            <a:ext cx="1335206" cy="74504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IBM's carbon nanotube FET"/>
          <p:cNvSpPr>
            <a:spLocks noChangeAspect="1" noChangeArrowheads="1"/>
          </p:cNvSpPr>
          <p:nvPr/>
        </p:nvSpPr>
        <p:spPr bwMode="auto">
          <a:xfrm>
            <a:off x="155575" y="-1206102"/>
            <a:ext cx="6096000" cy="25217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1611"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381" b="13847"/>
          <a:stretch/>
        </p:blipFill>
        <p:spPr bwMode="auto">
          <a:xfrm>
            <a:off x="7762103" y="2550755"/>
            <a:ext cx="1335205" cy="68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http://www.kurzweilai.net/images/OMEx_-_microbunny_-_Fig2-512x477.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858"/>
          <a:stretch/>
        </p:blipFill>
        <p:spPr bwMode="auto">
          <a:xfrm>
            <a:off x="7829939" y="4004144"/>
            <a:ext cx="1314061" cy="91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406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1604"/>
                                        </p:tgtEl>
                                        <p:attrNameLst>
                                          <p:attrName>style.visibility</p:attrName>
                                        </p:attrNameLst>
                                      </p:cBhvr>
                                      <p:to>
                                        <p:strVal val="visible"/>
                                      </p:to>
                                    </p:set>
                                    <p:animEffect transition="in" filter="fade">
                                      <p:cBhvr>
                                        <p:cTn id="13" dur="500"/>
                                        <p:tgtEl>
                                          <p:spTgt spid="28160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500"/>
                                        <p:tgtEl>
                                          <p:spTgt spid="28160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1611"/>
                                        </p:tgtEl>
                                        <p:attrNameLst>
                                          <p:attrName>style.visibility</p:attrName>
                                        </p:attrNameLst>
                                      </p:cBhvr>
                                      <p:to>
                                        <p:strVal val="visible"/>
                                      </p:to>
                                    </p:set>
                                    <p:animEffect transition="in" filter="fade">
                                      <p:cBhvr>
                                        <p:cTn id="35" dur="500"/>
                                        <p:tgtEl>
                                          <p:spTgt spid="2816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81602"/>
                                        </p:tgtEl>
                                        <p:attrNameLst>
                                          <p:attrName>style.visibility</p:attrName>
                                        </p:attrNameLst>
                                      </p:cBhvr>
                                      <p:to>
                                        <p:strVal val="visible"/>
                                      </p:to>
                                    </p:set>
                                    <p:animEffect transition="in" filter="fade">
                                      <p:cBhvr>
                                        <p:cTn id="46" dur="500"/>
                                        <p:tgtEl>
                                          <p:spTgt spid="28160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500"/>
                                        <p:tgtEl>
                                          <p:spTgt spid="3">
                                            <p:txEl>
                                              <p:pRg st="13" end="1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v2970301 (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20056"/>
            <a:ext cx="9144000" cy="3857625"/>
          </a:xfrm>
          <a:prstGeom prst="rect">
            <a:avLst/>
          </a:prstGeom>
        </p:spPr>
      </p:pic>
      <p:sp>
        <p:nvSpPr>
          <p:cNvPr id="2" name="Title 1"/>
          <p:cNvSpPr>
            <a:spLocks noGrp="1"/>
          </p:cNvSpPr>
          <p:nvPr>
            <p:ph type="title" idx="4294967295"/>
          </p:nvPr>
        </p:nvSpPr>
        <p:spPr>
          <a:xfrm>
            <a:off x="0" y="87313"/>
            <a:ext cx="8534400" cy="452437"/>
          </a:xfrm>
        </p:spPr>
        <p:txBody>
          <a:bodyPr/>
          <a:lstStyle/>
          <a:p>
            <a:r>
              <a:rPr lang="en-US" dirty="0" smtClean="0">
                <a:solidFill>
                  <a:schemeClr val="bg1"/>
                </a:solidFill>
                <a:latin typeface="Arial" panose="020B0604020202020204" pitchFamily="34" charset="0"/>
                <a:cs typeface="Arial" panose="020B0604020202020204" pitchFamily="34" charset="0"/>
              </a:rPr>
              <a:t>What do </a:t>
            </a:r>
            <a:r>
              <a:rPr lang="en-US" dirty="0">
                <a:solidFill>
                  <a:schemeClr val="bg1"/>
                </a:solidFill>
                <a:latin typeface="Arial" panose="020B0604020202020204" pitchFamily="34" charset="0"/>
                <a:cs typeface="Arial" panose="020B0604020202020204" pitchFamily="34" charset="0"/>
              </a:rPr>
              <a:t>they have in </a:t>
            </a:r>
            <a:r>
              <a:rPr lang="en-US" dirty="0" smtClean="0">
                <a:solidFill>
                  <a:schemeClr val="bg1"/>
                </a:solidFill>
                <a:latin typeface="Arial" panose="020B0604020202020204" pitchFamily="34" charset="0"/>
                <a:cs typeface="Arial" panose="020B0604020202020204" pitchFamily="34" charset="0"/>
              </a:rPr>
              <a:t>common?</a:t>
            </a:r>
            <a:endParaRPr lang="en-GB" dirty="0">
              <a:solidFill>
                <a:schemeClr val="bg1"/>
              </a:solidFill>
              <a:latin typeface="Arial" panose="020B0604020202020204" pitchFamily="34" charset="0"/>
              <a:cs typeface="Arial" panose="020B0604020202020204" pitchFamily="34" charset="0"/>
            </a:endParaRPr>
          </a:p>
        </p:txBody>
      </p:sp>
      <p:grpSp>
        <p:nvGrpSpPr>
          <p:cNvPr id="3" name="Gruppo 2"/>
          <p:cNvGrpSpPr/>
          <p:nvPr/>
        </p:nvGrpSpPr>
        <p:grpSpPr>
          <a:xfrm>
            <a:off x="444615" y="694658"/>
            <a:ext cx="8087841" cy="3650613"/>
            <a:chOff x="444600" y="926210"/>
            <a:chExt cx="8087841" cy="4867484"/>
          </a:xfrm>
        </p:grpSpPr>
        <p:pic>
          <p:nvPicPr>
            <p:cNvPr id="27" name="Picture 26"/>
            <p:cNvPicPr>
              <a:picLocks/>
            </p:cNvPicPr>
            <p:nvPr/>
          </p:nvPicPr>
          <p:blipFill rotWithShape="1">
            <a:blip r:embed="rId6" cstate="print">
              <a:extLst>
                <a:ext uri="{28A0092B-C50C-407E-A947-70E740481C1C}">
                  <a14:useLocalDpi xmlns:a14="http://schemas.microsoft.com/office/drawing/2010/main" val="0"/>
                </a:ext>
              </a:extLst>
            </a:blip>
            <a:srcRect l="8958" r="14908"/>
            <a:stretch/>
          </p:blipFill>
          <p:spPr>
            <a:xfrm>
              <a:off x="653977" y="1644550"/>
              <a:ext cx="2124000" cy="1620000"/>
            </a:xfrm>
            <a:prstGeom prst="roundRect">
              <a:avLst>
                <a:gd name="adj" fmla="val 4167"/>
              </a:avLst>
            </a:prstGeom>
            <a:solidFill>
              <a:srgbClr val="FFFFFF"/>
            </a:solidFill>
            <a:ln w="762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Picture 27"/>
            <p:cNvPicPr>
              <a:picLocks/>
            </p:cNvPicPr>
            <p:nvPr/>
          </p:nvPicPr>
          <p:blipFill rotWithShape="1">
            <a:blip r:embed="rId7">
              <a:extLst>
                <a:ext uri="{28A0092B-C50C-407E-A947-70E740481C1C}">
                  <a14:useLocalDpi xmlns:a14="http://schemas.microsoft.com/office/drawing/2010/main" val="0"/>
                </a:ext>
              </a:extLst>
            </a:blip>
            <a:srcRect l="14658" r="8081"/>
            <a:stretch/>
          </p:blipFill>
          <p:spPr>
            <a:xfrm>
              <a:off x="3528120" y="1678417"/>
              <a:ext cx="2124000" cy="1620000"/>
            </a:xfrm>
            <a:prstGeom prst="roundRect">
              <a:avLst>
                <a:gd name="adj" fmla="val 4167"/>
              </a:avLst>
            </a:prstGeom>
            <a:solidFill>
              <a:srgbClr val="FFFFFF"/>
            </a:solidFill>
            <a:ln w="762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 name="Picture 2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249794" y="1678417"/>
              <a:ext cx="2124000" cy="1620000"/>
            </a:xfrm>
            <a:prstGeom prst="roundRect">
              <a:avLst>
                <a:gd name="adj" fmla="val 4167"/>
              </a:avLst>
            </a:prstGeom>
            <a:solidFill>
              <a:srgbClr val="FFFFFF"/>
            </a:solidFill>
            <a:ln w="762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r="8353"/>
            <a:stretch/>
          </p:blipFill>
          <p:spPr>
            <a:xfrm>
              <a:off x="647800" y="4164830"/>
              <a:ext cx="2124000" cy="1620000"/>
            </a:xfrm>
            <a:prstGeom prst="roundRect">
              <a:avLst>
                <a:gd name="adj" fmla="val 8594"/>
              </a:avLst>
            </a:prstGeom>
            <a:solidFill>
              <a:srgbClr val="FFFFFF">
                <a:shade val="8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 name="Picture 31"/>
            <p:cNvPicPr>
              <a:picLocks noChangeAspect="1"/>
            </p:cNvPicPr>
            <p:nvPr/>
          </p:nvPicPr>
          <p:blipFill rotWithShape="1">
            <a:blip r:embed="rId10">
              <a:extLst>
                <a:ext uri="{28A0092B-C50C-407E-A947-70E740481C1C}">
                  <a14:useLocalDpi xmlns:a14="http://schemas.microsoft.com/office/drawing/2010/main" val="0"/>
                </a:ext>
              </a:extLst>
            </a:blip>
            <a:srcRect l="1" r="1666"/>
            <a:stretch/>
          </p:blipFill>
          <p:spPr>
            <a:xfrm>
              <a:off x="3528120" y="4164830"/>
              <a:ext cx="2124000" cy="1620000"/>
            </a:xfrm>
            <a:prstGeom prst="roundRect">
              <a:avLst>
                <a:gd name="adj" fmla="val 8594"/>
              </a:avLst>
            </a:prstGeom>
            <a:solidFill>
              <a:srgbClr val="FFFFFF">
                <a:shade val="8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6146" y="4185265"/>
              <a:ext cx="2124000" cy="1608429"/>
            </a:xfrm>
            <a:prstGeom prst="roundRect">
              <a:avLst>
                <a:gd name="adj" fmla="val 8594"/>
              </a:avLst>
            </a:prstGeom>
            <a:solidFill>
              <a:srgbClr val="FFFFFF">
                <a:shade val="8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4" name="TextBox 33"/>
            <p:cNvSpPr txBox="1"/>
            <p:nvPr/>
          </p:nvSpPr>
          <p:spPr>
            <a:xfrm>
              <a:off x="444600" y="993945"/>
              <a:ext cx="2772072" cy="451405"/>
            </a:xfrm>
            <a:prstGeom prst="rect">
              <a:avLst/>
            </a:prstGeom>
            <a:noFill/>
          </p:spPr>
          <p:txBody>
            <a:bodyPr wrap="square" rtlCol="0">
              <a:spAutoFit/>
            </a:bodyPr>
            <a:lstStyle/>
            <a:p>
              <a:pPr algn="ctr" eaLnBrk="1" fontAlgn="auto" hangingPunct="1">
                <a:spcBef>
                  <a:spcPts val="0"/>
                </a:spcBef>
                <a:spcAft>
                  <a:spcPts val="0"/>
                </a:spcAft>
              </a:pPr>
              <a:r>
                <a:rPr lang="it-IT" sz="1600" dirty="0" err="1" smtClean="0">
                  <a:solidFill>
                    <a:srgbClr val="FFFFFF"/>
                  </a:solidFill>
                  <a:latin typeface="Arial"/>
                </a:rPr>
                <a:t>Physics</a:t>
              </a:r>
              <a:r>
                <a:rPr lang="it-IT" sz="1600" dirty="0" smtClean="0">
                  <a:solidFill>
                    <a:srgbClr val="FFFFFF"/>
                  </a:solidFill>
                  <a:latin typeface="Arial"/>
                </a:rPr>
                <a:t> and </a:t>
              </a:r>
              <a:r>
                <a:rPr lang="it-IT" sz="1600" dirty="0" err="1" smtClean="0">
                  <a:solidFill>
                    <a:srgbClr val="FFFFFF"/>
                  </a:solidFill>
                  <a:latin typeface="Arial"/>
                </a:rPr>
                <a:t>Astrophisics</a:t>
              </a:r>
              <a:endParaRPr lang="it-IT" sz="1600" dirty="0">
                <a:solidFill>
                  <a:srgbClr val="FFFFFF"/>
                </a:solidFill>
                <a:latin typeface="Arial"/>
              </a:endParaRPr>
            </a:p>
          </p:txBody>
        </p:sp>
        <p:sp>
          <p:nvSpPr>
            <p:cNvPr id="35" name="TextBox 34"/>
            <p:cNvSpPr txBox="1"/>
            <p:nvPr/>
          </p:nvSpPr>
          <p:spPr>
            <a:xfrm>
              <a:off x="3419872" y="1010878"/>
              <a:ext cx="2376264" cy="451405"/>
            </a:xfrm>
            <a:prstGeom prst="rect">
              <a:avLst/>
            </a:prstGeom>
            <a:noFill/>
          </p:spPr>
          <p:txBody>
            <a:bodyPr wrap="square" rtlCol="0">
              <a:spAutoFit/>
            </a:bodyPr>
            <a:lstStyle/>
            <a:p>
              <a:pPr algn="ctr" eaLnBrk="1" fontAlgn="auto" hangingPunct="1">
                <a:spcBef>
                  <a:spcPts val="0"/>
                </a:spcBef>
                <a:spcAft>
                  <a:spcPts val="0"/>
                </a:spcAft>
              </a:pPr>
              <a:r>
                <a:rPr lang="it-IT" sz="1600" dirty="0" err="1" smtClean="0">
                  <a:solidFill>
                    <a:srgbClr val="FFFFFF"/>
                  </a:solidFill>
                  <a:latin typeface="Arial"/>
                </a:rPr>
                <a:t>Better</a:t>
              </a:r>
              <a:r>
                <a:rPr lang="it-IT" sz="1600" dirty="0" smtClean="0">
                  <a:solidFill>
                    <a:srgbClr val="FFFFFF"/>
                  </a:solidFill>
                  <a:latin typeface="Arial"/>
                </a:rPr>
                <a:t> </a:t>
              </a:r>
              <a:r>
                <a:rPr lang="it-IT" sz="1600" dirty="0" err="1" smtClean="0">
                  <a:solidFill>
                    <a:srgbClr val="FFFFFF"/>
                  </a:solidFill>
                  <a:latin typeface="Arial"/>
                </a:rPr>
                <a:t>quality</a:t>
              </a:r>
              <a:r>
                <a:rPr lang="it-IT" sz="1600" dirty="0" smtClean="0">
                  <a:solidFill>
                    <a:srgbClr val="FFFFFF"/>
                  </a:solidFill>
                  <a:latin typeface="Arial"/>
                </a:rPr>
                <a:t> of life</a:t>
              </a:r>
              <a:endParaRPr lang="it-IT" sz="1600" dirty="0">
                <a:solidFill>
                  <a:srgbClr val="FFFFFF"/>
                </a:solidFill>
                <a:latin typeface="Arial"/>
              </a:endParaRPr>
            </a:p>
          </p:txBody>
        </p:sp>
        <p:sp>
          <p:nvSpPr>
            <p:cNvPr id="36" name="TextBox 35"/>
            <p:cNvSpPr txBox="1"/>
            <p:nvPr/>
          </p:nvSpPr>
          <p:spPr>
            <a:xfrm>
              <a:off x="6084169" y="926210"/>
              <a:ext cx="2448272" cy="779700"/>
            </a:xfrm>
            <a:prstGeom prst="rect">
              <a:avLst/>
            </a:prstGeom>
            <a:noFill/>
          </p:spPr>
          <p:txBody>
            <a:bodyPr wrap="square" rtlCol="0">
              <a:spAutoFit/>
            </a:bodyPr>
            <a:lstStyle/>
            <a:p>
              <a:pPr algn="ctr" eaLnBrk="1" fontAlgn="auto" hangingPunct="1">
                <a:spcBef>
                  <a:spcPts val="0"/>
                </a:spcBef>
                <a:spcAft>
                  <a:spcPts val="0"/>
                </a:spcAft>
              </a:pPr>
              <a:r>
                <a:rPr lang="it-IT" sz="1600" dirty="0" err="1" smtClean="0">
                  <a:solidFill>
                    <a:srgbClr val="FFFFFF"/>
                  </a:solidFill>
                  <a:latin typeface="Arial"/>
                </a:rPr>
                <a:t>Safer</a:t>
              </a:r>
              <a:r>
                <a:rPr lang="it-IT" sz="1600" dirty="0" smtClean="0">
                  <a:solidFill>
                    <a:srgbClr val="FFFFFF"/>
                  </a:solidFill>
                  <a:latin typeface="Arial"/>
                </a:rPr>
                <a:t> and more </a:t>
              </a:r>
              <a:r>
                <a:rPr lang="it-IT" sz="1600" dirty="0" err="1" smtClean="0">
                  <a:solidFill>
                    <a:srgbClr val="FFFFFF"/>
                  </a:solidFill>
                  <a:latin typeface="Arial"/>
                </a:rPr>
                <a:t>efficient</a:t>
              </a:r>
              <a:r>
                <a:rPr lang="it-IT" sz="1600" dirty="0" smtClean="0">
                  <a:solidFill>
                    <a:srgbClr val="FFFFFF"/>
                  </a:solidFill>
                  <a:latin typeface="Arial"/>
                </a:rPr>
                <a:t> </a:t>
              </a:r>
              <a:r>
                <a:rPr lang="it-IT" sz="1600" dirty="0" err="1" smtClean="0">
                  <a:solidFill>
                    <a:srgbClr val="FFFFFF"/>
                  </a:solidFill>
                  <a:latin typeface="Arial"/>
                </a:rPr>
                <a:t>transportation</a:t>
              </a:r>
              <a:endParaRPr lang="it-IT" sz="1600" dirty="0">
                <a:solidFill>
                  <a:srgbClr val="FFFFFF"/>
                </a:solidFill>
                <a:latin typeface="Arial"/>
              </a:endParaRPr>
            </a:p>
          </p:txBody>
        </p:sp>
        <p:sp>
          <p:nvSpPr>
            <p:cNvPr id="37" name="TextBox 36"/>
            <p:cNvSpPr txBox="1"/>
            <p:nvPr/>
          </p:nvSpPr>
          <p:spPr>
            <a:xfrm>
              <a:off x="639366" y="3573017"/>
              <a:ext cx="2238425" cy="451405"/>
            </a:xfrm>
            <a:prstGeom prst="rect">
              <a:avLst/>
            </a:prstGeom>
            <a:noFill/>
          </p:spPr>
          <p:txBody>
            <a:bodyPr wrap="square" rtlCol="0">
              <a:spAutoFit/>
            </a:bodyPr>
            <a:lstStyle/>
            <a:p>
              <a:pPr algn="ctr" eaLnBrk="1" fontAlgn="auto" hangingPunct="1">
                <a:spcBef>
                  <a:spcPts val="0"/>
                </a:spcBef>
                <a:spcAft>
                  <a:spcPts val="0"/>
                </a:spcAft>
              </a:pPr>
              <a:r>
                <a:rPr lang="it-IT" sz="1600" dirty="0" smtClean="0">
                  <a:solidFill>
                    <a:srgbClr val="FFFFFF"/>
                  </a:solidFill>
                  <a:latin typeface="Arial"/>
                </a:rPr>
                <a:t>High </a:t>
              </a:r>
              <a:r>
                <a:rPr lang="it-IT" sz="1600" dirty="0" err="1" smtClean="0">
                  <a:solidFill>
                    <a:srgbClr val="FFFFFF"/>
                  </a:solidFill>
                  <a:latin typeface="Arial"/>
                </a:rPr>
                <a:t>speed</a:t>
              </a:r>
              <a:r>
                <a:rPr lang="it-IT" sz="1600" dirty="0" smtClean="0">
                  <a:solidFill>
                    <a:srgbClr val="FFFFFF"/>
                  </a:solidFill>
                  <a:latin typeface="Arial"/>
                </a:rPr>
                <a:t> trading</a:t>
              </a:r>
              <a:endParaRPr lang="it-IT" sz="1600" dirty="0">
                <a:solidFill>
                  <a:srgbClr val="FFFFFF"/>
                </a:solidFill>
                <a:latin typeface="Arial"/>
              </a:endParaRPr>
            </a:p>
          </p:txBody>
        </p:sp>
        <p:sp>
          <p:nvSpPr>
            <p:cNvPr id="38" name="TextBox 37"/>
            <p:cNvSpPr txBox="1"/>
            <p:nvPr/>
          </p:nvSpPr>
          <p:spPr>
            <a:xfrm>
              <a:off x="3528120" y="3530218"/>
              <a:ext cx="2268016" cy="451405"/>
            </a:xfrm>
            <a:prstGeom prst="rect">
              <a:avLst/>
            </a:prstGeom>
            <a:noFill/>
          </p:spPr>
          <p:txBody>
            <a:bodyPr wrap="square" rtlCol="0">
              <a:spAutoFit/>
            </a:bodyPr>
            <a:lstStyle/>
            <a:p>
              <a:pPr algn="ctr" eaLnBrk="1" fontAlgn="auto" hangingPunct="1">
                <a:spcBef>
                  <a:spcPts val="0"/>
                </a:spcBef>
                <a:spcAft>
                  <a:spcPts val="0"/>
                </a:spcAft>
              </a:pPr>
              <a:r>
                <a:rPr lang="it-IT" sz="1600" dirty="0" err="1" smtClean="0">
                  <a:solidFill>
                    <a:srgbClr val="FFFFFF"/>
                  </a:solidFill>
                  <a:latin typeface="Arial"/>
                </a:rPr>
                <a:t>Weather</a:t>
              </a:r>
              <a:r>
                <a:rPr lang="it-IT" sz="1600" dirty="0" smtClean="0">
                  <a:solidFill>
                    <a:srgbClr val="FFFFFF"/>
                  </a:solidFill>
                  <a:latin typeface="Arial"/>
                </a:rPr>
                <a:t> </a:t>
              </a:r>
              <a:r>
                <a:rPr lang="it-IT" sz="1600" dirty="0" err="1" smtClean="0">
                  <a:solidFill>
                    <a:srgbClr val="FFFFFF"/>
                  </a:solidFill>
                  <a:latin typeface="Arial"/>
                </a:rPr>
                <a:t>forecasting</a:t>
              </a:r>
              <a:endParaRPr lang="it-IT" sz="1600" dirty="0">
                <a:solidFill>
                  <a:srgbClr val="FFFFFF"/>
                </a:solidFill>
                <a:latin typeface="Arial"/>
              </a:endParaRPr>
            </a:p>
          </p:txBody>
        </p:sp>
        <p:sp>
          <p:nvSpPr>
            <p:cNvPr id="39" name="TextBox 38"/>
            <p:cNvSpPr txBox="1"/>
            <p:nvPr/>
          </p:nvSpPr>
          <p:spPr>
            <a:xfrm>
              <a:off x="6212482" y="3549861"/>
              <a:ext cx="2162944" cy="451405"/>
            </a:xfrm>
            <a:prstGeom prst="rect">
              <a:avLst/>
            </a:prstGeom>
            <a:noFill/>
          </p:spPr>
          <p:txBody>
            <a:bodyPr wrap="square" rtlCol="0">
              <a:spAutoFit/>
            </a:bodyPr>
            <a:lstStyle/>
            <a:p>
              <a:pPr algn="ctr" eaLnBrk="1" fontAlgn="auto" hangingPunct="1">
                <a:spcBef>
                  <a:spcPts val="0"/>
                </a:spcBef>
                <a:spcAft>
                  <a:spcPts val="0"/>
                </a:spcAft>
              </a:pPr>
              <a:r>
                <a:rPr lang="it-IT" sz="1600" dirty="0" smtClean="0">
                  <a:solidFill>
                    <a:srgbClr val="FFFFFF"/>
                  </a:solidFill>
                  <a:latin typeface="Arial"/>
                </a:rPr>
                <a:t>New </a:t>
              </a:r>
              <a:r>
                <a:rPr lang="it-IT" sz="1600" dirty="0" err="1" smtClean="0">
                  <a:solidFill>
                    <a:srgbClr val="FFFFFF"/>
                  </a:solidFill>
                  <a:latin typeface="Arial"/>
                </a:rPr>
                <a:t>oilfields</a:t>
              </a:r>
              <a:endParaRPr lang="it-IT" sz="1600" dirty="0">
                <a:solidFill>
                  <a:srgbClr val="FFFFFF"/>
                </a:solidFill>
                <a:latin typeface="Arial"/>
              </a:endParaRPr>
            </a:p>
          </p:txBody>
        </p:sp>
      </p:grpSp>
    </p:spTree>
    <p:extLst>
      <p:ext uri="{BB962C8B-B14F-4D97-AF65-F5344CB8AC3E}">
        <p14:creationId xmlns:p14="http://schemas.microsoft.com/office/powerpoint/2010/main" val="48171071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3"/>
          <p:cNvSpPr>
            <a:spLocks noGrp="1"/>
          </p:cNvSpPr>
          <p:nvPr>
            <p:ph type="sldNum" sz="quarter" idx="11"/>
          </p:nvPr>
        </p:nvSpPr>
        <p:spPr/>
        <p:txBody>
          <a:bodyPr/>
          <a:lstStyle/>
          <a:p>
            <a:fld id="{D197BD85-A177-46DF-BE32-F10BD362EAF4}" type="slidenum">
              <a:rPr lang="en-US"/>
              <a:pPr/>
              <a:t>30</a:t>
            </a:fld>
            <a:endParaRPr lang="en-US"/>
          </a:p>
        </p:txBody>
      </p:sp>
      <p:sp>
        <p:nvSpPr>
          <p:cNvPr id="637954" name="Rectangle 2"/>
          <p:cNvSpPr>
            <a:spLocks noGrp="1" noChangeArrowheads="1"/>
          </p:cNvSpPr>
          <p:nvPr>
            <p:ph type="title"/>
          </p:nvPr>
        </p:nvSpPr>
        <p:spPr>
          <a:xfrm>
            <a:off x="0" y="1"/>
            <a:ext cx="9074150" cy="587828"/>
          </a:xfrm>
          <a:solidFill>
            <a:srgbClr val="C00000"/>
          </a:solidFill>
        </p:spPr>
        <p:txBody>
          <a:bodyPr/>
          <a:lstStyle/>
          <a:p>
            <a:pPr algn="ctr"/>
            <a:r>
              <a:rPr lang="en-US" sz="2000" b="1" dirty="0">
                <a:solidFill>
                  <a:schemeClr val="bg1"/>
                </a:solidFill>
                <a:latin typeface="Arial" pitchFamily="34" charset="0"/>
                <a:cs typeface="Arial" pitchFamily="34" charset="0"/>
              </a:rPr>
              <a:t>Ultimate (</a:t>
            </a:r>
            <a:r>
              <a:rPr lang="it-IT" sz="2000" b="1" dirty="0" err="1">
                <a:solidFill>
                  <a:schemeClr val="bg1"/>
                </a:solidFill>
                <a:latin typeface="Arial" pitchFamily="34" charset="0"/>
                <a:cs typeface="Arial" pitchFamily="34" charset="0"/>
              </a:rPr>
              <a:t>zetta-wattaflop</a:t>
            </a:r>
            <a:r>
              <a:rPr lang="it-IT" sz="2000" b="1" dirty="0">
                <a:solidFill>
                  <a:schemeClr val="bg1"/>
                </a:solidFill>
                <a:latin typeface="Arial" pitchFamily="34" charset="0"/>
                <a:cs typeface="Arial" pitchFamily="34" charset="0"/>
              </a:rPr>
              <a:t>)</a:t>
            </a:r>
            <a:r>
              <a:rPr lang="en-US" sz="2000" b="1" dirty="0">
                <a:solidFill>
                  <a:schemeClr val="bg1"/>
                </a:solidFill>
                <a:latin typeface="Arial" pitchFamily="34" charset="0"/>
                <a:cs typeface="Arial" pitchFamily="34" charset="0"/>
              </a:rPr>
              <a:t> Computing Machine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according to Seth Lloyd</a:t>
            </a:r>
          </a:p>
        </p:txBody>
      </p:sp>
      <p:graphicFrame>
        <p:nvGraphicFramePr>
          <p:cNvPr id="637955" name="Object 3"/>
          <p:cNvGraphicFramePr>
            <a:graphicFrameLocks noChangeAspect="1"/>
          </p:cNvGraphicFramePr>
          <p:nvPr>
            <p:extLst>
              <p:ext uri="{D42A27DB-BD31-4B8C-83A1-F6EECF244321}">
                <p14:modId xmlns:p14="http://schemas.microsoft.com/office/powerpoint/2010/main" val="1378022576"/>
              </p:ext>
            </p:extLst>
          </p:nvPr>
        </p:nvGraphicFramePr>
        <p:xfrm>
          <a:off x="0" y="561939"/>
          <a:ext cx="3408956" cy="4568719"/>
        </p:xfrm>
        <a:graphic>
          <a:graphicData uri="http://schemas.openxmlformats.org/presentationml/2006/ole">
            <mc:AlternateContent xmlns:mc="http://schemas.openxmlformats.org/markup-compatibility/2006">
              <mc:Choice xmlns:v="urn:schemas-microsoft-com:vml" Requires="v">
                <p:oleObj spid="_x0000_s275525" name="Image" r:id="rId4" imgW="6285714" imgH="11225397" progId="">
                  <p:embed/>
                </p:oleObj>
              </mc:Choice>
              <mc:Fallback>
                <p:oleObj name="Image" r:id="rId4" imgW="6285714" imgH="112253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1939"/>
                        <a:ext cx="3408956" cy="4568719"/>
                      </a:xfrm>
                      <a:prstGeom prst="rect">
                        <a:avLst/>
                      </a:prstGeom>
                      <a:noFill/>
                      <a:ln>
                        <a:noFill/>
                      </a:ln>
                      <a:effectLst/>
                      <a:extLst/>
                    </p:spPr>
                  </p:pic>
                </p:oleObj>
              </mc:Fallback>
            </mc:AlternateContent>
          </a:graphicData>
        </a:graphic>
      </p:graphicFrame>
      <p:sp>
        <p:nvSpPr>
          <p:cNvPr id="637956" name="Text Box 4"/>
          <p:cNvSpPr txBox="1">
            <a:spLocks noChangeArrowheads="1"/>
          </p:cNvSpPr>
          <p:nvPr/>
        </p:nvSpPr>
        <p:spPr bwMode="auto">
          <a:xfrm>
            <a:off x="3860800" y="1243013"/>
            <a:ext cx="5283200" cy="1015663"/>
          </a:xfrm>
          <a:prstGeom prst="rect">
            <a:avLst/>
          </a:prstGeom>
          <a:noFill/>
          <a:ln w="9525" algn="ctr">
            <a:noFill/>
            <a:miter lim="800000"/>
            <a:headEnd/>
            <a:tailEnd/>
          </a:ln>
          <a:effectLst/>
        </p:spPr>
        <p:txBody>
          <a:bodyPr wrap="square">
            <a:spAutoFit/>
          </a:bodyPr>
          <a:lstStyle/>
          <a:p>
            <a:r>
              <a:rPr lang="en-US" dirty="0" smtClean="0">
                <a:solidFill>
                  <a:schemeClr val="bg1">
                    <a:lumMod val="95000"/>
                  </a:schemeClr>
                </a:solidFill>
                <a:latin typeface="Arial" pitchFamily="34" charset="0"/>
                <a:cs typeface="Arial" pitchFamily="34" charset="0"/>
              </a:rPr>
              <a:t>a </a:t>
            </a:r>
            <a:r>
              <a:rPr lang="en-US" dirty="0">
                <a:solidFill>
                  <a:schemeClr val="bg1">
                    <a:lumMod val="95000"/>
                  </a:schemeClr>
                </a:solidFill>
                <a:latin typeface="Arial" pitchFamily="34" charset="0"/>
                <a:cs typeface="Times New Roman" pitchFamily="18" charset="0"/>
              </a:rPr>
              <a:t>1-kg computer </a:t>
            </a:r>
            <a:r>
              <a:rPr lang="en-US" dirty="0" smtClean="0">
                <a:solidFill>
                  <a:schemeClr val="bg1">
                    <a:lumMod val="95000"/>
                  </a:schemeClr>
                </a:solidFill>
                <a:latin typeface="Arial" pitchFamily="34" charset="0"/>
                <a:cs typeface="Times New Roman" pitchFamily="18" charset="0"/>
              </a:rPr>
              <a:t>:   </a:t>
            </a:r>
            <a:r>
              <a:rPr lang="en-US" dirty="0" smtClean="0">
                <a:solidFill>
                  <a:schemeClr val="tx1"/>
                </a:solidFill>
                <a:latin typeface="Arial" pitchFamily="34" charset="0"/>
                <a:cs typeface="Times New Roman" pitchFamily="18" charset="0"/>
              </a:rPr>
              <a:t> </a:t>
            </a:r>
            <a:r>
              <a:rPr lang="en-US" sz="2400" u="sng" dirty="0">
                <a:solidFill>
                  <a:srgbClr val="99FF33"/>
                </a:solidFill>
                <a:latin typeface="Arial" pitchFamily="34" charset="0"/>
                <a:cs typeface="Times New Roman" pitchFamily="18" charset="0"/>
              </a:rPr>
              <a:t>10</a:t>
            </a:r>
            <a:r>
              <a:rPr lang="en-US" sz="2400" u="sng" baseline="30000" dirty="0">
                <a:solidFill>
                  <a:srgbClr val="99FF33"/>
                </a:solidFill>
                <a:latin typeface="Arial" pitchFamily="34" charset="0"/>
                <a:cs typeface="Times New Roman" pitchFamily="18" charset="0"/>
              </a:rPr>
              <a:t>51</a:t>
            </a:r>
            <a:r>
              <a:rPr lang="en-US" sz="2400" u="sng" dirty="0">
                <a:solidFill>
                  <a:srgbClr val="99FF33"/>
                </a:solidFill>
                <a:latin typeface="Arial" pitchFamily="34" charset="0"/>
                <a:cs typeface="Times New Roman" pitchFamily="18" charset="0"/>
              </a:rPr>
              <a:t> ops/sec</a:t>
            </a:r>
            <a:r>
              <a:rPr lang="en-US" b="0" dirty="0">
                <a:solidFill>
                  <a:schemeClr val="tx1"/>
                </a:solidFill>
                <a:latin typeface="Arial" pitchFamily="34" charset="0"/>
                <a:cs typeface="Times New Roman" pitchFamily="18" charset="0"/>
              </a:rPr>
              <a:t>  </a:t>
            </a:r>
          </a:p>
          <a:p>
            <a:endParaRPr lang="en-US" b="0" dirty="0">
              <a:solidFill>
                <a:schemeClr val="tx1"/>
              </a:solidFill>
              <a:latin typeface="Arial" pitchFamily="34" charset="0"/>
              <a:cs typeface="Times New Roman" pitchFamily="18" charset="0"/>
            </a:endParaRPr>
          </a:p>
          <a:p>
            <a:endParaRPr lang="en-US" sz="1600" b="0" dirty="0">
              <a:solidFill>
                <a:schemeClr val="tx1"/>
              </a:solidFill>
              <a:latin typeface="Arial" pitchFamily="34" charset="0"/>
              <a:cs typeface="Times New Roman" pitchFamily="18" charset="0"/>
            </a:endParaRPr>
          </a:p>
        </p:txBody>
      </p:sp>
      <p:sp>
        <p:nvSpPr>
          <p:cNvPr id="637957" name="Rectangle 5"/>
          <p:cNvSpPr>
            <a:spLocks noChangeArrowheads="1"/>
          </p:cNvSpPr>
          <p:nvPr/>
        </p:nvSpPr>
        <p:spPr bwMode="auto">
          <a:xfrm>
            <a:off x="3381828" y="4922909"/>
            <a:ext cx="5692322" cy="276999"/>
          </a:xfrm>
          <a:prstGeom prst="rect">
            <a:avLst/>
          </a:prstGeom>
          <a:noFill/>
          <a:ln w="9525">
            <a:noFill/>
            <a:miter lim="800000"/>
            <a:headEnd/>
            <a:tailEnd/>
          </a:ln>
          <a:effectLst/>
        </p:spPr>
        <p:txBody>
          <a:bodyPr wrap="square">
            <a:spAutoFit/>
          </a:bodyPr>
          <a:lstStyle/>
          <a:p>
            <a:pPr algn="ctr"/>
            <a:r>
              <a:rPr lang="en-US" sz="1200" dirty="0">
                <a:solidFill>
                  <a:schemeClr val="bg1">
                    <a:lumMod val="65000"/>
                  </a:schemeClr>
                </a:solidFill>
                <a:latin typeface="Arial" pitchFamily="34" charset="0"/>
              </a:rPr>
              <a:t>Seth </a:t>
            </a:r>
            <a:r>
              <a:rPr lang="en-US" sz="1200" dirty="0" smtClean="0">
                <a:solidFill>
                  <a:schemeClr val="bg1">
                    <a:lumMod val="65000"/>
                  </a:schemeClr>
                </a:solidFill>
                <a:latin typeface="Arial" pitchFamily="34" charset="0"/>
              </a:rPr>
              <a:t>Lloyd - “</a:t>
            </a:r>
            <a:r>
              <a:rPr lang="en-US" sz="1200" dirty="0">
                <a:solidFill>
                  <a:schemeClr val="bg1">
                    <a:lumMod val="65000"/>
                  </a:schemeClr>
                </a:solidFill>
                <a:latin typeface="Arial" pitchFamily="34" charset="0"/>
              </a:rPr>
              <a:t>Ultimate physical limits to </a:t>
            </a:r>
            <a:r>
              <a:rPr lang="en-US" sz="1200" dirty="0" smtClean="0">
                <a:solidFill>
                  <a:schemeClr val="bg1">
                    <a:lumMod val="65000"/>
                  </a:schemeClr>
                </a:solidFill>
                <a:latin typeface="Arial" pitchFamily="34" charset="0"/>
              </a:rPr>
              <a:t>computation” Nature</a:t>
            </a:r>
            <a:r>
              <a:rPr lang="en-US" sz="1200" dirty="0">
                <a:solidFill>
                  <a:schemeClr val="bg1">
                    <a:lumMod val="65000"/>
                  </a:schemeClr>
                </a:solidFill>
                <a:latin typeface="Arial" pitchFamily="34" charset="0"/>
              </a:rPr>
              <a:t>,  2000</a:t>
            </a:r>
          </a:p>
        </p:txBody>
      </p:sp>
      <p:sp>
        <p:nvSpPr>
          <p:cNvPr id="637958" name="Text Box 6"/>
          <p:cNvSpPr txBox="1">
            <a:spLocks noChangeArrowheads="1"/>
          </p:cNvSpPr>
          <p:nvPr/>
        </p:nvSpPr>
        <p:spPr bwMode="auto">
          <a:xfrm>
            <a:off x="4210072" y="785827"/>
            <a:ext cx="2786211" cy="307777"/>
          </a:xfrm>
          <a:prstGeom prst="rect">
            <a:avLst/>
          </a:prstGeom>
          <a:noFill/>
          <a:ln w="9525" algn="ctr">
            <a:noFill/>
            <a:miter lim="800000"/>
            <a:headEnd/>
            <a:tailEnd/>
          </a:ln>
          <a:effectLst/>
        </p:spPr>
        <p:txBody>
          <a:bodyPr wrap="none" lIns="0" tIns="0" rIns="0" bIns="0">
            <a:spAutoFit/>
          </a:bodyPr>
          <a:lstStyle/>
          <a:p>
            <a:pPr algn="ctr"/>
            <a:r>
              <a:rPr lang="en-US" dirty="0">
                <a:solidFill>
                  <a:schemeClr val="bg1">
                    <a:lumMod val="95000"/>
                  </a:schemeClr>
                </a:solidFill>
              </a:rPr>
              <a:t>Quantum Physics Theory</a:t>
            </a:r>
          </a:p>
        </p:txBody>
      </p:sp>
      <p:sp>
        <p:nvSpPr>
          <p:cNvPr id="637959" name="Rectangle 7"/>
          <p:cNvSpPr>
            <a:spLocks noChangeArrowheads="1"/>
          </p:cNvSpPr>
          <p:nvPr/>
        </p:nvSpPr>
        <p:spPr bwMode="auto">
          <a:xfrm>
            <a:off x="3425369" y="3036734"/>
            <a:ext cx="5688000" cy="2123658"/>
          </a:xfrm>
          <a:prstGeom prst="rect">
            <a:avLst/>
          </a:prstGeom>
          <a:solidFill>
            <a:srgbClr val="FF6600"/>
          </a:solidFill>
          <a:ln w="9525" algn="ctr">
            <a:noFill/>
            <a:miter lim="800000"/>
            <a:headEnd/>
            <a:tailEnd/>
          </a:ln>
          <a:effectLst/>
        </p:spPr>
        <p:txBody>
          <a:bodyPr wrap="square" lIns="0" tIns="0" rIns="0" bIns="0">
            <a:spAutoFit/>
          </a:bodyPr>
          <a:lstStyle/>
          <a:p>
            <a:pPr algn="ctr"/>
            <a:endParaRPr lang="en-US" sz="1200" dirty="0" smtClean="0">
              <a:solidFill>
                <a:schemeClr val="bg1"/>
              </a:solidFill>
              <a:latin typeface="Arial" pitchFamily="34" charset="0"/>
            </a:endParaRPr>
          </a:p>
          <a:p>
            <a:pPr algn="ctr"/>
            <a:r>
              <a:rPr lang="en-US" sz="1800" dirty="0" smtClean="0">
                <a:solidFill>
                  <a:schemeClr val="bg1"/>
                </a:solidFill>
                <a:latin typeface="Arial" pitchFamily="34" charset="0"/>
              </a:rPr>
              <a:t>Super </a:t>
            </a:r>
            <a:r>
              <a:rPr lang="en-US" sz="1800" dirty="0">
                <a:solidFill>
                  <a:schemeClr val="bg1"/>
                </a:solidFill>
                <a:latin typeface="Arial" pitchFamily="34" charset="0"/>
              </a:rPr>
              <a:t>computers </a:t>
            </a:r>
            <a:r>
              <a:rPr lang="en-US" sz="1800" dirty="0" smtClean="0">
                <a:solidFill>
                  <a:schemeClr val="bg1"/>
                </a:solidFill>
                <a:latin typeface="Arial" pitchFamily="34" charset="0"/>
              </a:rPr>
              <a:t>nowadays </a:t>
            </a:r>
            <a:r>
              <a:rPr lang="en-US" sz="1800" dirty="0">
                <a:solidFill>
                  <a:schemeClr val="bg1"/>
                </a:solidFill>
                <a:latin typeface="Arial" pitchFamily="34" charset="0"/>
              </a:rPr>
              <a:t>achieve </a:t>
            </a:r>
          </a:p>
          <a:p>
            <a:pPr algn="ctr"/>
            <a:endParaRPr lang="en-US" sz="1800" dirty="0">
              <a:solidFill>
                <a:schemeClr val="bg1"/>
              </a:solidFill>
              <a:latin typeface="Arial" pitchFamily="34" charset="0"/>
            </a:endParaRPr>
          </a:p>
          <a:p>
            <a:pPr algn="ctr"/>
            <a:r>
              <a:rPr lang="en-US" sz="2400" dirty="0">
                <a:solidFill>
                  <a:schemeClr val="bg1"/>
                </a:solidFill>
                <a:latin typeface="Arial" pitchFamily="34" charset="0"/>
              </a:rPr>
              <a:t>10</a:t>
            </a:r>
            <a:r>
              <a:rPr lang="en-US" sz="2400" baseline="30000" dirty="0">
                <a:solidFill>
                  <a:schemeClr val="bg1"/>
                </a:solidFill>
                <a:latin typeface="Arial" pitchFamily="34" charset="0"/>
              </a:rPr>
              <a:t>15</a:t>
            </a:r>
            <a:r>
              <a:rPr lang="en-US" sz="2400" dirty="0">
                <a:solidFill>
                  <a:schemeClr val="bg1"/>
                </a:solidFill>
                <a:latin typeface="Arial" pitchFamily="34" charset="0"/>
              </a:rPr>
              <a:t> ops/sec</a:t>
            </a:r>
            <a:r>
              <a:rPr lang="en-US" sz="1800" b="0" dirty="0">
                <a:solidFill>
                  <a:schemeClr val="bg1"/>
                </a:solidFill>
                <a:latin typeface="Arial" pitchFamily="34" charset="0"/>
              </a:rPr>
              <a:t> </a:t>
            </a:r>
          </a:p>
          <a:p>
            <a:pPr algn="ctr"/>
            <a:endParaRPr lang="en-US" sz="1800" b="0" dirty="0">
              <a:solidFill>
                <a:schemeClr val="bg1"/>
              </a:solidFill>
              <a:latin typeface="Arial" pitchFamily="34" charset="0"/>
            </a:endParaRPr>
          </a:p>
          <a:p>
            <a:pPr algn="ctr"/>
            <a:r>
              <a:rPr lang="en-US" sz="1800" dirty="0">
                <a:solidFill>
                  <a:schemeClr val="bg1"/>
                </a:solidFill>
                <a:latin typeface="Arial" pitchFamily="34" charset="0"/>
              </a:rPr>
              <a:t>with a pace of Moore’s law: x2  every 1.5 years </a:t>
            </a:r>
          </a:p>
          <a:p>
            <a:pPr algn="ctr"/>
            <a:r>
              <a:rPr lang="en-US" sz="1800" dirty="0">
                <a:solidFill>
                  <a:schemeClr val="bg1"/>
                </a:solidFill>
                <a:latin typeface="Arial" pitchFamily="34" charset="0"/>
              </a:rPr>
              <a:t>technology needs</a:t>
            </a:r>
            <a:r>
              <a:rPr lang="en-US" sz="1800" dirty="0">
                <a:solidFill>
                  <a:schemeClr val="bg1"/>
                </a:solidFill>
                <a:latin typeface="Arial" pitchFamily="34" charset="0"/>
                <a:cs typeface="Arial" pitchFamily="34" charset="0"/>
              </a:rPr>
              <a:t>~</a:t>
            </a:r>
            <a:r>
              <a:rPr lang="en-US" sz="1800" dirty="0">
                <a:solidFill>
                  <a:schemeClr val="bg1"/>
                </a:solidFill>
                <a:latin typeface="Arial" pitchFamily="34" charset="0"/>
              </a:rPr>
              <a:t> 250 years to reach these </a:t>
            </a:r>
            <a:r>
              <a:rPr lang="en-US" sz="1800" dirty="0" smtClean="0">
                <a:solidFill>
                  <a:schemeClr val="bg1"/>
                </a:solidFill>
                <a:latin typeface="Arial" pitchFamily="34" charset="0"/>
              </a:rPr>
              <a:t>limits</a:t>
            </a:r>
          </a:p>
          <a:p>
            <a:pPr algn="ctr"/>
            <a:r>
              <a:rPr lang="en-US" sz="1200" dirty="0" smtClean="0">
                <a:solidFill>
                  <a:schemeClr val="bg1"/>
                </a:solidFill>
                <a:latin typeface="Arial" pitchFamily="34" charset="0"/>
              </a:rPr>
              <a:t> </a:t>
            </a:r>
            <a:endParaRPr lang="en-US" sz="1200" dirty="0">
              <a:solidFill>
                <a:schemeClr val="bg1"/>
              </a:solidFill>
              <a:latin typeface="Arial" pitchFamily="34" charset="0"/>
            </a:endParaRPr>
          </a:p>
        </p:txBody>
      </p:sp>
    </p:spTree>
    <p:extLst>
      <p:ext uri="{BB962C8B-B14F-4D97-AF65-F5344CB8AC3E}">
        <p14:creationId xmlns:p14="http://schemas.microsoft.com/office/powerpoint/2010/main" val="4019292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7958">
                                            <p:txEl>
                                              <p:pRg st="0" end="0"/>
                                            </p:txEl>
                                          </p:spTgt>
                                        </p:tgtEl>
                                        <p:attrNameLst>
                                          <p:attrName>style.visibility</p:attrName>
                                        </p:attrNameLst>
                                      </p:cBhvr>
                                      <p:to>
                                        <p:strVal val="visible"/>
                                      </p:to>
                                    </p:set>
                                    <p:animEffect transition="in" filter="dissolve">
                                      <p:cBhvr>
                                        <p:cTn id="7" dur="500"/>
                                        <p:tgtEl>
                                          <p:spTgt spid="6379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7956">
                                            <p:txEl>
                                              <p:pRg st="0" end="0"/>
                                            </p:txEl>
                                          </p:spTgt>
                                        </p:tgtEl>
                                        <p:attrNameLst>
                                          <p:attrName>style.visibility</p:attrName>
                                        </p:attrNameLst>
                                      </p:cBhvr>
                                      <p:to>
                                        <p:strVal val="visible"/>
                                      </p:to>
                                    </p:set>
                                    <p:animEffect transition="in" filter="dissolve">
                                      <p:cBhvr>
                                        <p:cTn id="12" dur="500"/>
                                        <p:tgtEl>
                                          <p:spTgt spid="6379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7959"/>
                                        </p:tgtEl>
                                        <p:attrNameLst>
                                          <p:attrName>style.visibility</p:attrName>
                                        </p:attrNameLst>
                                      </p:cBhvr>
                                      <p:to>
                                        <p:strVal val="visible"/>
                                      </p:to>
                                    </p:set>
                                    <p:animEffect transition="in" filter="dissolve">
                                      <p:cBhvr>
                                        <p:cTn id="17" dur="500"/>
                                        <p:tgtEl>
                                          <p:spTgt spid="637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6" grpId="0" build="p"/>
      <p:bldP spid="637958" grpId="0" build="p"/>
      <p:bldP spid="6379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http://blog.kurtosys.com/wp-content/uploads/sites/2/2012/05/digital-darwinism2.jpg"/>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9413" r="22525"/>
          <a:stretch/>
        </p:blipFill>
        <p:spPr bwMode="auto">
          <a:xfrm>
            <a:off x="0" y="-2369738"/>
            <a:ext cx="9400461" cy="751323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0"/>
          </p:nvPr>
        </p:nvSpPr>
        <p:spPr/>
        <p:txBody>
          <a:bodyPr/>
          <a:lstStyle/>
          <a:p>
            <a:pPr fontAlgn="base">
              <a:spcBef>
                <a:spcPct val="0"/>
              </a:spcBef>
              <a:spcAft>
                <a:spcPct val="0"/>
              </a:spcAft>
              <a:defRPr/>
            </a:pPr>
            <a:fld id="{EB162BA6-FCEA-4332-9272-6563D1A8B467}" type="slidenum">
              <a:rPr lang="it-IT" altLang="it-IT" smtClean="0">
                <a:solidFill>
                  <a:srgbClr val="6E7178"/>
                </a:solidFill>
                <a:ea typeface="ＭＳ Ｐゴシック" pitchFamily="34" charset="-128"/>
              </a:rPr>
              <a:pPr fontAlgn="base">
                <a:spcBef>
                  <a:spcPct val="0"/>
                </a:spcBef>
                <a:spcAft>
                  <a:spcPct val="0"/>
                </a:spcAft>
                <a:defRPr/>
              </a:pPr>
              <a:t>31</a:t>
            </a:fld>
            <a:endParaRPr lang="it-IT" altLang="it-IT">
              <a:solidFill>
                <a:srgbClr val="6E7178"/>
              </a:solidFill>
              <a:ea typeface="ＭＳ Ｐゴシック" pitchFamily="34" charset="-128"/>
            </a:endParaRPr>
          </a:p>
        </p:txBody>
      </p:sp>
      <p:sp>
        <p:nvSpPr>
          <p:cNvPr id="3" name="TextBox 37"/>
          <p:cNvSpPr txBox="1"/>
          <p:nvPr/>
        </p:nvSpPr>
        <p:spPr>
          <a:xfrm>
            <a:off x="899592" y="573528"/>
            <a:ext cx="7741386" cy="1846637"/>
          </a:xfrm>
          <a:prstGeom prst="rect">
            <a:avLst/>
          </a:prstGeom>
          <a:noFill/>
        </p:spPr>
        <p:txBody>
          <a:bodyPr wrap="square" lIns="91418" tIns="45709" rIns="91418" bIns="45709"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eaLnBrk="1" hangingPunct="1">
              <a:spcBef>
                <a:spcPct val="50000"/>
              </a:spcBef>
              <a:spcAft>
                <a:spcPct val="0"/>
              </a:spcAft>
              <a:buClr>
                <a:srgbClr val="F0AB00"/>
              </a:buClr>
              <a:buSzPct val="80000"/>
            </a:pPr>
            <a:r>
              <a:rPr lang="en-US" sz="2800" b="1" dirty="0">
                <a:solidFill>
                  <a:srgbClr val="FFFF00"/>
                </a:solidFill>
                <a:effectLst>
                  <a:outerShdw blurRad="38100" dist="38100" dir="2700000" algn="tl">
                    <a:srgbClr val="000000">
                      <a:alpha val="43137"/>
                    </a:srgbClr>
                  </a:outerShdw>
                </a:effectLst>
                <a:latin typeface="Gill Sans Light"/>
                <a:cs typeface="Gill Sans Light"/>
              </a:rPr>
              <a:t>“</a:t>
            </a:r>
            <a:r>
              <a:rPr lang="en-US" sz="2800" b="1" i="1" dirty="0">
                <a:solidFill>
                  <a:srgbClr val="FFFF00"/>
                </a:solidFill>
                <a:effectLst>
                  <a:outerShdw blurRad="38100" dist="38100" dir="2700000" algn="tl">
                    <a:srgbClr val="000000">
                      <a:alpha val="43137"/>
                    </a:srgbClr>
                  </a:outerShdw>
                </a:effectLst>
                <a:latin typeface="Gill Sans Light"/>
                <a:cs typeface="Gill Sans Light"/>
              </a:rPr>
              <a:t>The ones who survive are not the biggest, </a:t>
            </a:r>
            <a:endParaRPr lang="en-US" sz="2800" b="1" i="1" dirty="0" smtClean="0">
              <a:solidFill>
                <a:srgbClr val="FFFF00"/>
              </a:solidFill>
              <a:effectLst>
                <a:outerShdw blurRad="38100" dist="38100" dir="2700000" algn="tl">
                  <a:srgbClr val="000000">
                    <a:alpha val="43137"/>
                  </a:srgbClr>
                </a:outerShdw>
              </a:effectLst>
              <a:latin typeface="Gill Sans Light"/>
              <a:cs typeface="Gill Sans Light"/>
            </a:endParaRPr>
          </a:p>
          <a:p>
            <a:pPr eaLnBrk="1" hangingPunct="1">
              <a:spcBef>
                <a:spcPct val="50000"/>
              </a:spcBef>
              <a:spcAft>
                <a:spcPct val="0"/>
              </a:spcAft>
              <a:buClr>
                <a:srgbClr val="F0AB00"/>
              </a:buClr>
              <a:buSzPct val="80000"/>
            </a:pPr>
            <a:r>
              <a:rPr lang="en-US" sz="2800" b="1" i="1" dirty="0" smtClean="0">
                <a:solidFill>
                  <a:srgbClr val="FFFF00"/>
                </a:solidFill>
                <a:effectLst>
                  <a:outerShdw blurRad="38100" dist="38100" dir="2700000" algn="tl">
                    <a:srgbClr val="000000">
                      <a:alpha val="43137"/>
                    </a:srgbClr>
                  </a:outerShdw>
                </a:effectLst>
                <a:latin typeface="Gill Sans Light"/>
                <a:cs typeface="Gill Sans Light"/>
              </a:rPr>
              <a:t>but </a:t>
            </a:r>
            <a:r>
              <a:rPr lang="en-US" sz="2800" b="1" i="1" dirty="0">
                <a:solidFill>
                  <a:srgbClr val="FFFF00"/>
                </a:solidFill>
                <a:effectLst>
                  <a:outerShdw blurRad="38100" dist="38100" dir="2700000" algn="tl">
                    <a:srgbClr val="000000">
                      <a:alpha val="43137"/>
                    </a:srgbClr>
                  </a:outerShdw>
                </a:effectLst>
                <a:latin typeface="Gill Sans Light"/>
                <a:cs typeface="Gill Sans Light"/>
              </a:rPr>
              <a:t>those who adapt better to changes</a:t>
            </a:r>
            <a:r>
              <a:rPr lang="en-US" sz="2800" b="1" dirty="0" smtClean="0">
                <a:solidFill>
                  <a:srgbClr val="FFFF00"/>
                </a:solidFill>
                <a:effectLst>
                  <a:outerShdw blurRad="38100" dist="38100" dir="2700000" algn="tl">
                    <a:srgbClr val="000000">
                      <a:alpha val="43137"/>
                    </a:srgbClr>
                  </a:outerShdw>
                </a:effectLst>
                <a:latin typeface="Gill Sans Light"/>
                <a:cs typeface="Gill Sans Light"/>
              </a:rPr>
              <a:t>”</a:t>
            </a:r>
          </a:p>
          <a:p>
            <a:pPr eaLnBrk="1" hangingPunct="1">
              <a:spcBef>
                <a:spcPct val="50000"/>
              </a:spcBef>
              <a:spcAft>
                <a:spcPct val="0"/>
              </a:spcAft>
              <a:buClr>
                <a:srgbClr val="F0AB00"/>
              </a:buClr>
              <a:buSzPct val="80000"/>
            </a:pPr>
            <a:r>
              <a:rPr lang="en-US" sz="2000" b="1" dirty="0" smtClean="0">
                <a:solidFill>
                  <a:srgbClr val="FFFF00"/>
                </a:solidFill>
                <a:effectLst>
                  <a:outerShdw blurRad="38100" dist="38100" dir="2700000" algn="tl">
                    <a:srgbClr val="000000">
                      <a:alpha val="43137"/>
                    </a:srgbClr>
                  </a:outerShdw>
                </a:effectLst>
                <a:latin typeface="Gill Sans Light"/>
                <a:cs typeface="Gill Sans Light"/>
              </a:rPr>
              <a:t>Charles </a:t>
            </a:r>
            <a:r>
              <a:rPr lang="en-US" sz="2000" b="1" dirty="0">
                <a:solidFill>
                  <a:srgbClr val="FFFF00"/>
                </a:solidFill>
                <a:effectLst>
                  <a:outerShdw blurRad="38100" dist="38100" dir="2700000" algn="tl">
                    <a:srgbClr val="000000">
                      <a:alpha val="43137"/>
                    </a:srgbClr>
                  </a:outerShdw>
                </a:effectLst>
                <a:latin typeface="Gill Sans Light"/>
                <a:cs typeface="Gill Sans Light"/>
              </a:rPr>
              <a:t>Darwin, </a:t>
            </a:r>
            <a:r>
              <a:rPr lang="en-US" sz="2000" b="1" dirty="0" smtClean="0">
                <a:solidFill>
                  <a:srgbClr val="FFFF00"/>
                </a:solidFill>
                <a:effectLst>
                  <a:outerShdw blurRad="38100" dist="38100" dir="2700000" algn="tl">
                    <a:srgbClr val="000000">
                      <a:alpha val="43137"/>
                    </a:srgbClr>
                  </a:outerShdw>
                </a:effectLst>
                <a:latin typeface="Gill Sans Light"/>
                <a:cs typeface="Gill Sans Light"/>
              </a:rPr>
              <a:t>Evolution </a:t>
            </a:r>
            <a:r>
              <a:rPr lang="en-US" sz="2000" b="1" dirty="0">
                <a:solidFill>
                  <a:srgbClr val="FFFF00"/>
                </a:solidFill>
                <a:effectLst>
                  <a:outerShdw blurRad="38100" dist="38100" dir="2700000" algn="tl">
                    <a:srgbClr val="000000">
                      <a:alpha val="43137"/>
                    </a:srgbClr>
                  </a:outerShdw>
                </a:effectLst>
                <a:latin typeface="Gill Sans Light"/>
                <a:cs typeface="Gill Sans Light"/>
              </a:rPr>
              <a:t>Theory (1859)</a:t>
            </a:r>
            <a:br>
              <a:rPr lang="en-US" sz="2000" b="1" dirty="0">
                <a:solidFill>
                  <a:srgbClr val="FFFF00"/>
                </a:solidFill>
                <a:effectLst>
                  <a:outerShdw blurRad="38100" dist="38100" dir="2700000" algn="tl">
                    <a:srgbClr val="000000">
                      <a:alpha val="43137"/>
                    </a:srgbClr>
                  </a:outerShdw>
                </a:effectLst>
                <a:latin typeface="Gill Sans Light"/>
                <a:cs typeface="Gill Sans Light"/>
              </a:rPr>
            </a:br>
            <a:endParaRPr lang="en-US" b="1" kern="0" dirty="0">
              <a:solidFill>
                <a:srgbClr val="FFFF00"/>
              </a:solidFill>
              <a:effectLst>
                <a:outerShdw blurRad="38100" dist="38100" dir="2700000" algn="tl">
                  <a:srgbClr val="000000">
                    <a:alpha val="43137"/>
                  </a:srgbClr>
                </a:outerShdw>
              </a:effectLst>
              <a:latin typeface="Gill Sans Light"/>
              <a:ea typeface="Arial Unicode MS" pitchFamily="34" charset="-128"/>
              <a:cs typeface="Gill Sans Light"/>
            </a:endParaRPr>
          </a:p>
        </p:txBody>
      </p:sp>
      <p:sp>
        <p:nvSpPr>
          <p:cNvPr id="4" name="TextBox 37"/>
          <p:cNvSpPr txBox="1"/>
          <p:nvPr/>
        </p:nvSpPr>
        <p:spPr>
          <a:xfrm>
            <a:off x="251539" y="2869242"/>
            <a:ext cx="8389439" cy="1615805"/>
          </a:xfrm>
          <a:prstGeom prst="rect">
            <a:avLst/>
          </a:prstGeom>
          <a:noFill/>
        </p:spPr>
        <p:txBody>
          <a:bodyPr wrap="square" lIns="91418" tIns="45709" rIns="91418" bIns="45709"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eaLnBrk="1" hangingPunct="1">
              <a:spcBef>
                <a:spcPct val="50000"/>
              </a:spcBef>
              <a:spcAft>
                <a:spcPct val="0"/>
              </a:spcAft>
              <a:buClr>
                <a:srgbClr val="F0AB00"/>
              </a:buClr>
              <a:buSzPct val="80000"/>
            </a:pPr>
            <a:r>
              <a:rPr lang="en-US" sz="3600" b="1" dirty="0" smtClean="0">
                <a:solidFill>
                  <a:srgbClr val="FFFF00"/>
                </a:solidFill>
                <a:effectLst>
                  <a:outerShdw blurRad="38100" dist="38100" dir="2700000" algn="tl">
                    <a:srgbClr val="000000">
                      <a:alpha val="43137"/>
                    </a:srgbClr>
                  </a:outerShdw>
                </a:effectLst>
                <a:latin typeface="Gill Sans Light"/>
                <a:cs typeface="Gill Sans Light"/>
              </a:rPr>
              <a:t>faster you compute faster you</a:t>
            </a:r>
            <a:r>
              <a:rPr lang="en-US" sz="3600" b="1" i="1" dirty="0" smtClean="0">
                <a:solidFill>
                  <a:srgbClr val="FFFF00"/>
                </a:solidFill>
                <a:effectLst>
                  <a:outerShdw blurRad="38100" dist="38100" dir="2700000" algn="tl">
                    <a:srgbClr val="000000">
                      <a:alpha val="43137"/>
                    </a:srgbClr>
                  </a:outerShdw>
                </a:effectLst>
                <a:latin typeface="Gill Sans Light"/>
                <a:cs typeface="Gill Sans Light"/>
              </a:rPr>
              <a:t> </a:t>
            </a:r>
            <a:r>
              <a:rPr lang="en-US" sz="3600" b="1" i="1" dirty="0">
                <a:solidFill>
                  <a:srgbClr val="FFFF00"/>
                </a:solidFill>
                <a:effectLst>
                  <a:outerShdw blurRad="38100" dist="38100" dir="2700000" algn="tl">
                    <a:srgbClr val="000000">
                      <a:alpha val="43137"/>
                    </a:srgbClr>
                  </a:outerShdw>
                </a:effectLst>
                <a:latin typeface="Gill Sans Light"/>
                <a:cs typeface="Gill Sans Light"/>
              </a:rPr>
              <a:t>adapt </a:t>
            </a:r>
            <a:r>
              <a:rPr lang="en-US" sz="3600" b="1" i="1" dirty="0" smtClean="0">
                <a:solidFill>
                  <a:srgbClr val="FFFF00"/>
                </a:solidFill>
                <a:effectLst>
                  <a:outerShdw blurRad="38100" dist="38100" dir="2700000" algn="tl">
                    <a:srgbClr val="000000">
                      <a:alpha val="43137"/>
                    </a:srgbClr>
                  </a:outerShdw>
                </a:effectLst>
                <a:latin typeface="Gill Sans Light"/>
                <a:cs typeface="Gill Sans Light"/>
              </a:rPr>
              <a:t> </a:t>
            </a:r>
            <a:r>
              <a:rPr lang="en-US" sz="3600" b="1" i="1" dirty="0">
                <a:solidFill>
                  <a:srgbClr val="FFFF00"/>
                </a:solidFill>
                <a:effectLst>
                  <a:outerShdw blurRad="38100" dist="38100" dir="2700000" algn="tl">
                    <a:srgbClr val="000000">
                      <a:alpha val="43137"/>
                    </a:srgbClr>
                  </a:outerShdw>
                </a:effectLst>
                <a:latin typeface="Gill Sans Light"/>
                <a:cs typeface="Gill Sans Light"/>
              </a:rPr>
              <a:t>to </a:t>
            </a:r>
            <a:r>
              <a:rPr lang="en-US" sz="3600" b="1" i="1" dirty="0" smtClean="0">
                <a:solidFill>
                  <a:srgbClr val="FFFF00"/>
                </a:solidFill>
                <a:effectLst>
                  <a:outerShdw blurRad="38100" dist="38100" dir="2700000" algn="tl">
                    <a:srgbClr val="000000">
                      <a:alpha val="43137"/>
                    </a:srgbClr>
                  </a:outerShdw>
                </a:effectLst>
                <a:latin typeface="Gill Sans Light"/>
                <a:cs typeface="Gill Sans Light"/>
              </a:rPr>
              <a:t>changes</a:t>
            </a:r>
            <a:endParaRPr lang="en-US" sz="3600" b="1" dirty="0" smtClean="0">
              <a:solidFill>
                <a:srgbClr val="FFFF00"/>
              </a:solidFill>
              <a:effectLst>
                <a:outerShdw blurRad="38100" dist="38100" dir="2700000" algn="tl">
                  <a:srgbClr val="000000">
                    <a:alpha val="43137"/>
                  </a:srgbClr>
                </a:outerShdw>
              </a:effectLst>
              <a:latin typeface="Gill Sans Light"/>
              <a:cs typeface="Gill Sans Light"/>
            </a:endParaRPr>
          </a:p>
          <a:p>
            <a:pPr eaLnBrk="1" hangingPunct="1">
              <a:spcBef>
                <a:spcPct val="50000"/>
              </a:spcBef>
              <a:spcAft>
                <a:spcPct val="0"/>
              </a:spcAft>
              <a:buClr>
                <a:srgbClr val="F0AB00"/>
              </a:buClr>
              <a:buSzPct val="80000"/>
            </a:pPr>
            <a:endParaRPr lang="en-US" sz="1800" b="1" kern="0" dirty="0">
              <a:solidFill>
                <a:srgbClr val="FFFF00"/>
              </a:solidFill>
              <a:effectLst>
                <a:outerShdw blurRad="38100" dist="38100" dir="2700000" algn="tl">
                  <a:srgbClr val="000000">
                    <a:alpha val="43137"/>
                  </a:srgbClr>
                </a:outerShdw>
              </a:effectLst>
              <a:latin typeface="Gill Sans Light"/>
              <a:ea typeface="Arial Unicode MS" pitchFamily="34" charset="-128"/>
              <a:cs typeface="Gill Sans Light"/>
            </a:endParaRPr>
          </a:p>
        </p:txBody>
      </p:sp>
    </p:spTree>
    <p:extLst>
      <p:ext uri="{BB962C8B-B14F-4D97-AF65-F5344CB8AC3E}">
        <p14:creationId xmlns:p14="http://schemas.microsoft.com/office/powerpoint/2010/main" val="376374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523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0500"/>
            <a:ext cx="8534400" cy="452438"/>
          </a:xfrm>
        </p:spPr>
        <p:txBody>
          <a:bodyPr/>
          <a:lstStyle/>
          <a:p>
            <a:r>
              <a:rPr lang="en-US" dirty="0" smtClean="0">
                <a:latin typeface="+mn-lt"/>
              </a:rPr>
              <a:t>Why HPC is important</a:t>
            </a:r>
            <a:endParaRPr lang="en-GB" dirty="0">
              <a:latin typeface="+mn-lt"/>
            </a:endParaRPr>
          </a:p>
        </p:txBody>
      </p:sp>
      <p:sp>
        <p:nvSpPr>
          <p:cNvPr id="4" name="Text Placeholder 3"/>
          <p:cNvSpPr>
            <a:spLocks noGrp="1"/>
          </p:cNvSpPr>
          <p:nvPr>
            <p:ph type="body" sz="quarter" idx="4294967295"/>
          </p:nvPr>
        </p:nvSpPr>
        <p:spPr>
          <a:xfrm>
            <a:off x="0" y="755650"/>
            <a:ext cx="8534400" cy="323850"/>
          </a:xfrm>
        </p:spPr>
        <p:txBody>
          <a:bodyPr/>
          <a:lstStyle/>
          <a:p>
            <a:pPr marL="0" indent="0">
              <a:buNone/>
            </a:pPr>
            <a:r>
              <a:rPr lang="en-US" b="0" dirty="0" smtClean="0">
                <a:latin typeface="+mj-lt"/>
              </a:rPr>
              <a:t>   HPC</a:t>
            </a:r>
            <a:r>
              <a:rPr lang="en-US" b="0" dirty="0">
                <a:latin typeface="+mj-lt"/>
              </a:rPr>
              <a:t> </a:t>
            </a:r>
            <a:r>
              <a:rPr lang="en-US" b="0" dirty="0" smtClean="0">
                <a:latin typeface="+mj-lt"/>
              </a:rPr>
              <a:t>is </a:t>
            </a:r>
            <a:r>
              <a:rPr lang="en-US" b="0" dirty="0" smtClean="0">
                <a:latin typeface="+mj-lt"/>
              </a:rPr>
              <a:t> </a:t>
            </a:r>
            <a:r>
              <a:rPr lang="en-US" b="0" dirty="0">
                <a:latin typeface="+mj-lt"/>
              </a:rPr>
              <a:t>the engine of progress</a:t>
            </a:r>
          </a:p>
          <a:p>
            <a:endParaRPr lang="en-US" b="0" dirty="0">
              <a:latin typeface="+mj-lt"/>
            </a:endParaRPr>
          </a:p>
          <a:p>
            <a:endParaRPr lang="en-GB" dirty="0">
              <a:latin typeface="+mj-lt"/>
            </a:endParaRPr>
          </a:p>
        </p:txBody>
      </p:sp>
      <p:sp>
        <p:nvSpPr>
          <p:cNvPr id="3" name="Rectangle 2"/>
          <p:cNvSpPr/>
          <p:nvPr/>
        </p:nvSpPr>
        <p:spPr>
          <a:xfrm>
            <a:off x="323528" y="1005590"/>
            <a:ext cx="8568952" cy="646331"/>
          </a:xfrm>
          <a:prstGeom prst="rect">
            <a:avLst/>
          </a:prstGeom>
        </p:spPr>
        <p:txBody>
          <a:bodyPr wrap="square">
            <a:spAutoFit/>
          </a:bodyPr>
          <a:lstStyle/>
          <a:p>
            <a:pPr algn="just" eaLnBrk="1" fontAlgn="auto" hangingPunct="1">
              <a:spcBef>
                <a:spcPts val="0"/>
              </a:spcBef>
              <a:spcAft>
                <a:spcPts val="0"/>
              </a:spcAft>
            </a:pPr>
            <a:endParaRPr lang="it-IT" sz="1800" b="0" dirty="0" smtClean="0">
              <a:solidFill>
                <a:srgbClr val="6E7178"/>
              </a:solidFill>
              <a:latin typeface="Arial"/>
            </a:endParaRPr>
          </a:p>
          <a:p>
            <a:pPr algn="just" eaLnBrk="1" fontAlgn="auto" hangingPunct="1">
              <a:spcBef>
                <a:spcPts val="0"/>
              </a:spcBef>
              <a:spcAft>
                <a:spcPts val="0"/>
              </a:spcAft>
            </a:pPr>
            <a:endParaRPr lang="en-GB" sz="1800" b="0" dirty="0" smtClean="0">
              <a:solidFill>
                <a:srgbClr val="6E7178"/>
              </a:solidFill>
              <a:latin typeface="Arial"/>
            </a:endParaRPr>
          </a:p>
        </p:txBody>
      </p:sp>
      <p:sp>
        <p:nvSpPr>
          <p:cNvPr id="5" name="ZoneTexte 4"/>
          <p:cNvSpPr txBox="1"/>
          <p:nvPr/>
        </p:nvSpPr>
        <p:spPr>
          <a:xfrm>
            <a:off x="3491901" y="3725801"/>
            <a:ext cx="2682145" cy="866904"/>
          </a:xfrm>
          <a:prstGeom prst="rect">
            <a:avLst/>
          </a:prstGeom>
          <a:noFill/>
        </p:spPr>
        <p:txBody>
          <a:bodyPr wrap="none" rtlCol="0">
            <a:spAutoFit/>
          </a:bodyPr>
          <a:lstStyle/>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Life Science progress</a:t>
            </a:r>
          </a:p>
          <a:p>
            <a:pPr marL="177800" lvl="1" indent="-177800" eaLnBrk="1" fontAlgn="auto" hangingPunct="1">
              <a:spcBef>
                <a:spcPts val="480"/>
              </a:spcBef>
              <a:spcAft>
                <a:spcPts val="0"/>
              </a:spcAft>
              <a:buClr>
                <a:srgbClr val="515E26"/>
              </a:buClr>
              <a:buFont typeface="Arial" pitchFamily="34" charset="0"/>
              <a:buChar char="•"/>
            </a:pPr>
            <a:r>
              <a:rPr lang="en-US" sz="1400" b="0" dirty="0" smtClean="0">
                <a:solidFill>
                  <a:srgbClr val="6E7178"/>
                </a:solidFill>
                <a:latin typeface="Arial"/>
              </a:rPr>
              <a:t>Complex </a:t>
            </a:r>
            <a:r>
              <a:rPr lang="en-US" sz="1400" b="0" dirty="0">
                <a:solidFill>
                  <a:srgbClr val="6E7178"/>
                </a:solidFill>
                <a:latin typeface="Arial"/>
              </a:rPr>
              <a:t>problems resolution</a:t>
            </a:r>
          </a:p>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Entertainment </a:t>
            </a:r>
          </a:p>
        </p:txBody>
      </p:sp>
      <p:cxnSp>
        <p:nvCxnSpPr>
          <p:cNvPr id="7" name="Connecteur droit 6"/>
          <p:cNvCxnSpPr/>
          <p:nvPr/>
        </p:nvCxnSpPr>
        <p:spPr>
          <a:xfrm>
            <a:off x="6390857" y="1706317"/>
            <a:ext cx="0" cy="2849738"/>
          </a:xfrm>
          <a:prstGeom prst="line">
            <a:avLst/>
          </a:prstGeom>
          <a:ln>
            <a:solidFill>
              <a:schemeClr val="accent3">
                <a:alpha val="20000"/>
              </a:schemeClr>
            </a:solidFill>
            <a:tailEnd type="none"/>
          </a:ln>
          <a:effectLst>
            <a:glow rad="63500">
              <a:schemeClr val="bg2">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Forme libre 19"/>
          <p:cNvSpPr/>
          <p:nvPr/>
        </p:nvSpPr>
        <p:spPr>
          <a:xfrm>
            <a:off x="6254180" y="1314140"/>
            <a:ext cx="2522855" cy="392175"/>
          </a:xfrm>
          <a:custGeom>
            <a:avLst/>
            <a:gdLst>
              <a:gd name="connsiteX0" fmla="*/ 0 w 2614504"/>
              <a:gd name="connsiteY0" fmla="*/ 0 h 522900"/>
              <a:gd name="connsiteX1" fmla="*/ 2614504 w 2614504"/>
              <a:gd name="connsiteY1" fmla="*/ 0 h 522900"/>
              <a:gd name="connsiteX2" fmla="*/ 2614504 w 2614504"/>
              <a:gd name="connsiteY2" fmla="*/ 522900 h 522900"/>
              <a:gd name="connsiteX3" fmla="*/ 0 w 2614504"/>
              <a:gd name="connsiteY3" fmla="*/ 522900 h 522900"/>
              <a:gd name="connsiteX4" fmla="*/ 0 w 2614504"/>
              <a:gd name="connsiteY4" fmla="*/ 0 h 5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504" h="522900">
                <a:moveTo>
                  <a:pt x="0" y="0"/>
                </a:moveTo>
                <a:lnTo>
                  <a:pt x="2614504" y="0"/>
                </a:lnTo>
                <a:lnTo>
                  <a:pt x="2614504" y="522900"/>
                </a:lnTo>
                <a:lnTo>
                  <a:pt x="0" y="522900"/>
                </a:lnTo>
                <a:lnTo>
                  <a:pt x="0" y="0"/>
                </a:lnTo>
                <a:close/>
              </a:path>
            </a:pathLst>
          </a:custGeom>
          <a:solidFill>
            <a:srgbClr val="3366FF"/>
          </a:solidFill>
          <a:ln>
            <a:noFill/>
          </a:ln>
          <a:effectLst/>
          <a:scene3d>
            <a:camera prst="orthographicFront">
              <a:rot lat="0" lon="0" rev="0"/>
            </a:camera>
            <a:lightRig rig="chilly" dir="t">
              <a:rot lat="0" lon="0" rev="18480000"/>
            </a:lightRig>
          </a:scene3d>
          <a:sp3d prstMaterial="clear">
            <a:bevelT h="63500"/>
          </a:sp3d>
        </p:spPr>
        <p:txBody>
          <a:bodyPr wrap="square" lIns="72000" tIns="36000" rIns="72000" bIns="36000" anchor="ctr" anchorCtr="0">
            <a:noAutofit/>
          </a:bodyPr>
          <a:lstStyle/>
          <a:p>
            <a:pPr algn="ctr" eaLnBrk="1" fontAlgn="auto" hangingPunct="1">
              <a:spcBef>
                <a:spcPts val="0"/>
              </a:spcBef>
              <a:spcAft>
                <a:spcPts val="0"/>
              </a:spcAft>
            </a:pPr>
            <a:r>
              <a:rPr lang="en-US" sz="1600" dirty="0">
                <a:solidFill>
                  <a:srgbClr val="6E7178"/>
                </a:solidFill>
                <a:latin typeface="Arial"/>
              </a:rPr>
              <a:t>Sovereignty</a:t>
            </a:r>
          </a:p>
        </p:txBody>
      </p:sp>
      <p:pic>
        <p:nvPicPr>
          <p:cNvPr id="11" name="Picture 6"/>
          <p:cNvPicPr>
            <a:picLocks noChangeAspect="1" noChangeArrowheads="1"/>
          </p:cNvPicPr>
          <p:nvPr/>
        </p:nvPicPr>
        <p:blipFill>
          <a:blip r:embed="rId3"/>
          <a:srcRect/>
          <a:stretch>
            <a:fillRect/>
          </a:stretch>
        </p:blipFill>
        <p:spPr bwMode="auto">
          <a:xfrm>
            <a:off x="6664345" y="2729668"/>
            <a:ext cx="1742468" cy="1028102"/>
          </a:xfrm>
          <a:prstGeom prst="rect">
            <a:avLst/>
          </a:prstGeom>
          <a:noFill/>
          <a:ln w="9525">
            <a:noFill/>
            <a:miter lim="800000"/>
            <a:headEnd/>
            <a:tailEnd/>
          </a:ln>
        </p:spPr>
      </p:pic>
      <p:pic>
        <p:nvPicPr>
          <p:cNvPr id="1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510" y="1808347"/>
            <a:ext cx="1728192" cy="8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28"/>
          <p:cNvSpPr txBox="1"/>
          <p:nvPr/>
        </p:nvSpPr>
        <p:spPr>
          <a:xfrm>
            <a:off x="6265220" y="3743525"/>
            <a:ext cx="3203324" cy="1146468"/>
          </a:xfrm>
          <a:prstGeom prst="rect">
            <a:avLst/>
          </a:prstGeom>
          <a:noFill/>
        </p:spPr>
        <p:txBody>
          <a:bodyPr wrap="square" rtlCol="0">
            <a:spAutoFit/>
          </a:bodyPr>
          <a:lstStyle/>
          <a:p>
            <a:pPr marL="177800" lvl="1" indent="-177800" eaLnBrk="1" fontAlgn="auto" hangingPunct="1">
              <a:spcBef>
                <a:spcPts val="480"/>
              </a:spcBef>
              <a:spcAft>
                <a:spcPts val="0"/>
              </a:spcAft>
              <a:buClr>
                <a:srgbClr val="515E26"/>
              </a:buClr>
              <a:buFont typeface="Arial" pitchFamily="34" charset="0"/>
              <a:buChar char="•"/>
            </a:pPr>
            <a:r>
              <a:rPr lang="en-US" sz="1400" b="0" dirty="0" smtClean="0">
                <a:solidFill>
                  <a:srgbClr val="6E7178"/>
                </a:solidFill>
                <a:latin typeface="Arial"/>
              </a:rPr>
              <a:t>Intelligence </a:t>
            </a:r>
            <a:r>
              <a:rPr lang="en-US" sz="1400" b="0" dirty="0">
                <a:solidFill>
                  <a:srgbClr val="6E7178"/>
                </a:solidFill>
                <a:latin typeface="Arial"/>
              </a:rPr>
              <a:t>activities </a:t>
            </a:r>
          </a:p>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Combat environment simulation </a:t>
            </a:r>
          </a:p>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Cyber security</a:t>
            </a:r>
          </a:p>
          <a:p>
            <a:pPr marL="177800" lvl="1" indent="-177800" eaLnBrk="1" fontAlgn="auto" hangingPunct="1">
              <a:spcBef>
                <a:spcPts val="480"/>
              </a:spcBef>
              <a:spcAft>
                <a:spcPts val="0"/>
              </a:spcAft>
              <a:buClr>
                <a:srgbClr val="515E26"/>
              </a:buClr>
              <a:buFont typeface="Arial" pitchFamily="34" charset="0"/>
              <a:buChar char="•"/>
            </a:pPr>
            <a:endParaRPr lang="en-US" sz="1400" b="0" dirty="0">
              <a:solidFill>
                <a:srgbClr val="6E7178"/>
              </a:solidFill>
              <a:latin typeface="Arial"/>
            </a:endParaRPr>
          </a:p>
        </p:txBody>
      </p:sp>
      <p:cxnSp>
        <p:nvCxnSpPr>
          <p:cNvPr id="15" name="Connecteur droit 27"/>
          <p:cNvCxnSpPr/>
          <p:nvPr/>
        </p:nvCxnSpPr>
        <p:spPr>
          <a:xfrm>
            <a:off x="3632479" y="1721788"/>
            <a:ext cx="0" cy="2849738"/>
          </a:xfrm>
          <a:prstGeom prst="line">
            <a:avLst/>
          </a:prstGeom>
          <a:ln>
            <a:solidFill>
              <a:schemeClr val="accent3">
                <a:alpha val="20000"/>
              </a:schemeClr>
            </a:solidFill>
            <a:tailEnd type="none"/>
          </a:ln>
          <a:effectLst>
            <a:glow rad="63500">
              <a:schemeClr val="bg2">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Connecteur droit 26"/>
          <p:cNvCxnSpPr/>
          <p:nvPr/>
        </p:nvCxnSpPr>
        <p:spPr>
          <a:xfrm>
            <a:off x="618855" y="1721792"/>
            <a:ext cx="0" cy="2643709"/>
          </a:xfrm>
          <a:prstGeom prst="line">
            <a:avLst/>
          </a:prstGeom>
          <a:ln>
            <a:solidFill>
              <a:schemeClr val="accent3">
                <a:alpha val="20000"/>
              </a:schemeClr>
            </a:solidFill>
            <a:tailEnd type="none"/>
          </a:ln>
          <a:effectLst>
            <a:glow rad="63500">
              <a:schemeClr val="bg2">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7" name="Forme libre 16"/>
          <p:cNvSpPr/>
          <p:nvPr/>
        </p:nvSpPr>
        <p:spPr>
          <a:xfrm>
            <a:off x="455153" y="1329614"/>
            <a:ext cx="2522855" cy="392175"/>
          </a:xfrm>
          <a:custGeom>
            <a:avLst/>
            <a:gdLst>
              <a:gd name="connsiteX0" fmla="*/ 0 w 2614504"/>
              <a:gd name="connsiteY0" fmla="*/ 0 h 522900"/>
              <a:gd name="connsiteX1" fmla="*/ 2614504 w 2614504"/>
              <a:gd name="connsiteY1" fmla="*/ 0 h 522900"/>
              <a:gd name="connsiteX2" fmla="*/ 2614504 w 2614504"/>
              <a:gd name="connsiteY2" fmla="*/ 522900 h 522900"/>
              <a:gd name="connsiteX3" fmla="*/ 0 w 2614504"/>
              <a:gd name="connsiteY3" fmla="*/ 522900 h 522900"/>
              <a:gd name="connsiteX4" fmla="*/ 0 w 2614504"/>
              <a:gd name="connsiteY4" fmla="*/ 0 h 5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504" h="522900">
                <a:moveTo>
                  <a:pt x="0" y="0"/>
                </a:moveTo>
                <a:lnTo>
                  <a:pt x="2614504" y="0"/>
                </a:lnTo>
                <a:lnTo>
                  <a:pt x="2614504" y="522900"/>
                </a:lnTo>
                <a:lnTo>
                  <a:pt x="0" y="522900"/>
                </a:lnTo>
                <a:lnTo>
                  <a:pt x="0" y="0"/>
                </a:lnTo>
                <a:close/>
              </a:path>
            </a:pathLst>
          </a:custGeom>
          <a:solidFill>
            <a:srgbClr val="4B90CF"/>
          </a:solidFill>
          <a:ln>
            <a:noFill/>
          </a:ln>
          <a:effectLst/>
          <a:scene3d>
            <a:camera prst="orthographicFront">
              <a:rot lat="0" lon="0" rev="0"/>
            </a:camera>
            <a:lightRig rig="chilly" dir="t">
              <a:rot lat="0" lon="0" rev="18480000"/>
            </a:lightRig>
          </a:scene3d>
          <a:sp3d prstMaterial="clear">
            <a:bevelT h="63500"/>
          </a:sp3d>
        </p:spPr>
        <p:txBody>
          <a:bodyPr wrap="square" lIns="72000" tIns="36000" rIns="72000" bIns="36000" anchor="ctr" anchorCtr="0">
            <a:noAutofit/>
          </a:bodyPr>
          <a:lstStyle/>
          <a:p>
            <a:pPr algn="ctr" eaLnBrk="1" fontAlgn="auto" hangingPunct="1">
              <a:spcBef>
                <a:spcPts val="0"/>
              </a:spcBef>
              <a:spcAft>
                <a:spcPts val="0"/>
              </a:spcAft>
            </a:pPr>
            <a:r>
              <a:rPr lang="en-US" sz="1600" dirty="0">
                <a:solidFill>
                  <a:srgbClr val="6E7178"/>
                </a:solidFill>
                <a:latin typeface="Arial" pitchFamily="34" charset="0"/>
              </a:rPr>
              <a:t>Competitiveness</a:t>
            </a:r>
          </a:p>
        </p:txBody>
      </p:sp>
      <p:sp>
        <p:nvSpPr>
          <p:cNvPr id="18" name="Forme libre 21"/>
          <p:cNvSpPr/>
          <p:nvPr/>
        </p:nvSpPr>
        <p:spPr>
          <a:xfrm>
            <a:off x="3468501" y="1329614"/>
            <a:ext cx="2522855" cy="392175"/>
          </a:xfrm>
          <a:custGeom>
            <a:avLst/>
            <a:gdLst>
              <a:gd name="connsiteX0" fmla="*/ 0 w 2614504"/>
              <a:gd name="connsiteY0" fmla="*/ 0 h 522900"/>
              <a:gd name="connsiteX1" fmla="*/ 2614504 w 2614504"/>
              <a:gd name="connsiteY1" fmla="*/ 0 h 522900"/>
              <a:gd name="connsiteX2" fmla="*/ 2614504 w 2614504"/>
              <a:gd name="connsiteY2" fmla="*/ 522900 h 522900"/>
              <a:gd name="connsiteX3" fmla="*/ 0 w 2614504"/>
              <a:gd name="connsiteY3" fmla="*/ 522900 h 522900"/>
              <a:gd name="connsiteX4" fmla="*/ 0 w 2614504"/>
              <a:gd name="connsiteY4" fmla="*/ 0 h 5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504" h="522900">
                <a:moveTo>
                  <a:pt x="0" y="0"/>
                </a:moveTo>
                <a:lnTo>
                  <a:pt x="2614504" y="0"/>
                </a:lnTo>
                <a:lnTo>
                  <a:pt x="2614504" y="522900"/>
                </a:lnTo>
                <a:lnTo>
                  <a:pt x="0" y="522900"/>
                </a:lnTo>
                <a:lnTo>
                  <a:pt x="0" y="0"/>
                </a:lnTo>
                <a:close/>
              </a:path>
            </a:pathLst>
          </a:custGeom>
          <a:solidFill>
            <a:srgbClr val="3366FF"/>
          </a:solidFill>
          <a:ln>
            <a:noFill/>
          </a:ln>
          <a:effectLst/>
          <a:scene3d>
            <a:camera prst="orthographicFront">
              <a:rot lat="0" lon="0" rev="0"/>
            </a:camera>
            <a:lightRig rig="chilly" dir="t">
              <a:rot lat="0" lon="0" rev="18480000"/>
            </a:lightRig>
          </a:scene3d>
          <a:sp3d prstMaterial="clear">
            <a:bevelT h="63500"/>
          </a:sp3d>
        </p:spPr>
        <p:txBody>
          <a:bodyPr wrap="square" lIns="72000" tIns="36000" rIns="72000" bIns="36000" anchor="ctr" anchorCtr="0">
            <a:noAutofit/>
          </a:bodyPr>
          <a:lstStyle/>
          <a:p>
            <a:pPr algn="ctr" eaLnBrk="1" fontAlgn="auto" hangingPunct="1">
              <a:spcBef>
                <a:spcPts val="0"/>
              </a:spcBef>
              <a:spcAft>
                <a:spcPts val="0"/>
              </a:spcAft>
            </a:pPr>
            <a:r>
              <a:rPr lang="en-US" sz="1600" dirty="0" smtClean="0">
                <a:solidFill>
                  <a:srgbClr val="6E7178"/>
                </a:solidFill>
                <a:latin typeface="Arial" pitchFamily="34" charset="0"/>
              </a:rPr>
              <a:t>Humanity  </a:t>
            </a:r>
            <a:r>
              <a:rPr lang="en-US" sz="1600" dirty="0" smtClean="0">
                <a:solidFill>
                  <a:srgbClr val="6E7178"/>
                </a:solidFill>
                <a:latin typeface="Arial" pitchFamily="34" charset="0"/>
              </a:rPr>
              <a:t>improvement</a:t>
            </a:r>
            <a:endParaRPr lang="en-US" sz="1600" dirty="0">
              <a:solidFill>
                <a:srgbClr val="6E7178"/>
              </a:solidFill>
              <a:latin typeface="Arial" pitchFamily="34" charset="0"/>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256" y="2675695"/>
            <a:ext cx="1432731" cy="987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659" y="1880360"/>
            <a:ext cx="2424820" cy="69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9"/>
          <p:cNvSpPr txBox="1"/>
          <p:nvPr/>
        </p:nvSpPr>
        <p:spPr>
          <a:xfrm>
            <a:off x="490136" y="3758998"/>
            <a:ext cx="2122363" cy="866904"/>
          </a:xfrm>
          <a:prstGeom prst="rect">
            <a:avLst/>
          </a:prstGeom>
          <a:noFill/>
        </p:spPr>
        <p:txBody>
          <a:bodyPr wrap="square" rtlCol="0">
            <a:spAutoFit/>
          </a:bodyPr>
          <a:lstStyle/>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Innovation </a:t>
            </a:r>
          </a:p>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Time to Market </a:t>
            </a:r>
          </a:p>
          <a:p>
            <a:pPr marL="177800" lvl="1" indent="-177800" eaLnBrk="1" fontAlgn="auto" hangingPunct="1">
              <a:spcBef>
                <a:spcPts val="480"/>
              </a:spcBef>
              <a:spcAft>
                <a:spcPts val="0"/>
              </a:spcAft>
              <a:buClr>
                <a:srgbClr val="515E26"/>
              </a:buClr>
              <a:buFont typeface="Arial" pitchFamily="34" charset="0"/>
              <a:buChar char="•"/>
            </a:pPr>
            <a:r>
              <a:rPr lang="en-US" sz="1400" b="0" dirty="0">
                <a:solidFill>
                  <a:srgbClr val="6E7178"/>
                </a:solidFill>
                <a:latin typeface="Arial"/>
              </a:rPr>
              <a:t>Cost Reduction</a:t>
            </a:r>
          </a:p>
        </p:txBody>
      </p:sp>
      <p:pic>
        <p:nvPicPr>
          <p:cNvPr id="2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2129358"/>
            <a:ext cx="2469026" cy="109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886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0" y="628650"/>
            <a:ext cx="8534400" cy="323850"/>
          </a:xfrm>
        </p:spPr>
        <p:txBody>
          <a:bodyPr/>
          <a:lstStyle/>
          <a:p>
            <a:r>
              <a:rPr lang="it-IT" dirty="0" smtClean="0">
                <a:latin typeface="+mj-lt"/>
              </a:rPr>
              <a:t>News </a:t>
            </a:r>
            <a:r>
              <a:rPr lang="it-IT" dirty="0" err="1" smtClean="0">
                <a:latin typeface="+mj-lt"/>
              </a:rPr>
              <a:t>highlight</a:t>
            </a:r>
            <a:r>
              <a:rPr lang="it-IT" dirty="0" smtClean="0">
                <a:latin typeface="+mj-lt"/>
              </a:rPr>
              <a:t> </a:t>
            </a:r>
            <a:r>
              <a:rPr lang="it-IT" dirty="0" err="1" smtClean="0">
                <a:latin typeface="+mj-lt"/>
              </a:rPr>
              <a:t>changes</a:t>
            </a:r>
            <a:r>
              <a:rPr lang="it-IT" dirty="0" smtClean="0">
                <a:latin typeface="+mj-lt"/>
              </a:rPr>
              <a:t> and </a:t>
            </a:r>
            <a:r>
              <a:rPr lang="it-IT" dirty="0" err="1" smtClean="0">
                <a:latin typeface="+mj-lt"/>
              </a:rPr>
              <a:t>progresses</a:t>
            </a:r>
            <a:r>
              <a:rPr lang="it-IT" dirty="0" smtClean="0">
                <a:latin typeface="+mj-lt"/>
              </a:rPr>
              <a:t> in life </a:t>
            </a:r>
            <a:r>
              <a:rPr lang="it-IT" dirty="0" err="1" smtClean="0">
                <a:latin typeface="+mj-lt"/>
              </a:rPr>
              <a:t>sciences</a:t>
            </a:r>
            <a:endParaRPr lang="en-GB" dirty="0">
              <a:latin typeface="+mj-lt"/>
            </a:endParaRPr>
          </a:p>
        </p:txBody>
      </p:sp>
      <p:sp>
        <p:nvSpPr>
          <p:cNvPr id="3" name="Content Placeholder 2"/>
          <p:cNvSpPr>
            <a:spLocks noGrp="1"/>
          </p:cNvSpPr>
          <p:nvPr>
            <p:ph idx="4294967295"/>
          </p:nvPr>
        </p:nvSpPr>
        <p:spPr>
          <a:xfrm>
            <a:off x="304800" y="1211263"/>
            <a:ext cx="8839200" cy="3619500"/>
          </a:xfrm>
        </p:spPr>
        <p:txBody>
          <a:bodyPr/>
          <a:lstStyle/>
          <a:p>
            <a:pPr marL="0" indent="0">
              <a:buNone/>
            </a:pPr>
            <a:r>
              <a:rPr lang="it-IT" sz="1600" dirty="0"/>
              <a:t>« </a:t>
            </a:r>
            <a:r>
              <a:rPr lang="en-GB" sz="1600" dirty="0" smtClean="0"/>
              <a:t>25 </a:t>
            </a:r>
            <a:r>
              <a:rPr lang="en-GB" sz="1600" dirty="0"/>
              <a:t>Percent of Life Scientists Will Require HPC in </a:t>
            </a:r>
            <a:r>
              <a:rPr lang="en-GB" sz="1600" dirty="0" smtClean="0"/>
              <a:t>2015 (</a:t>
            </a:r>
            <a:r>
              <a:rPr lang="en-GB" sz="1600" dirty="0"/>
              <a:t>HPC Wire</a:t>
            </a:r>
            <a:r>
              <a:rPr lang="en-GB" sz="1600" dirty="0" smtClean="0"/>
              <a:t>)</a:t>
            </a:r>
            <a:r>
              <a:rPr lang="it-IT" sz="1600" dirty="0"/>
              <a:t> »</a:t>
            </a:r>
          </a:p>
          <a:p>
            <a:pPr marL="0" indent="0">
              <a:buNone/>
            </a:pPr>
            <a:r>
              <a:rPr lang="it-IT" sz="1000" dirty="0" smtClean="0"/>
              <a:t> </a:t>
            </a:r>
          </a:p>
          <a:p>
            <a:pPr marL="0" indent="0">
              <a:buNone/>
            </a:pPr>
            <a:r>
              <a:rPr lang="it-IT" sz="1600" dirty="0" smtClean="0"/>
              <a:t>«High performance computing-accelerate life </a:t>
            </a:r>
            <a:r>
              <a:rPr lang="it-IT" sz="1600" dirty="0" err="1" smtClean="0"/>
              <a:t>sciences</a:t>
            </a:r>
            <a:r>
              <a:rPr lang="it-IT" sz="1600" dirty="0" smtClean="0"/>
              <a:t> </a:t>
            </a:r>
            <a:r>
              <a:rPr lang="it-IT" sz="1600" dirty="0" err="1" smtClean="0"/>
              <a:t>discoveries</a:t>
            </a:r>
            <a:r>
              <a:rPr lang="it-IT" sz="1600" dirty="0" smtClean="0"/>
              <a:t> (</a:t>
            </a:r>
            <a:r>
              <a:rPr lang="it-IT" sz="1600" dirty="0" err="1" smtClean="0"/>
              <a:t>Bio</a:t>
            </a:r>
            <a:r>
              <a:rPr lang="it-IT" sz="1600" dirty="0" smtClean="0"/>
              <a:t> IT World)»</a:t>
            </a:r>
            <a:endParaRPr lang="en-GB" sz="1600" dirty="0" smtClean="0"/>
          </a:p>
          <a:p>
            <a:pPr marL="0" indent="0">
              <a:buNone/>
            </a:pPr>
            <a:endParaRPr lang="it-IT" sz="700" dirty="0" smtClean="0"/>
          </a:p>
          <a:p>
            <a:pPr marL="0" indent="0">
              <a:buNone/>
            </a:pPr>
            <a:r>
              <a:rPr lang="it-IT" sz="1600" dirty="0" smtClean="0"/>
              <a:t>« </a:t>
            </a:r>
            <a:r>
              <a:rPr lang="en-GB" sz="1600" dirty="0" smtClean="0"/>
              <a:t>Supercomputing </a:t>
            </a:r>
            <a:r>
              <a:rPr lang="en-GB" sz="1600" dirty="0"/>
              <a:t>Facilitates Breakthrough Cancer </a:t>
            </a:r>
            <a:r>
              <a:rPr lang="en-GB" sz="1600" dirty="0" smtClean="0"/>
              <a:t>Treatment (HPC Wire)</a:t>
            </a:r>
            <a:r>
              <a:rPr lang="it-IT" sz="1600" dirty="0"/>
              <a:t> </a:t>
            </a:r>
            <a:r>
              <a:rPr lang="it-IT" sz="1600" dirty="0" smtClean="0"/>
              <a:t>»</a:t>
            </a:r>
          </a:p>
          <a:p>
            <a:pPr marL="0" indent="0">
              <a:buNone/>
            </a:pPr>
            <a:endParaRPr lang="en-GB" sz="1400" dirty="0" smtClean="0"/>
          </a:p>
          <a:p>
            <a:pPr marL="0" indent="0">
              <a:buNone/>
            </a:pPr>
            <a:r>
              <a:rPr lang="it-IT" sz="1600" dirty="0" smtClean="0"/>
              <a:t>« </a:t>
            </a:r>
            <a:r>
              <a:rPr lang="en-GB" sz="1600" dirty="0" smtClean="0"/>
              <a:t>The </a:t>
            </a:r>
            <a:r>
              <a:rPr lang="en-GB" sz="1600" dirty="0"/>
              <a:t>Future of Medical </a:t>
            </a:r>
            <a:r>
              <a:rPr lang="en-GB" sz="1600" dirty="0" smtClean="0"/>
              <a:t>Care Are </a:t>
            </a:r>
            <a:r>
              <a:rPr lang="en-GB" sz="1600" dirty="0"/>
              <a:t>Tech Companies </a:t>
            </a:r>
            <a:r>
              <a:rPr lang="en-GB" sz="1600" dirty="0" smtClean="0"/>
              <a:t>(</a:t>
            </a:r>
            <a:r>
              <a:rPr lang="en-GB" sz="1600" dirty="0"/>
              <a:t>Cheatsheet.com</a:t>
            </a:r>
            <a:r>
              <a:rPr lang="en-GB" sz="1600" dirty="0" smtClean="0"/>
              <a:t>)</a:t>
            </a:r>
            <a:r>
              <a:rPr lang="it-IT" sz="1600" dirty="0"/>
              <a:t> »</a:t>
            </a:r>
          </a:p>
          <a:p>
            <a:endParaRPr lang="en-GB" sz="1600" dirty="0"/>
          </a:p>
          <a:p>
            <a:endParaRPr lang="en-GB" sz="1600" dirty="0"/>
          </a:p>
        </p:txBody>
      </p:sp>
      <p:sp>
        <p:nvSpPr>
          <p:cNvPr id="2" name="Title 1"/>
          <p:cNvSpPr>
            <a:spLocks noGrp="1"/>
          </p:cNvSpPr>
          <p:nvPr>
            <p:ph type="title" idx="4294967295"/>
          </p:nvPr>
        </p:nvSpPr>
        <p:spPr>
          <a:xfrm>
            <a:off x="0" y="114300"/>
            <a:ext cx="8534400" cy="452438"/>
          </a:xfrm>
        </p:spPr>
        <p:txBody>
          <a:bodyPr/>
          <a:lstStyle/>
          <a:p>
            <a:r>
              <a:rPr lang="it-IT" dirty="0" smtClean="0">
                <a:latin typeface="+mj-lt"/>
              </a:rPr>
              <a:t>HPC in life science</a:t>
            </a:r>
            <a:endParaRPr lang="en-GB" dirty="0">
              <a:latin typeface="+mj-lt"/>
            </a:endParaRPr>
          </a:p>
        </p:txBody>
      </p:sp>
      <p:grpSp>
        <p:nvGrpSpPr>
          <p:cNvPr id="5" name="Group 4"/>
          <p:cNvGrpSpPr/>
          <p:nvPr/>
        </p:nvGrpSpPr>
        <p:grpSpPr>
          <a:xfrm>
            <a:off x="-1152636" y="3111812"/>
            <a:ext cx="11449272" cy="1431159"/>
            <a:chOff x="-1152636" y="4365104"/>
            <a:chExt cx="11449272" cy="190821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788" y="4365104"/>
              <a:ext cx="3816424" cy="19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212" y="4365104"/>
              <a:ext cx="3816424" cy="19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636" y="4365104"/>
              <a:ext cx="3816424" cy="19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27126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7000"/>
            <a:ext cx="8534400" cy="452438"/>
          </a:xfrm>
        </p:spPr>
        <p:txBody>
          <a:bodyPr/>
          <a:lstStyle/>
          <a:p>
            <a:r>
              <a:rPr lang="en-US" dirty="0"/>
              <a:t>Why it is important for nations</a:t>
            </a:r>
            <a:endParaRPr lang="en-GB" dirty="0">
              <a:latin typeface="+mj-lt"/>
            </a:endParaRPr>
          </a:p>
        </p:txBody>
      </p:sp>
      <p:sp>
        <p:nvSpPr>
          <p:cNvPr id="4" name="Text Placeholder 3"/>
          <p:cNvSpPr>
            <a:spLocks noGrp="1"/>
          </p:cNvSpPr>
          <p:nvPr>
            <p:ph type="body" sz="quarter" idx="4294967295"/>
          </p:nvPr>
        </p:nvSpPr>
        <p:spPr>
          <a:xfrm>
            <a:off x="0" y="666750"/>
            <a:ext cx="8534400" cy="323850"/>
          </a:xfrm>
        </p:spPr>
        <p:txBody>
          <a:bodyPr/>
          <a:lstStyle/>
          <a:p>
            <a:r>
              <a:rPr lang="it-IT" dirty="0"/>
              <a:t>Progress, future, </a:t>
            </a:r>
            <a:r>
              <a:rPr lang="it-IT" dirty="0" err="1"/>
              <a:t>strategy</a:t>
            </a:r>
            <a:endParaRPr lang="it-IT" dirty="0"/>
          </a:p>
        </p:txBody>
      </p:sp>
      <p:sp>
        <p:nvSpPr>
          <p:cNvPr id="5" name="Rounded Rectangle 4"/>
          <p:cNvSpPr/>
          <p:nvPr/>
        </p:nvSpPr>
        <p:spPr>
          <a:xfrm>
            <a:off x="179512" y="1491630"/>
            <a:ext cx="4752528" cy="1998222"/>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it-IT" sz="2400" dirty="0" smtClean="0">
                <a:solidFill>
                  <a:schemeClr val="tx2"/>
                </a:solidFill>
              </a:rPr>
              <a:t>TO </a:t>
            </a:r>
          </a:p>
          <a:p>
            <a:pPr algn="ctr" eaLnBrk="1" fontAlgn="auto" hangingPunct="1">
              <a:spcBef>
                <a:spcPts val="0"/>
              </a:spcBef>
              <a:spcAft>
                <a:spcPts val="0"/>
              </a:spcAft>
            </a:pPr>
            <a:r>
              <a:rPr lang="it-IT" sz="2800" dirty="0" smtClean="0">
                <a:solidFill>
                  <a:schemeClr val="tx2"/>
                </a:solidFill>
              </a:rPr>
              <a:t>OUTCOMPUTE</a:t>
            </a:r>
            <a:r>
              <a:rPr lang="it-IT" sz="2400" dirty="0" smtClean="0">
                <a:solidFill>
                  <a:schemeClr val="tx2"/>
                </a:solidFill>
              </a:rPr>
              <a:t> </a:t>
            </a:r>
          </a:p>
          <a:p>
            <a:pPr algn="ctr" eaLnBrk="1" fontAlgn="auto" hangingPunct="1">
              <a:spcBef>
                <a:spcPts val="0"/>
              </a:spcBef>
              <a:spcAft>
                <a:spcPts val="0"/>
              </a:spcAft>
            </a:pPr>
            <a:r>
              <a:rPr lang="it-IT" sz="2400" dirty="0" smtClean="0">
                <a:solidFill>
                  <a:schemeClr val="tx2"/>
                </a:solidFill>
              </a:rPr>
              <a:t>IS </a:t>
            </a:r>
            <a:r>
              <a:rPr lang="it-IT" sz="2400" dirty="0" smtClean="0">
                <a:solidFill>
                  <a:schemeClr val="tx2"/>
                </a:solidFill>
              </a:rPr>
              <a:t> TO </a:t>
            </a:r>
            <a:endParaRPr lang="it-IT" sz="2400" dirty="0" smtClean="0">
              <a:solidFill>
                <a:schemeClr val="tx2"/>
              </a:solidFill>
            </a:endParaRPr>
          </a:p>
          <a:p>
            <a:pPr algn="ctr" eaLnBrk="1" fontAlgn="auto" hangingPunct="1">
              <a:spcBef>
                <a:spcPts val="0"/>
              </a:spcBef>
              <a:spcAft>
                <a:spcPts val="0"/>
              </a:spcAft>
            </a:pPr>
            <a:r>
              <a:rPr lang="it-IT" sz="2800" dirty="0" smtClean="0">
                <a:solidFill>
                  <a:schemeClr val="tx2"/>
                </a:solidFill>
              </a:rPr>
              <a:t>OUTCOMPETE</a:t>
            </a:r>
            <a:endParaRPr lang="en-GB" sz="2800" dirty="0">
              <a:solidFill>
                <a:schemeClr val="tx2"/>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735560"/>
            <a:ext cx="4343400" cy="305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44016" y="4030744"/>
            <a:ext cx="9144000" cy="646331"/>
          </a:xfrm>
          <a:prstGeom prst="rect">
            <a:avLst/>
          </a:prstGeom>
        </p:spPr>
        <p:txBody>
          <a:bodyPr wrap="square">
            <a:spAutoFit/>
          </a:bodyPr>
          <a:lstStyle/>
          <a:p>
            <a:pPr eaLnBrk="1" fontAlgn="auto" hangingPunct="1">
              <a:spcBef>
                <a:spcPts val="0"/>
              </a:spcBef>
              <a:spcAft>
                <a:spcPts val="0"/>
              </a:spcAft>
            </a:pPr>
            <a:r>
              <a:rPr lang="en-US" sz="1800" dirty="0" smtClean="0">
                <a:solidFill>
                  <a:srgbClr val="0070C0"/>
                </a:solidFill>
                <a:latin typeface="Arial"/>
              </a:rPr>
              <a:t>97</a:t>
            </a:r>
            <a:r>
              <a:rPr lang="en-US" sz="1800" dirty="0">
                <a:solidFill>
                  <a:srgbClr val="0070C0"/>
                </a:solidFill>
                <a:latin typeface="Arial"/>
              </a:rPr>
              <a:t>% of </a:t>
            </a:r>
            <a:r>
              <a:rPr lang="en-US" sz="1800" dirty="0" smtClean="0">
                <a:solidFill>
                  <a:srgbClr val="0070C0"/>
                </a:solidFill>
                <a:latin typeface="Arial"/>
              </a:rPr>
              <a:t>companies* </a:t>
            </a:r>
            <a:r>
              <a:rPr lang="en-US" sz="1800" dirty="0">
                <a:solidFill>
                  <a:srgbClr val="0070C0"/>
                </a:solidFill>
                <a:latin typeface="Arial"/>
              </a:rPr>
              <a:t>that had adopted supercomputing said they could no longer compete or survive without </a:t>
            </a:r>
            <a:r>
              <a:rPr lang="en-US" sz="1800" dirty="0" smtClean="0">
                <a:solidFill>
                  <a:srgbClr val="0070C0"/>
                </a:solidFill>
                <a:latin typeface="Arial"/>
              </a:rPr>
              <a:t>it.</a:t>
            </a:r>
            <a:endParaRPr lang="en-US" sz="1800" dirty="0">
              <a:solidFill>
                <a:srgbClr val="0070C0"/>
              </a:solidFill>
              <a:latin typeface="Arial"/>
            </a:endParaRPr>
          </a:p>
        </p:txBody>
      </p:sp>
      <p:sp>
        <p:nvSpPr>
          <p:cNvPr id="6" name="Rettangolo 5"/>
          <p:cNvSpPr/>
          <p:nvPr/>
        </p:nvSpPr>
        <p:spPr>
          <a:xfrm>
            <a:off x="5220073" y="4565654"/>
            <a:ext cx="3839344" cy="369332"/>
          </a:xfrm>
          <a:prstGeom prst="rect">
            <a:avLst/>
          </a:prstGeom>
        </p:spPr>
        <p:txBody>
          <a:bodyPr wrap="square">
            <a:spAutoFit/>
          </a:bodyPr>
          <a:lstStyle/>
          <a:p>
            <a:pPr algn="r" eaLnBrk="1" fontAlgn="auto" hangingPunct="1">
              <a:spcBef>
                <a:spcPts val="0"/>
              </a:spcBef>
              <a:spcAft>
                <a:spcPts val="0"/>
              </a:spcAft>
            </a:pPr>
            <a:r>
              <a:rPr lang="en-US" sz="1800" b="0" dirty="0" smtClean="0">
                <a:solidFill>
                  <a:srgbClr val="0070C0"/>
                </a:solidFill>
                <a:latin typeface="Arial"/>
              </a:rPr>
              <a:t>*worldwide </a:t>
            </a:r>
            <a:r>
              <a:rPr lang="en-US" sz="1800" b="0" dirty="0">
                <a:solidFill>
                  <a:srgbClr val="0070C0"/>
                </a:solidFill>
                <a:latin typeface="Arial"/>
              </a:rPr>
              <a:t>IDC </a:t>
            </a:r>
            <a:r>
              <a:rPr lang="en-US" sz="1800" b="0" dirty="0" smtClean="0">
                <a:solidFill>
                  <a:srgbClr val="0070C0"/>
                </a:solidFill>
                <a:latin typeface="Arial"/>
              </a:rPr>
              <a:t>study. </a:t>
            </a:r>
            <a:endParaRPr lang="en-US" sz="1800" b="0" dirty="0">
              <a:solidFill>
                <a:srgbClr val="FFFFFF"/>
              </a:solidFill>
              <a:latin typeface="Arial"/>
            </a:endParaRPr>
          </a:p>
        </p:txBody>
      </p:sp>
    </p:spTree>
    <p:extLst>
      <p:ext uri="{BB962C8B-B14F-4D97-AF65-F5344CB8AC3E}">
        <p14:creationId xmlns:p14="http://schemas.microsoft.com/office/powerpoint/2010/main" val="2427592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88" t="15343" r="6077"/>
          <a:stretch/>
        </p:blipFill>
        <p:spPr bwMode="auto">
          <a:xfrm>
            <a:off x="4952999" y="2301733"/>
            <a:ext cx="4176487" cy="244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4294967295"/>
          </p:nvPr>
        </p:nvSpPr>
        <p:spPr>
          <a:xfrm>
            <a:off x="0" y="628650"/>
            <a:ext cx="8534400" cy="323850"/>
          </a:xfrm>
        </p:spPr>
        <p:txBody>
          <a:bodyPr/>
          <a:lstStyle/>
          <a:p>
            <a:r>
              <a:rPr lang="it-IT" dirty="0">
                <a:latin typeface="+mj-lt"/>
              </a:rPr>
              <a:t>Progress, future, </a:t>
            </a:r>
            <a:r>
              <a:rPr lang="it-IT" dirty="0" err="1">
                <a:latin typeface="+mj-lt"/>
              </a:rPr>
              <a:t>strategy</a:t>
            </a:r>
            <a:endParaRPr lang="it-IT" dirty="0">
              <a:latin typeface="+mj-lt"/>
            </a:endParaRPr>
          </a:p>
        </p:txBody>
      </p:sp>
      <p:sp>
        <p:nvSpPr>
          <p:cNvPr id="3" name="Content Placeholder 2"/>
          <p:cNvSpPr>
            <a:spLocks noGrp="1"/>
          </p:cNvSpPr>
          <p:nvPr>
            <p:ph idx="4294967295"/>
          </p:nvPr>
        </p:nvSpPr>
        <p:spPr>
          <a:xfrm>
            <a:off x="0" y="1081088"/>
            <a:ext cx="8534400" cy="3619500"/>
          </a:xfrm>
        </p:spPr>
        <p:txBody>
          <a:bodyPr/>
          <a:lstStyle/>
          <a:p>
            <a:r>
              <a:rPr lang="en-GB" sz="1800" dirty="0" smtClean="0"/>
              <a:t>Worldwide political leaders increasingly recognize this trend</a:t>
            </a:r>
            <a:endParaRPr lang="en-GB" sz="1800" dirty="0"/>
          </a:p>
          <a:p>
            <a:r>
              <a:rPr lang="en-GB" sz="1800" dirty="0" smtClean="0"/>
              <a:t>USA</a:t>
            </a:r>
            <a:r>
              <a:rPr lang="en-GB" sz="1800" dirty="0" smtClean="0"/>
              <a:t>, China, Japan, South Korea, India, Russia, UK, France, Germany. Huge investments for developing national supercomputing technologies. </a:t>
            </a:r>
          </a:p>
        </p:txBody>
      </p:sp>
      <p:sp>
        <p:nvSpPr>
          <p:cNvPr id="2" name="Title 1"/>
          <p:cNvSpPr>
            <a:spLocks noGrp="1"/>
          </p:cNvSpPr>
          <p:nvPr>
            <p:ph type="title" idx="4294967295"/>
          </p:nvPr>
        </p:nvSpPr>
        <p:spPr>
          <a:xfrm>
            <a:off x="38100" y="63500"/>
            <a:ext cx="8534400" cy="452438"/>
          </a:xfrm>
        </p:spPr>
        <p:txBody>
          <a:bodyPr/>
          <a:lstStyle/>
          <a:p>
            <a:r>
              <a:rPr lang="en-US" dirty="0">
                <a:latin typeface="+mj-lt"/>
              </a:rPr>
              <a:t>Why it is important for nations</a:t>
            </a:r>
            <a:endParaRPr lang="en-GB" dirty="0">
              <a:latin typeface="+mj-lt"/>
            </a:endParaRPr>
          </a:p>
        </p:txBody>
      </p:sp>
      <p:sp>
        <p:nvSpPr>
          <p:cNvPr id="5" name="TextBox 4"/>
          <p:cNvSpPr txBox="1"/>
          <p:nvPr/>
        </p:nvSpPr>
        <p:spPr>
          <a:xfrm>
            <a:off x="5045194" y="4577877"/>
            <a:ext cx="3781306" cy="338554"/>
          </a:xfrm>
          <a:prstGeom prst="rect">
            <a:avLst/>
          </a:prstGeom>
          <a:noFill/>
        </p:spPr>
        <p:txBody>
          <a:bodyPr wrap="square" rtlCol="0">
            <a:spAutoFit/>
          </a:bodyPr>
          <a:lstStyle/>
          <a:p>
            <a:pPr eaLnBrk="1" fontAlgn="auto" hangingPunct="1">
              <a:spcBef>
                <a:spcPts val="0"/>
              </a:spcBef>
              <a:spcAft>
                <a:spcPts val="0"/>
              </a:spcAft>
            </a:pPr>
            <a:r>
              <a:rPr lang="en-GB" sz="1600" dirty="0" smtClean="0">
                <a:solidFill>
                  <a:srgbClr val="6E7178"/>
                </a:solidFill>
                <a:latin typeface="Arial"/>
              </a:rPr>
              <a:t>Distribution of Top500 for nation</a:t>
            </a:r>
            <a:endParaRPr lang="en-GB" sz="1600" dirty="0">
              <a:solidFill>
                <a:srgbClr val="6E7178"/>
              </a:solidFill>
              <a:latin typeface="Arial"/>
            </a:endParaRPr>
          </a:p>
        </p:txBody>
      </p:sp>
      <p:pic>
        <p:nvPicPr>
          <p:cNvPr id="1028" name="Picture 4" descr="http://i.cdn.turner.com/money/news/economy/world_economies_gdp/images/economies-soci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12" y="2090983"/>
            <a:ext cx="4604287" cy="267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31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en-US" smtClean="0"/>
          </a:p>
        </p:txBody>
      </p:sp>
      <p:pic>
        <p:nvPicPr>
          <p:cNvPr id="26624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5143500"/>
          </a:xfrm>
        </p:spPr>
      </p:pic>
      <p:sp>
        <p:nvSpPr>
          <p:cNvPr id="266246" name="Text Box 4"/>
          <p:cNvSpPr txBox="1">
            <a:spLocks noChangeArrowheads="1"/>
          </p:cNvSpPr>
          <p:nvPr/>
        </p:nvSpPr>
        <p:spPr bwMode="auto">
          <a:xfrm>
            <a:off x="250825" y="195281"/>
            <a:ext cx="2736850" cy="21852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eaLnBrk="1" fontAlgn="base" hangingPunct="1">
              <a:spcBef>
                <a:spcPct val="0"/>
              </a:spcBef>
              <a:spcAft>
                <a:spcPct val="0"/>
              </a:spcAft>
            </a:pPr>
            <a:r>
              <a:rPr lang="it-IT" dirty="0" smtClean="0">
                <a:solidFill>
                  <a:schemeClr val="tx2">
                    <a:lumMod val="60000"/>
                    <a:lumOff val="40000"/>
                  </a:schemeClr>
                </a:solidFill>
                <a:latin typeface="Tahoma" pitchFamily="34" charset="0"/>
              </a:rPr>
              <a:t>Cartoon story      </a:t>
            </a:r>
          </a:p>
          <a:p>
            <a:pPr eaLnBrk="1" fontAlgn="base" hangingPunct="1">
              <a:spcBef>
                <a:spcPct val="0"/>
              </a:spcBef>
              <a:spcAft>
                <a:spcPct val="0"/>
              </a:spcAft>
            </a:pPr>
            <a:r>
              <a:rPr lang="it-IT" dirty="0">
                <a:solidFill>
                  <a:schemeClr val="tx2">
                    <a:lumMod val="60000"/>
                    <a:lumOff val="40000"/>
                  </a:schemeClr>
                </a:solidFill>
                <a:latin typeface="Tahoma" pitchFamily="34" charset="0"/>
              </a:rPr>
              <a:t>o</a:t>
            </a:r>
            <a:r>
              <a:rPr lang="it-IT" dirty="0" smtClean="0">
                <a:solidFill>
                  <a:schemeClr val="tx2">
                    <a:lumMod val="60000"/>
                    <a:lumOff val="40000"/>
                  </a:schemeClr>
                </a:solidFill>
                <a:latin typeface="Tahoma" pitchFamily="34" charset="0"/>
              </a:rPr>
              <a:t>f </a:t>
            </a:r>
            <a:r>
              <a:rPr lang="it-IT" dirty="0" err="1" smtClean="0">
                <a:solidFill>
                  <a:schemeClr val="tx2">
                    <a:lumMod val="60000"/>
                    <a:lumOff val="40000"/>
                  </a:schemeClr>
                </a:solidFill>
                <a:latin typeface="Tahoma" pitchFamily="34" charset="0"/>
              </a:rPr>
              <a:t>portable</a:t>
            </a:r>
            <a:r>
              <a:rPr lang="it-IT" dirty="0" smtClean="0">
                <a:solidFill>
                  <a:schemeClr val="tx2">
                    <a:lumMod val="60000"/>
                    <a:lumOff val="40000"/>
                  </a:schemeClr>
                </a:solidFill>
                <a:latin typeface="Tahoma" pitchFamily="34" charset="0"/>
              </a:rPr>
              <a:t> </a:t>
            </a:r>
            <a:r>
              <a:rPr lang="it-IT" dirty="0" err="1" smtClean="0">
                <a:solidFill>
                  <a:schemeClr val="tx2">
                    <a:lumMod val="60000"/>
                    <a:lumOff val="40000"/>
                  </a:schemeClr>
                </a:solidFill>
                <a:latin typeface="Tahoma" pitchFamily="34" charset="0"/>
              </a:rPr>
              <a:t>computers</a:t>
            </a:r>
            <a:endParaRPr lang="it-IT" dirty="0">
              <a:solidFill>
                <a:schemeClr val="tx2">
                  <a:lumMod val="60000"/>
                  <a:lumOff val="40000"/>
                </a:schemeClr>
              </a:solidFill>
              <a:latin typeface="Tahoma" pitchFamily="34" charset="0"/>
            </a:endParaRPr>
          </a:p>
          <a:p>
            <a:pPr eaLnBrk="1" fontAlgn="base" hangingPunct="1">
              <a:spcBef>
                <a:spcPct val="0"/>
              </a:spcBef>
              <a:spcAft>
                <a:spcPct val="0"/>
              </a:spcAft>
            </a:pPr>
            <a:r>
              <a:rPr lang="it-IT" dirty="0">
                <a:solidFill>
                  <a:schemeClr val="tx2">
                    <a:lumMod val="60000"/>
                    <a:lumOff val="40000"/>
                  </a:schemeClr>
                </a:solidFill>
                <a:latin typeface="Tahoma" pitchFamily="34" charset="0"/>
              </a:rPr>
              <a:t>1980-2020</a:t>
            </a:r>
          </a:p>
          <a:p>
            <a:pPr eaLnBrk="1" fontAlgn="base" hangingPunct="1">
              <a:spcBef>
                <a:spcPct val="0"/>
              </a:spcBef>
              <a:spcAft>
                <a:spcPct val="0"/>
              </a:spcAft>
            </a:pPr>
            <a:endParaRPr lang="it-IT" sz="1800" dirty="0">
              <a:solidFill>
                <a:schemeClr val="tx2">
                  <a:lumMod val="60000"/>
                  <a:lumOff val="40000"/>
                </a:schemeClr>
              </a:solidFill>
              <a:latin typeface="Tahoma" pitchFamily="34" charset="0"/>
            </a:endParaRPr>
          </a:p>
          <a:p>
            <a:pPr eaLnBrk="1" fontAlgn="base" hangingPunct="1">
              <a:spcBef>
                <a:spcPct val="0"/>
              </a:spcBef>
              <a:spcAft>
                <a:spcPct val="0"/>
              </a:spcAft>
            </a:pPr>
            <a:endParaRPr lang="it-IT" sz="1800" dirty="0">
              <a:solidFill>
                <a:schemeClr val="tx2">
                  <a:lumMod val="60000"/>
                  <a:lumOff val="40000"/>
                </a:schemeClr>
              </a:solidFill>
              <a:latin typeface="Tahoma" pitchFamily="34" charset="0"/>
            </a:endParaRPr>
          </a:p>
          <a:p>
            <a:pPr eaLnBrk="1" fontAlgn="base" hangingPunct="1">
              <a:spcBef>
                <a:spcPct val="0"/>
              </a:spcBef>
              <a:spcAft>
                <a:spcPct val="0"/>
              </a:spcAft>
            </a:pPr>
            <a:endParaRPr lang="it-IT" sz="800" dirty="0">
              <a:solidFill>
                <a:schemeClr val="tx2">
                  <a:lumMod val="60000"/>
                  <a:lumOff val="40000"/>
                </a:schemeClr>
              </a:solidFill>
              <a:latin typeface="Tahoma" pitchFamily="34" charset="0"/>
            </a:endParaRPr>
          </a:p>
          <a:p>
            <a:pPr eaLnBrk="1" fontAlgn="base" hangingPunct="1">
              <a:spcBef>
                <a:spcPct val="0"/>
              </a:spcBef>
              <a:spcAft>
                <a:spcPct val="0"/>
              </a:spcAft>
            </a:pPr>
            <a:r>
              <a:rPr lang="it-IT" sz="1200" dirty="0" smtClean="0">
                <a:solidFill>
                  <a:schemeClr val="tx2">
                    <a:lumMod val="60000"/>
                    <a:lumOff val="40000"/>
                  </a:schemeClr>
                </a:solidFill>
                <a:latin typeface="Tahoma" pitchFamily="34" charset="0"/>
              </a:rPr>
              <a:t>Credit </a:t>
            </a:r>
            <a:r>
              <a:rPr lang="it-IT" sz="1200" dirty="0" err="1" smtClean="0">
                <a:solidFill>
                  <a:schemeClr val="tx2">
                    <a:lumMod val="60000"/>
                    <a:lumOff val="40000"/>
                  </a:schemeClr>
                </a:solidFill>
                <a:latin typeface="Tahoma" pitchFamily="34" charset="0"/>
              </a:rPr>
              <a:t>Ted</a:t>
            </a:r>
            <a:r>
              <a:rPr lang="it-IT" sz="1200" dirty="0" smtClean="0">
                <a:solidFill>
                  <a:schemeClr val="tx2">
                    <a:lumMod val="60000"/>
                    <a:lumOff val="40000"/>
                  </a:schemeClr>
                </a:solidFill>
                <a:latin typeface="Tahoma" pitchFamily="34" charset="0"/>
              </a:rPr>
              <a:t> </a:t>
            </a:r>
            <a:r>
              <a:rPr lang="it-IT" sz="1200" dirty="0" err="1">
                <a:solidFill>
                  <a:schemeClr val="tx2">
                    <a:lumMod val="60000"/>
                    <a:lumOff val="40000"/>
                  </a:schemeClr>
                </a:solidFill>
                <a:latin typeface="Tahoma" pitchFamily="34" charset="0"/>
              </a:rPr>
              <a:t>Goff</a:t>
            </a:r>
            <a:r>
              <a:rPr lang="it-IT" sz="100" dirty="0">
                <a:solidFill>
                  <a:schemeClr val="tx2">
                    <a:lumMod val="60000"/>
                    <a:lumOff val="40000"/>
                  </a:schemeClr>
                </a:solidFill>
                <a:latin typeface="Tahoma" pitchFamily="34" charset="0"/>
              </a:rPr>
              <a:t> </a:t>
            </a:r>
          </a:p>
        </p:txBody>
      </p:sp>
      <p:sp>
        <p:nvSpPr>
          <p:cNvPr id="665605" name="Rectangle 5"/>
          <p:cNvSpPr>
            <a:spLocks noChangeArrowheads="1"/>
          </p:cNvSpPr>
          <p:nvPr/>
        </p:nvSpPr>
        <p:spPr bwMode="auto">
          <a:xfrm>
            <a:off x="3203575" y="195264"/>
            <a:ext cx="2808288" cy="2214562"/>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it-IT">
                <a:solidFill>
                  <a:srgbClr val="DDDDDD"/>
                </a:solidFill>
                <a:latin typeface="Tahoma" pitchFamily="34" charset="0"/>
                <a:cs typeface="Arial" pitchFamily="34" charset="0"/>
              </a:rPr>
              <a:t>1980</a:t>
            </a:r>
          </a:p>
        </p:txBody>
      </p:sp>
      <p:sp>
        <p:nvSpPr>
          <p:cNvPr id="665606" name="Rectangle 6"/>
          <p:cNvSpPr>
            <a:spLocks noChangeArrowheads="1"/>
          </p:cNvSpPr>
          <p:nvPr/>
        </p:nvSpPr>
        <p:spPr bwMode="auto">
          <a:xfrm>
            <a:off x="6227766" y="195264"/>
            <a:ext cx="2808287" cy="2214562"/>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it-IT">
                <a:solidFill>
                  <a:srgbClr val="DDDDDD"/>
                </a:solidFill>
                <a:latin typeface="Tahoma" pitchFamily="34" charset="0"/>
                <a:cs typeface="Arial" pitchFamily="34" charset="0"/>
              </a:rPr>
              <a:t>1990</a:t>
            </a:r>
          </a:p>
        </p:txBody>
      </p:sp>
      <p:sp>
        <p:nvSpPr>
          <p:cNvPr id="665607" name="Rectangle 7"/>
          <p:cNvSpPr>
            <a:spLocks noChangeArrowheads="1"/>
          </p:cNvSpPr>
          <p:nvPr/>
        </p:nvSpPr>
        <p:spPr bwMode="auto">
          <a:xfrm>
            <a:off x="250825" y="2679716"/>
            <a:ext cx="2808288" cy="2214563"/>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it-IT">
                <a:solidFill>
                  <a:srgbClr val="DDDDDD"/>
                </a:solidFill>
                <a:latin typeface="Tahoma" pitchFamily="34" charset="0"/>
                <a:cs typeface="Arial" pitchFamily="34" charset="0"/>
              </a:rPr>
              <a:t>2000</a:t>
            </a:r>
          </a:p>
        </p:txBody>
      </p:sp>
      <p:sp>
        <p:nvSpPr>
          <p:cNvPr id="665608" name="Rectangle 8"/>
          <p:cNvSpPr>
            <a:spLocks noChangeArrowheads="1"/>
          </p:cNvSpPr>
          <p:nvPr/>
        </p:nvSpPr>
        <p:spPr bwMode="auto">
          <a:xfrm>
            <a:off x="3276600" y="2679716"/>
            <a:ext cx="2808288" cy="2214563"/>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it-IT">
                <a:solidFill>
                  <a:srgbClr val="DDDDDD"/>
                </a:solidFill>
                <a:latin typeface="Tahoma" pitchFamily="34" charset="0"/>
                <a:cs typeface="Arial" pitchFamily="34" charset="0"/>
              </a:rPr>
              <a:t>2010</a:t>
            </a:r>
          </a:p>
        </p:txBody>
      </p:sp>
      <p:sp>
        <p:nvSpPr>
          <p:cNvPr id="665609" name="Rectangle 9"/>
          <p:cNvSpPr>
            <a:spLocks noChangeArrowheads="1"/>
          </p:cNvSpPr>
          <p:nvPr/>
        </p:nvSpPr>
        <p:spPr bwMode="auto">
          <a:xfrm>
            <a:off x="6227766" y="2679716"/>
            <a:ext cx="2808287" cy="2214563"/>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it-IT">
                <a:solidFill>
                  <a:srgbClr val="DDDDDD"/>
                </a:solidFill>
                <a:latin typeface="Tahoma" pitchFamily="34" charset="0"/>
                <a:cs typeface="Arial" pitchFamily="34" charset="0"/>
              </a:rPr>
              <a:t>2020</a:t>
            </a:r>
          </a:p>
        </p:txBody>
      </p:sp>
    </p:spTree>
    <p:extLst>
      <p:ext uri="{BB962C8B-B14F-4D97-AF65-F5344CB8AC3E}">
        <p14:creationId xmlns:p14="http://schemas.microsoft.com/office/powerpoint/2010/main" val="2959796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65605"/>
                                        </p:tgtEl>
                                      </p:cBhvr>
                                    </p:animEffect>
                                    <p:set>
                                      <p:cBhvr>
                                        <p:cTn id="7" dur="1" fill="hold">
                                          <p:stCondLst>
                                            <p:cond delay="1999"/>
                                          </p:stCondLst>
                                        </p:cTn>
                                        <p:tgtEl>
                                          <p:spTgt spid="66560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665606"/>
                                        </p:tgtEl>
                                      </p:cBhvr>
                                    </p:animEffect>
                                    <p:set>
                                      <p:cBhvr>
                                        <p:cTn id="12" dur="1" fill="hold">
                                          <p:stCondLst>
                                            <p:cond delay="1999"/>
                                          </p:stCondLst>
                                        </p:cTn>
                                        <p:tgtEl>
                                          <p:spTgt spid="66560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665607"/>
                                        </p:tgtEl>
                                      </p:cBhvr>
                                    </p:animEffect>
                                    <p:set>
                                      <p:cBhvr>
                                        <p:cTn id="17" dur="1" fill="hold">
                                          <p:stCondLst>
                                            <p:cond delay="1999"/>
                                          </p:stCondLst>
                                        </p:cTn>
                                        <p:tgtEl>
                                          <p:spTgt spid="66560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2000"/>
                                        <p:tgtEl>
                                          <p:spTgt spid="665608"/>
                                        </p:tgtEl>
                                      </p:cBhvr>
                                    </p:animEffect>
                                    <p:set>
                                      <p:cBhvr>
                                        <p:cTn id="22" dur="1" fill="hold">
                                          <p:stCondLst>
                                            <p:cond delay="1999"/>
                                          </p:stCondLst>
                                        </p:cTn>
                                        <p:tgtEl>
                                          <p:spTgt spid="66560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2000"/>
                                        <p:tgtEl>
                                          <p:spTgt spid="665609"/>
                                        </p:tgtEl>
                                      </p:cBhvr>
                                    </p:animEffect>
                                    <p:set>
                                      <p:cBhvr>
                                        <p:cTn id="27" dur="1" fill="hold">
                                          <p:stCondLst>
                                            <p:cond delay="1999"/>
                                          </p:stCondLst>
                                        </p:cTn>
                                        <p:tgtEl>
                                          <p:spTgt spid="6656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5" grpId="0" animBg="1"/>
      <p:bldP spid="665606" grpId="0" animBg="1"/>
      <p:bldP spid="665607" grpId="0" animBg="1"/>
      <p:bldP spid="665608" grpId="0" animBg="1"/>
      <p:bldP spid="6656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3844925" y="4924425"/>
            <a:ext cx="609600" cy="2012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6800" rIns="90000" bIns="46800" compatLnSpc="0"/>
          <a:lstStyle/>
          <a:p>
            <a:pPr algn="ctr">
              <a:defRPr/>
            </a:pPr>
            <a:fld id="{ECA9C659-D976-49F4-B2EE-953630BBE1FD}" type="slidenum">
              <a:rPr>
                <a:solidFill>
                  <a:prstClr val="black"/>
                </a:solidFill>
                <a:latin typeface="Times New Roman"/>
                <a:cs typeface="Arial" pitchFamily="34" charset="0"/>
              </a:rPr>
              <a:pPr algn="ctr">
                <a:defRPr/>
              </a:pPr>
              <a:t>9</a:t>
            </a:fld>
            <a:endParaRPr lang="en-US" sz="2400">
              <a:solidFill>
                <a:prstClr val="black"/>
              </a:solidFill>
              <a:latin typeface="Liberation Serif" pitchFamily="18"/>
              <a:ea typeface="DejaVu Sans" pitchFamily="2"/>
              <a:cs typeface="DejaVu Sans" pitchFamily="2"/>
            </a:endParaRPr>
          </a:p>
        </p:txBody>
      </p:sp>
      <p:sp>
        <p:nvSpPr>
          <p:cNvPr id="3" name="Figura a mano libera 2"/>
          <p:cNvSpPr/>
          <p:nvPr/>
        </p:nvSpPr>
        <p:spPr>
          <a:xfrm>
            <a:off x="0" y="0"/>
            <a:ext cx="9144000" cy="514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1">
              <a:lumMod val="60000"/>
              <a:lumOff val="40000"/>
            </a:schemeClr>
          </a:solidFill>
          <a:ln>
            <a:noFill/>
            <a:prstDash val="solid"/>
          </a:ln>
        </p:spPr>
        <p:txBody>
          <a:bodyPr wrap="none" lIns="90000" tIns="46800" rIns="90000" bIns="46800" anchor="ctr" compatLnSpc="0"/>
          <a:lstStyle/>
          <a:p>
            <a:pPr>
              <a:defRPr/>
            </a:pPr>
            <a:endParaRPr lang="en-US" sz="2400">
              <a:solidFill>
                <a:prstClr val="black"/>
              </a:solidFill>
              <a:latin typeface="Liberation Serif" pitchFamily="18"/>
              <a:ea typeface="DejaVu Sans" pitchFamily="2"/>
              <a:cs typeface="DejaVu Sans" pitchFamily="2"/>
            </a:endParaRPr>
          </a:p>
        </p:txBody>
      </p:sp>
      <p:sp>
        <p:nvSpPr>
          <p:cNvPr id="4" name="Figura a mano libera 3"/>
          <p:cNvSpPr/>
          <p:nvPr/>
        </p:nvSpPr>
        <p:spPr>
          <a:xfrm>
            <a:off x="1587500" y="347683"/>
            <a:ext cx="4338665" cy="17497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compatLnSpc="0">
            <a:spAutoFit/>
          </a:bodyPr>
          <a:lstStyle/>
          <a:p>
            <a:pPr>
              <a:lnSpc>
                <a:spcPct val="80000"/>
              </a:lnSpc>
              <a:defRPr/>
            </a:pPr>
            <a:r>
              <a:rPr lang="fi-FI" sz="14200">
                <a:solidFill>
                  <a:srgbClr val="4D4D4D"/>
                </a:solidFill>
                <a:latin typeface="Georgia" pitchFamily="18"/>
                <a:ea typeface="DejaVu Sans" pitchFamily="2"/>
                <a:cs typeface="DejaVu Sans" pitchFamily="2"/>
              </a:rPr>
              <a:t>Less</a:t>
            </a:r>
          </a:p>
        </p:txBody>
      </p:sp>
      <p:sp>
        <p:nvSpPr>
          <p:cNvPr id="5" name="Figura a mano libera 4"/>
          <p:cNvSpPr/>
          <p:nvPr/>
        </p:nvSpPr>
        <p:spPr>
          <a:xfrm>
            <a:off x="252426" y="1589485"/>
            <a:ext cx="3514273" cy="35915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compatLnSpc="0">
            <a:spAutoFit/>
          </a:bodyPr>
          <a:lstStyle/>
          <a:p>
            <a:pPr>
              <a:lnSpc>
                <a:spcPct val="80000"/>
              </a:lnSpc>
              <a:defRPr/>
            </a:pPr>
            <a:r>
              <a:rPr lang="fi-FI" sz="30000">
                <a:solidFill>
                  <a:srgbClr val="4D4D4D"/>
                </a:solidFill>
                <a:latin typeface="Georgia" pitchFamily="18"/>
                <a:ea typeface="DejaVu Sans" pitchFamily="2"/>
                <a:cs typeface="DejaVu Sans" pitchFamily="2"/>
              </a:rPr>
              <a:t>is</a:t>
            </a:r>
          </a:p>
        </p:txBody>
      </p:sp>
      <p:sp>
        <p:nvSpPr>
          <p:cNvPr id="6" name="Figura a mano libera 5"/>
          <p:cNvSpPr/>
          <p:nvPr/>
        </p:nvSpPr>
        <p:spPr>
          <a:xfrm>
            <a:off x="3562363" y="3337977"/>
            <a:ext cx="5473527" cy="184307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compatLnSpc="0">
            <a:spAutoFit/>
          </a:bodyPr>
          <a:lstStyle/>
          <a:p>
            <a:pPr>
              <a:lnSpc>
                <a:spcPct val="80000"/>
              </a:lnSpc>
              <a:defRPr/>
            </a:pPr>
            <a:r>
              <a:rPr lang="fi-FI" sz="15000" dirty="0">
                <a:solidFill>
                  <a:srgbClr val="4D4D4D"/>
                </a:solidFill>
                <a:latin typeface="Georgia" pitchFamily="18"/>
                <a:ea typeface="DejaVu Sans" pitchFamily="2"/>
                <a:cs typeface="DejaVu Sans" pitchFamily="2"/>
              </a:rPr>
              <a:t>More</a:t>
            </a:r>
          </a:p>
        </p:txBody>
      </p:sp>
    </p:spTree>
    <p:extLst>
      <p:ext uri="{BB962C8B-B14F-4D97-AF65-F5344CB8AC3E}">
        <p14:creationId xmlns:p14="http://schemas.microsoft.com/office/powerpoint/2010/main" val="409731673"/>
      </p:ext>
    </p:extLst>
  </p:cSld>
  <p:clrMapOvr>
    <a:masterClrMapping/>
  </p:clrMapOvr>
  <p:transition spd="slow">
    <p:fade/>
  </p:transition>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zione vuo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urotech PPT_Template">
  <a:themeElements>
    <a:clrScheme name="Smart Art">
      <a:dk1>
        <a:srgbClr val="FFFFFF"/>
      </a:dk1>
      <a:lt1>
        <a:srgbClr val="FFFFFF"/>
      </a:lt1>
      <a:dk2>
        <a:srgbClr val="4B90CF"/>
      </a:dk2>
      <a:lt2>
        <a:srgbClr val="E8EBED"/>
      </a:lt2>
      <a:accent1>
        <a:srgbClr val="4B90C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COMPANY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esentazione vuo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ETH_PPoint-4">
  <a:themeElements>
    <a:clrScheme name="EUROTECH COMPANY COLORS final">
      <a:dk1>
        <a:srgbClr val="6E7178"/>
      </a:dk1>
      <a:lt1>
        <a:srgbClr val="FFFFFF"/>
      </a:lt1>
      <a:dk2>
        <a:srgbClr val="4B90CF"/>
      </a:dk2>
      <a:lt2>
        <a:srgbClr val="E8EBED"/>
      </a:lt2>
      <a:accent1>
        <a:srgbClr val="FFFFFF"/>
      </a:accent1>
      <a:accent2>
        <a:srgbClr val="5B3439"/>
      </a:accent2>
      <a:accent3>
        <a:srgbClr val="515E26"/>
      </a:accent3>
      <a:accent4>
        <a:srgbClr val="00377A"/>
      </a:accent4>
      <a:accent5>
        <a:srgbClr val="74A0CA"/>
      </a:accent5>
      <a:accent6>
        <a:srgbClr val="76C5C3"/>
      </a:accent6>
      <a:hlink>
        <a:srgbClr val="00377A"/>
      </a:hlink>
      <a:folHlink>
        <a:srgbClr val="CCCCCC"/>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C:\Documenti\neuricam\company_presentation_siagri_1001.ppt</Template>
  <TotalTime>17733</TotalTime>
  <Words>2217</Words>
  <Application>Microsoft Office PowerPoint</Application>
  <PresentationFormat>Presentazione su schermo (16:9)</PresentationFormat>
  <Paragraphs>370</Paragraphs>
  <Slides>32</Slides>
  <Notes>23</Notes>
  <HiddenSlides>0</HiddenSlides>
  <MMClips>2</MMClips>
  <ScaleCrop>false</ScaleCrop>
  <HeadingPairs>
    <vt:vector size="6" baseType="variant">
      <vt:variant>
        <vt:lpstr>Tema</vt:lpstr>
      </vt:variant>
      <vt:variant>
        <vt:i4>12</vt:i4>
      </vt:variant>
      <vt:variant>
        <vt:lpstr>Server OLE incorporati</vt:lpstr>
      </vt:variant>
      <vt:variant>
        <vt:i4>1</vt:i4>
      </vt:variant>
      <vt:variant>
        <vt:lpstr>Titoli diapositive</vt:lpstr>
      </vt:variant>
      <vt:variant>
        <vt:i4>32</vt:i4>
      </vt:variant>
    </vt:vector>
  </HeadingPairs>
  <TitlesOfParts>
    <vt:vector size="45" baseType="lpstr">
      <vt:lpstr>Presentazione vuota</vt:lpstr>
      <vt:lpstr>ETH_PPoint-4</vt:lpstr>
      <vt:lpstr>8_ETH_PPoint-4</vt:lpstr>
      <vt:lpstr>7_ETH_PPoint-4</vt:lpstr>
      <vt:lpstr>3_ETH_PPoint-4</vt:lpstr>
      <vt:lpstr>1_ETH_PPoint-4</vt:lpstr>
      <vt:lpstr>Eurotech PPT_Template</vt:lpstr>
      <vt:lpstr>1_Presentazione vuota</vt:lpstr>
      <vt:lpstr>2_ETH_PPoint-4</vt:lpstr>
      <vt:lpstr>4_ETH_PPoint-4</vt:lpstr>
      <vt:lpstr>5_ETH_PPoint-4</vt:lpstr>
      <vt:lpstr>9_ETH_PPoint-4</vt:lpstr>
      <vt:lpstr>Image</vt:lpstr>
      <vt:lpstr>Presentazione standard di PowerPoint</vt:lpstr>
      <vt:lpstr>Presentazione standard di PowerPoint</vt:lpstr>
      <vt:lpstr>What do they have in common?</vt:lpstr>
      <vt:lpstr>Why HPC is important</vt:lpstr>
      <vt:lpstr>HPC in life science</vt:lpstr>
      <vt:lpstr>Why it is important for nations</vt:lpstr>
      <vt:lpstr>Why it is important for nations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Aurora Tigon: 140 TeraFlops per Rack (2013)</vt:lpstr>
      <vt:lpstr>The Aurora Tigon Unleash the hybrid power</vt:lpstr>
      <vt:lpstr>Aurora Tigon</vt:lpstr>
      <vt:lpstr>Commitment to HPC progress through R&amp;D</vt:lpstr>
      <vt:lpstr>Less Space: the Hive</vt:lpstr>
      <vt:lpstr>HPEC</vt:lpstr>
      <vt:lpstr>Datacenter in a Chip</vt:lpstr>
      <vt:lpstr>New SW Containers</vt:lpstr>
      <vt:lpstr>HPEC</vt:lpstr>
      <vt:lpstr>Challenges in HPC </vt:lpstr>
      <vt:lpstr>Trends in HPC </vt:lpstr>
      <vt:lpstr>Many Paradigm Changes</vt:lpstr>
      <vt:lpstr>Ultimate (zetta-wattaflop) Computing Machine  according to Seth Lloyd</vt:lpstr>
      <vt:lpstr>Presentazione standard di PowerPoint</vt:lpstr>
      <vt:lpstr>Presentazione standard di PowerPoint</vt:lpstr>
    </vt:vector>
  </TitlesOfParts>
  <Company>Eurotech S.p.A.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Roberto Siagri</dc:creator>
  <cp:lastModifiedBy>Siagri, Roberto</cp:lastModifiedBy>
  <cp:revision>625</cp:revision>
  <cp:lastPrinted>2002-04-25T15:32:55Z</cp:lastPrinted>
  <dcterms:created xsi:type="dcterms:W3CDTF">2001-06-18T12:32:05Z</dcterms:created>
  <dcterms:modified xsi:type="dcterms:W3CDTF">2016-02-25T11:24:09Z</dcterms:modified>
</cp:coreProperties>
</file>