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71" r:id="rId2"/>
    <p:sldId id="273" r:id="rId3"/>
    <p:sldId id="257" r:id="rId4"/>
    <p:sldId id="258" r:id="rId5"/>
    <p:sldId id="324" r:id="rId6"/>
    <p:sldId id="325" r:id="rId7"/>
    <p:sldId id="293" r:id="rId8"/>
    <p:sldId id="322" r:id="rId9"/>
    <p:sldId id="268" r:id="rId10"/>
    <p:sldId id="320" r:id="rId11"/>
    <p:sldId id="326" r:id="rId12"/>
    <p:sldId id="267" r:id="rId13"/>
    <p:sldId id="327" r:id="rId14"/>
    <p:sldId id="328"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4"/>
    <p:restoredTop sz="94694"/>
  </p:normalViewPr>
  <p:slideViewPr>
    <p:cSldViewPr snapToGrid="0" snapToObjects="1">
      <p:cViewPr varScale="1">
        <p:scale>
          <a:sx n="121" d="100"/>
          <a:sy n="121" d="100"/>
        </p:scale>
        <p:origin x="116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AA6824-008A-A14A-99C6-2BCE938CD759}" type="datetimeFigureOut">
              <a:rPr lang="en-US" smtClean="0"/>
              <a:t>8/30/23</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74712-785A-9E42-8B49-CC80C6435F4A}" type="slidenum">
              <a:rPr lang="en-US" smtClean="0"/>
              <a:t>‹N›</a:t>
            </a:fld>
            <a:endParaRPr lang="en-US"/>
          </a:p>
        </p:txBody>
      </p:sp>
    </p:spTree>
    <p:extLst>
      <p:ext uri="{BB962C8B-B14F-4D97-AF65-F5344CB8AC3E}">
        <p14:creationId xmlns:p14="http://schemas.microsoft.com/office/powerpoint/2010/main" val="2202135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67144C-2F4E-EB4C-A4C4-CE6598CD7B34}" type="slidenum">
              <a:rPr lang="en-US" altLang="it-IT" smtClean="0"/>
              <a:pPr>
                <a:defRPr/>
              </a:pPr>
              <a:t>1</a:t>
            </a:fld>
            <a:endParaRPr lang="en-US" altLang="it-IT"/>
          </a:p>
        </p:txBody>
      </p:sp>
    </p:spTree>
    <p:extLst>
      <p:ext uri="{BB962C8B-B14F-4D97-AF65-F5344CB8AC3E}">
        <p14:creationId xmlns:p14="http://schemas.microsoft.com/office/powerpoint/2010/main" val="3319144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3374712-785A-9E42-8B49-CC80C6435F4A}" type="slidenum">
              <a:rPr lang="en-US" smtClean="0"/>
              <a:t>3</a:t>
            </a:fld>
            <a:endParaRPr lang="en-US"/>
          </a:p>
        </p:txBody>
      </p:sp>
    </p:spTree>
    <p:extLst>
      <p:ext uri="{BB962C8B-B14F-4D97-AF65-F5344CB8AC3E}">
        <p14:creationId xmlns:p14="http://schemas.microsoft.com/office/powerpoint/2010/main" val="38187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3374712-785A-9E42-8B49-CC80C6435F4A}" type="slidenum">
              <a:rPr lang="en-US" smtClean="0"/>
              <a:t>9</a:t>
            </a:fld>
            <a:endParaRPr lang="en-US"/>
          </a:p>
        </p:txBody>
      </p:sp>
    </p:spTree>
    <p:extLst>
      <p:ext uri="{BB962C8B-B14F-4D97-AF65-F5344CB8AC3E}">
        <p14:creationId xmlns:p14="http://schemas.microsoft.com/office/powerpoint/2010/main" val="4225822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F3374712-785A-9E42-8B49-CC80C6435F4A}" type="slidenum">
              <a:rPr lang="en-US" smtClean="0"/>
              <a:t>10</a:t>
            </a:fld>
            <a:endParaRPr lang="en-US"/>
          </a:p>
        </p:txBody>
      </p:sp>
    </p:spTree>
    <p:extLst>
      <p:ext uri="{BB962C8B-B14F-4D97-AF65-F5344CB8AC3E}">
        <p14:creationId xmlns:p14="http://schemas.microsoft.com/office/powerpoint/2010/main" val="539683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F3374712-785A-9E42-8B49-CC80C6435F4A}" type="slidenum">
              <a:rPr lang="en-US" smtClean="0"/>
              <a:t>12</a:t>
            </a:fld>
            <a:endParaRPr lang="en-US"/>
          </a:p>
        </p:txBody>
      </p:sp>
    </p:spTree>
    <p:extLst>
      <p:ext uri="{BB962C8B-B14F-4D97-AF65-F5344CB8AC3E}">
        <p14:creationId xmlns:p14="http://schemas.microsoft.com/office/powerpoint/2010/main" val="3681646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F3374712-785A-9E42-8B49-CC80C6435F4A}" type="slidenum">
              <a:rPr lang="en-US" smtClean="0"/>
              <a:t>13</a:t>
            </a:fld>
            <a:endParaRPr lang="en-US"/>
          </a:p>
        </p:txBody>
      </p:sp>
    </p:spTree>
    <p:extLst>
      <p:ext uri="{BB962C8B-B14F-4D97-AF65-F5344CB8AC3E}">
        <p14:creationId xmlns:p14="http://schemas.microsoft.com/office/powerpoint/2010/main" val="1989606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DDFACE-FA3A-8C45-9276-D876F206442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FDF2EE74-7A95-5441-9267-D5075FA90D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21D1F016-7993-0D48-87A0-8A8A2D2949B9}"/>
              </a:ext>
            </a:extLst>
          </p:cNvPr>
          <p:cNvSpPr>
            <a:spLocks noGrp="1"/>
          </p:cNvSpPr>
          <p:nvPr>
            <p:ph type="dt" sz="half" idx="10"/>
          </p:nvPr>
        </p:nvSpPr>
        <p:spPr/>
        <p:txBody>
          <a:bodyPr/>
          <a:lstStyle/>
          <a:p>
            <a:fld id="{74C2CA98-3285-9143-BA5C-6189C26446AE}" type="datetimeFigureOut">
              <a:rPr lang="en-US" smtClean="0"/>
              <a:t>8/30/23</a:t>
            </a:fld>
            <a:endParaRPr lang="en-US"/>
          </a:p>
        </p:txBody>
      </p:sp>
      <p:sp>
        <p:nvSpPr>
          <p:cNvPr id="5" name="Segnaposto piè di pagina 4">
            <a:extLst>
              <a:ext uri="{FF2B5EF4-FFF2-40B4-BE49-F238E27FC236}">
                <a16:creationId xmlns:a16="http://schemas.microsoft.com/office/drawing/2014/main" id="{6B5095F9-E0FB-A74D-B612-55A967105B4D}"/>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B38547E2-EB6D-6C45-87B2-6E2683B4688C}"/>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842509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A960E5-D1C9-934F-BC9B-E05B1836350C}"/>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81A0115E-4ABB-6845-B01E-3D526E7E0E1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3441CB5F-F4C1-6545-874A-87EBA99FC554}"/>
              </a:ext>
            </a:extLst>
          </p:cNvPr>
          <p:cNvSpPr>
            <a:spLocks noGrp="1"/>
          </p:cNvSpPr>
          <p:nvPr>
            <p:ph type="dt" sz="half" idx="10"/>
          </p:nvPr>
        </p:nvSpPr>
        <p:spPr/>
        <p:txBody>
          <a:bodyPr/>
          <a:lstStyle/>
          <a:p>
            <a:fld id="{74C2CA98-3285-9143-BA5C-6189C26446AE}" type="datetimeFigureOut">
              <a:rPr lang="en-US" smtClean="0"/>
              <a:t>8/30/23</a:t>
            </a:fld>
            <a:endParaRPr lang="en-US"/>
          </a:p>
        </p:txBody>
      </p:sp>
      <p:sp>
        <p:nvSpPr>
          <p:cNvPr id="5" name="Segnaposto piè di pagina 4">
            <a:extLst>
              <a:ext uri="{FF2B5EF4-FFF2-40B4-BE49-F238E27FC236}">
                <a16:creationId xmlns:a16="http://schemas.microsoft.com/office/drawing/2014/main" id="{C22B4DD9-4D1C-BB48-A261-F2925F182A66}"/>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29B1E7AA-53DA-3F4B-A56C-2680BA69B062}"/>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2216603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EC3C98C-C569-9743-B834-81CE6FD2681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5BF912DE-206F-8644-B7A4-CCD54060CF6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87734305-7697-C540-ADA9-2DD75AD516E3}"/>
              </a:ext>
            </a:extLst>
          </p:cNvPr>
          <p:cNvSpPr>
            <a:spLocks noGrp="1"/>
          </p:cNvSpPr>
          <p:nvPr>
            <p:ph type="dt" sz="half" idx="10"/>
          </p:nvPr>
        </p:nvSpPr>
        <p:spPr/>
        <p:txBody>
          <a:bodyPr/>
          <a:lstStyle/>
          <a:p>
            <a:fld id="{74C2CA98-3285-9143-BA5C-6189C26446AE}" type="datetimeFigureOut">
              <a:rPr lang="en-US" smtClean="0"/>
              <a:t>8/30/23</a:t>
            </a:fld>
            <a:endParaRPr lang="en-US"/>
          </a:p>
        </p:txBody>
      </p:sp>
      <p:sp>
        <p:nvSpPr>
          <p:cNvPr id="5" name="Segnaposto piè di pagina 4">
            <a:extLst>
              <a:ext uri="{FF2B5EF4-FFF2-40B4-BE49-F238E27FC236}">
                <a16:creationId xmlns:a16="http://schemas.microsoft.com/office/drawing/2014/main" id="{54635674-8B6C-6041-B48A-BC1D4734C47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44E78675-D17C-B74C-93A1-7EE3F94C14D7}"/>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361912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1FBC05-E4FE-304E-8287-E55A65970285}"/>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66537270-BCD7-284A-9665-78037854D29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9720D579-706E-CA42-ACA4-3E302669ACBD}"/>
              </a:ext>
            </a:extLst>
          </p:cNvPr>
          <p:cNvSpPr>
            <a:spLocks noGrp="1"/>
          </p:cNvSpPr>
          <p:nvPr>
            <p:ph type="dt" sz="half" idx="10"/>
          </p:nvPr>
        </p:nvSpPr>
        <p:spPr/>
        <p:txBody>
          <a:bodyPr/>
          <a:lstStyle/>
          <a:p>
            <a:fld id="{74C2CA98-3285-9143-BA5C-6189C26446AE}" type="datetimeFigureOut">
              <a:rPr lang="en-US" smtClean="0"/>
              <a:t>8/30/23</a:t>
            </a:fld>
            <a:endParaRPr lang="en-US"/>
          </a:p>
        </p:txBody>
      </p:sp>
      <p:sp>
        <p:nvSpPr>
          <p:cNvPr id="5" name="Segnaposto piè di pagina 4">
            <a:extLst>
              <a:ext uri="{FF2B5EF4-FFF2-40B4-BE49-F238E27FC236}">
                <a16:creationId xmlns:a16="http://schemas.microsoft.com/office/drawing/2014/main" id="{D16B5B35-8BA7-0044-A0A6-8F9C93B24773}"/>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8C72E200-7CD3-3D48-AA05-E4F07FB6AB5B}"/>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2734244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8EBCD4-4BEF-3B4E-9F55-7CC09A2F056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B3F987CE-48B6-7C4D-9469-D3727B9B33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FA70D25-A78D-2C43-8481-96D7FDB8F21D}"/>
              </a:ext>
            </a:extLst>
          </p:cNvPr>
          <p:cNvSpPr>
            <a:spLocks noGrp="1"/>
          </p:cNvSpPr>
          <p:nvPr>
            <p:ph type="dt" sz="half" idx="10"/>
          </p:nvPr>
        </p:nvSpPr>
        <p:spPr/>
        <p:txBody>
          <a:bodyPr/>
          <a:lstStyle/>
          <a:p>
            <a:fld id="{74C2CA98-3285-9143-BA5C-6189C26446AE}" type="datetimeFigureOut">
              <a:rPr lang="en-US" smtClean="0"/>
              <a:t>8/30/23</a:t>
            </a:fld>
            <a:endParaRPr lang="en-US"/>
          </a:p>
        </p:txBody>
      </p:sp>
      <p:sp>
        <p:nvSpPr>
          <p:cNvPr id="5" name="Segnaposto piè di pagina 4">
            <a:extLst>
              <a:ext uri="{FF2B5EF4-FFF2-40B4-BE49-F238E27FC236}">
                <a16:creationId xmlns:a16="http://schemas.microsoft.com/office/drawing/2014/main" id="{9FF643CA-462E-1243-9077-5B20F7FE3DBA}"/>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DBBE6DCF-ABD7-0F43-8922-03DA4A79623E}"/>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3495626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FA6283-E716-9149-B571-F11CF1D07C27}"/>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65064118-A164-F84F-81A9-D2045AD2B52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BFC172D4-7464-D841-A090-F755C5BE4D4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3FEA4D7F-C8EE-8F44-8CCF-7A8978CD0823}"/>
              </a:ext>
            </a:extLst>
          </p:cNvPr>
          <p:cNvSpPr>
            <a:spLocks noGrp="1"/>
          </p:cNvSpPr>
          <p:nvPr>
            <p:ph type="dt" sz="half" idx="10"/>
          </p:nvPr>
        </p:nvSpPr>
        <p:spPr/>
        <p:txBody>
          <a:bodyPr/>
          <a:lstStyle/>
          <a:p>
            <a:fld id="{74C2CA98-3285-9143-BA5C-6189C26446AE}" type="datetimeFigureOut">
              <a:rPr lang="en-US" smtClean="0"/>
              <a:t>8/30/23</a:t>
            </a:fld>
            <a:endParaRPr lang="en-US"/>
          </a:p>
        </p:txBody>
      </p:sp>
      <p:sp>
        <p:nvSpPr>
          <p:cNvPr id="6" name="Segnaposto piè di pagina 5">
            <a:extLst>
              <a:ext uri="{FF2B5EF4-FFF2-40B4-BE49-F238E27FC236}">
                <a16:creationId xmlns:a16="http://schemas.microsoft.com/office/drawing/2014/main" id="{8F2960AF-B789-8B4F-8EB3-6975A07522AB}"/>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75C2DD05-7B5D-7746-ABAA-CA6E7AADD101}"/>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87315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804AEC-4C1F-FC49-8AE3-98AA96F5957A}"/>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E0196E4E-9985-AC47-8B98-37617A1567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BEC71D6-9240-D846-B77B-A72A02DA94D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C10E11BD-7A81-9F48-BE94-F8431E713B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011FBE3-6B9D-774C-8C10-B01D21F60AE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50D88AAC-E7EC-1D43-A2E2-E683924802B7}"/>
              </a:ext>
            </a:extLst>
          </p:cNvPr>
          <p:cNvSpPr>
            <a:spLocks noGrp="1"/>
          </p:cNvSpPr>
          <p:nvPr>
            <p:ph type="dt" sz="half" idx="10"/>
          </p:nvPr>
        </p:nvSpPr>
        <p:spPr/>
        <p:txBody>
          <a:bodyPr/>
          <a:lstStyle/>
          <a:p>
            <a:fld id="{74C2CA98-3285-9143-BA5C-6189C26446AE}" type="datetimeFigureOut">
              <a:rPr lang="en-US" smtClean="0"/>
              <a:t>8/30/23</a:t>
            </a:fld>
            <a:endParaRPr lang="en-US"/>
          </a:p>
        </p:txBody>
      </p:sp>
      <p:sp>
        <p:nvSpPr>
          <p:cNvPr id="8" name="Segnaposto piè di pagina 7">
            <a:extLst>
              <a:ext uri="{FF2B5EF4-FFF2-40B4-BE49-F238E27FC236}">
                <a16:creationId xmlns:a16="http://schemas.microsoft.com/office/drawing/2014/main" id="{211D9F7D-D3FB-1A49-953D-7C9BB877B58D}"/>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DBEFEEBC-84E8-3C43-AF7C-8C0C80932359}"/>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1631785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1E0B0E-0BD7-F84D-B091-22F6FE7FCB06}"/>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FB5FB8C8-F70D-E741-AC1D-CF88C00D73AC}"/>
              </a:ext>
            </a:extLst>
          </p:cNvPr>
          <p:cNvSpPr>
            <a:spLocks noGrp="1"/>
          </p:cNvSpPr>
          <p:nvPr>
            <p:ph type="dt" sz="half" idx="10"/>
          </p:nvPr>
        </p:nvSpPr>
        <p:spPr/>
        <p:txBody>
          <a:bodyPr/>
          <a:lstStyle/>
          <a:p>
            <a:fld id="{74C2CA98-3285-9143-BA5C-6189C26446AE}" type="datetimeFigureOut">
              <a:rPr lang="en-US" smtClean="0"/>
              <a:t>8/30/23</a:t>
            </a:fld>
            <a:endParaRPr lang="en-US"/>
          </a:p>
        </p:txBody>
      </p:sp>
      <p:sp>
        <p:nvSpPr>
          <p:cNvPr id="4" name="Segnaposto piè di pagina 3">
            <a:extLst>
              <a:ext uri="{FF2B5EF4-FFF2-40B4-BE49-F238E27FC236}">
                <a16:creationId xmlns:a16="http://schemas.microsoft.com/office/drawing/2014/main" id="{8852481A-CBCC-4A41-B26F-C3CEFE8FA9C7}"/>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F2B1D500-BCAD-4A4A-B9DB-287E4425E32B}"/>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2899499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97D117C-34E8-2B42-82BA-7B6B6BC699C4}"/>
              </a:ext>
            </a:extLst>
          </p:cNvPr>
          <p:cNvSpPr>
            <a:spLocks noGrp="1"/>
          </p:cNvSpPr>
          <p:nvPr>
            <p:ph type="dt" sz="half" idx="10"/>
          </p:nvPr>
        </p:nvSpPr>
        <p:spPr/>
        <p:txBody>
          <a:bodyPr/>
          <a:lstStyle/>
          <a:p>
            <a:fld id="{74C2CA98-3285-9143-BA5C-6189C26446AE}" type="datetimeFigureOut">
              <a:rPr lang="en-US" smtClean="0"/>
              <a:t>8/30/23</a:t>
            </a:fld>
            <a:endParaRPr lang="en-US"/>
          </a:p>
        </p:txBody>
      </p:sp>
      <p:sp>
        <p:nvSpPr>
          <p:cNvPr id="3" name="Segnaposto piè di pagina 2">
            <a:extLst>
              <a:ext uri="{FF2B5EF4-FFF2-40B4-BE49-F238E27FC236}">
                <a16:creationId xmlns:a16="http://schemas.microsoft.com/office/drawing/2014/main" id="{C61541B6-2494-9744-9016-0C2AA4A13885}"/>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A7DF5B12-685F-2043-BEAC-8CF525EE04AB}"/>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725224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3584FC-71E2-E740-B587-DF9E9BB5215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EA1A6020-7CF9-AC4E-B0FE-E5F3A518E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4D1AC9C1-BBF6-0045-A48F-4FE4138ED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83B3DEC-AA27-A540-B0BF-71E34A55D584}"/>
              </a:ext>
            </a:extLst>
          </p:cNvPr>
          <p:cNvSpPr>
            <a:spLocks noGrp="1"/>
          </p:cNvSpPr>
          <p:nvPr>
            <p:ph type="dt" sz="half" idx="10"/>
          </p:nvPr>
        </p:nvSpPr>
        <p:spPr/>
        <p:txBody>
          <a:bodyPr/>
          <a:lstStyle/>
          <a:p>
            <a:fld id="{74C2CA98-3285-9143-BA5C-6189C26446AE}" type="datetimeFigureOut">
              <a:rPr lang="en-US" smtClean="0"/>
              <a:t>8/30/23</a:t>
            </a:fld>
            <a:endParaRPr lang="en-US"/>
          </a:p>
        </p:txBody>
      </p:sp>
      <p:sp>
        <p:nvSpPr>
          <p:cNvPr id="6" name="Segnaposto piè di pagina 5">
            <a:extLst>
              <a:ext uri="{FF2B5EF4-FFF2-40B4-BE49-F238E27FC236}">
                <a16:creationId xmlns:a16="http://schemas.microsoft.com/office/drawing/2014/main" id="{7213DCF2-1AE1-884C-9F33-351BD62438A7}"/>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4773C8E6-B5FC-FF4E-B2E9-C1F6926E70DA}"/>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897533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7F3B4C-072F-9C47-83E6-F91B515C7F7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9D7259C1-93CE-EA4C-BE2F-C7E6D3F082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245F0273-DA65-FD41-B881-8F6F773E7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D37EFDE-9062-1E41-9BDD-CF80700AF192}"/>
              </a:ext>
            </a:extLst>
          </p:cNvPr>
          <p:cNvSpPr>
            <a:spLocks noGrp="1"/>
          </p:cNvSpPr>
          <p:nvPr>
            <p:ph type="dt" sz="half" idx="10"/>
          </p:nvPr>
        </p:nvSpPr>
        <p:spPr/>
        <p:txBody>
          <a:bodyPr/>
          <a:lstStyle/>
          <a:p>
            <a:fld id="{74C2CA98-3285-9143-BA5C-6189C26446AE}" type="datetimeFigureOut">
              <a:rPr lang="en-US" smtClean="0"/>
              <a:t>8/30/23</a:t>
            </a:fld>
            <a:endParaRPr lang="en-US"/>
          </a:p>
        </p:txBody>
      </p:sp>
      <p:sp>
        <p:nvSpPr>
          <p:cNvPr id="6" name="Segnaposto piè di pagina 5">
            <a:extLst>
              <a:ext uri="{FF2B5EF4-FFF2-40B4-BE49-F238E27FC236}">
                <a16:creationId xmlns:a16="http://schemas.microsoft.com/office/drawing/2014/main" id="{AD2C37F7-6A2A-1240-A419-B34CC225851F}"/>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2BF28602-4830-EF42-8945-7F6E79246448}"/>
              </a:ext>
            </a:extLst>
          </p:cNvPr>
          <p:cNvSpPr>
            <a:spLocks noGrp="1"/>
          </p:cNvSpPr>
          <p:nvPr>
            <p:ph type="sldNum" sz="quarter" idx="12"/>
          </p:nvPr>
        </p:nvSpPr>
        <p:spPr/>
        <p:txBody>
          <a:bodyPr/>
          <a:lstStyle/>
          <a:p>
            <a:fld id="{6B74B063-95C5-5944-8788-0154DF7E8470}" type="slidenum">
              <a:rPr lang="en-US" smtClean="0"/>
              <a:t>‹N›</a:t>
            </a:fld>
            <a:endParaRPr lang="en-US"/>
          </a:p>
        </p:txBody>
      </p:sp>
    </p:spTree>
    <p:extLst>
      <p:ext uri="{BB962C8B-B14F-4D97-AF65-F5344CB8AC3E}">
        <p14:creationId xmlns:p14="http://schemas.microsoft.com/office/powerpoint/2010/main" val="3506104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970AE6C-CB15-7349-BF2A-DE1DC66B50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A8D00D19-AAB5-A84E-9241-F9CBA3C6AD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E8642A1-331D-4C42-B8AA-41090E241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C2CA98-3285-9143-BA5C-6189C26446AE}" type="datetimeFigureOut">
              <a:rPr lang="en-US" smtClean="0"/>
              <a:t>8/30/23</a:t>
            </a:fld>
            <a:endParaRPr lang="en-US"/>
          </a:p>
        </p:txBody>
      </p:sp>
      <p:sp>
        <p:nvSpPr>
          <p:cNvPr id="5" name="Segnaposto piè di pagina 4">
            <a:extLst>
              <a:ext uri="{FF2B5EF4-FFF2-40B4-BE49-F238E27FC236}">
                <a16:creationId xmlns:a16="http://schemas.microsoft.com/office/drawing/2014/main" id="{92238A20-1A2B-8E4F-AFD1-EE6B787D27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2B462B3C-F8DC-994C-B4DF-4C7C2A8EC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74B063-95C5-5944-8788-0154DF7E8470}" type="slidenum">
              <a:rPr lang="en-US" smtClean="0"/>
              <a:t>‹N›</a:t>
            </a:fld>
            <a:endParaRPr lang="en-US"/>
          </a:p>
        </p:txBody>
      </p:sp>
    </p:spTree>
    <p:extLst>
      <p:ext uri="{BB962C8B-B14F-4D97-AF65-F5344CB8AC3E}">
        <p14:creationId xmlns:p14="http://schemas.microsoft.com/office/powerpoint/2010/main" val="1212933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1734597" y="378373"/>
            <a:ext cx="7714203" cy="1660528"/>
          </a:xfrm>
        </p:spPr>
        <p:txBody>
          <a:bodyPr>
            <a:normAutofit fontScale="90000"/>
          </a:bodyPr>
          <a:lstStyle/>
          <a:p>
            <a:br>
              <a:rPr lang="it-IT"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br>
              <a:rPr lang="it-IT"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it-IT" sz="28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 </a:t>
            </a:r>
            <a:br>
              <a:rPr lang="it-IT" sz="2400" dirty="0"/>
            </a:br>
            <a:endParaRPr lang="en-US" altLang="zh-CN" sz="24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endParaRPr>
          </a:p>
        </p:txBody>
      </p:sp>
      <p:sp>
        <p:nvSpPr>
          <p:cNvPr id="15362" name="Rectangle 3"/>
          <p:cNvSpPr>
            <a:spLocks noGrp="1" noChangeArrowheads="1"/>
          </p:cNvSpPr>
          <p:nvPr>
            <p:ph type="subTitle" idx="1"/>
          </p:nvPr>
        </p:nvSpPr>
        <p:spPr>
          <a:xfrm>
            <a:off x="2678583" y="1645042"/>
            <a:ext cx="6477000" cy="753384"/>
          </a:xfrm>
        </p:spPr>
        <p:txBody>
          <a:bodyPr/>
          <a:lstStyle/>
          <a:p>
            <a:pPr algn="ctr" eaLnBrk="1" hangingPunct="1"/>
            <a:r>
              <a:rPr lang="en-US" altLang="zh-CN" dirty="0"/>
              <a:t> </a:t>
            </a:r>
            <a:r>
              <a:rPr lang="en-US" altLang="zh-CN" sz="28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Gabriele </a:t>
            </a:r>
            <a:r>
              <a:rPr lang="en-US" altLang="zh-CN" sz="2800" b="1" dirty="0" err="1">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Gionti</a:t>
            </a:r>
            <a:r>
              <a:rPr lang="en-US" altLang="zh-CN" sz="28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 S.J. </a:t>
            </a:r>
          </a:p>
          <a:p>
            <a:pPr algn="ctr" eaLnBrk="1" hangingPunct="1"/>
            <a:endParaRPr lang="en-US" altLang="zh-CN" dirty="0"/>
          </a:p>
        </p:txBody>
      </p:sp>
      <p:pic>
        <p:nvPicPr>
          <p:cNvPr id="9" name="Picture 7" descr="castelgandolf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825" y="2604512"/>
            <a:ext cx="2659944" cy="1688853"/>
          </a:xfrm>
          <a:prstGeom prst="rect">
            <a:avLst/>
          </a:prstGeom>
        </p:spPr>
      </p:pic>
      <p:sp>
        <p:nvSpPr>
          <p:cNvPr id="10" name="CasellaDiTesto 9"/>
          <p:cNvSpPr txBox="1"/>
          <p:nvPr/>
        </p:nvSpPr>
        <p:spPr>
          <a:xfrm>
            <a:off x="249353" y="4432369"/>
            <a:ext cx="11574785" cy="1569660"/>
          </a:xfrm>
          <a:prstGeom prst="rect">
            <a:avLst/>
          </a:prstGeom>
          <a:noFill/>
        </p:spPr>
        <p:txBody>
          <a:bodyPr wrap="square" rtlCol="0">
            <a:spAutoFit/>
          </a:bodyPr>
          <a:lstStyle/>
          <a:p>
            <a:pPr algn="ctr"/>
            <a:r>
              <a:rPr lang="it-IT" sz="24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XXV SIGRAV Conference on General </a:t>
            </a:r>
            <a:r>
              <a:rPr lang="it-IT" sz="2400" b="1" dirty="0" err="1">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Relativity</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 and </a:t>
            </a:r>
            <a:r>
              <a:rPr lang="it-IT" sz="2400" b="1" dirty="0" err="1">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Gravitation</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 </a:t>
            </a:r>
          </a:p>
          <a:p>
            <a:pPr algn="ctr"/>
            <a:r>
              <a:rPr lang="it-IT" sz="24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rPr>
              <a:t>SISSA (Miramare Campus), Trieste, Sep. 4 2023.</a:t>
            </a:r>
          </a:p>
          <a:p>
            <a:pPr algn="ctr"/>
            <a:endParaRPr lang="it-IT" sz="24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endParaRPr>
          </a:p>
          <a:p>
            <a:pPr algn="ctr"/>
            <a:endParaRPr lang="it-IT" sz="24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endParaRPr>
          </a:p>
        </p:txBody>
      </p:sp>
      <p:sp>
        <p:nvSpPr>
          <p:cNvPr id="3" name="Rettangolo 2"/>
          <p:cNvSpPr/>
          <p:nvPr/>
        </p:nvSpPr>
        <p:spPr>
          <a:xfrm>
            <a:off x="1655778" y="286759"/>
            <a:ext cx="8373528" cy="646331"/>
          </a:xfrm>
          <a:prstGeom prst="rect">
            <a:avLst/>
          </a:prstGeom>
          <a:noFill/>
        </p:spPr>
        <p:txBody>
          <a:bodyPr wrap="square" lIns="91440" tIns="45720" rIns="91440" bIns="45720">
            <a:spAutoFit/>
          </a:bodyPr>
          <a:lstStyle/>
          <a:p>
            <a:pPr algn="ctr"/>
            <a:endParaRPr lang="it-IT" sz="3600" b="1" dirty="0">
              <a:ln w="9525">
                <a:solidFill>
                  <a:schemeClr val="bg1"/>
                </a:solidFill>
                <a:prstDash val="solid"/>
              </a:ln>
              <a:effectLst>
                <a:outerShdw blurRad="12700" dist="38100" dir="2700000" algn="tl" rotWithShape="0">
                  <a:schemeClr val="bg1">
                    <a:lumMod val="50000"/>
                  </a:schemeClr>
                </a:outerShdw>
              </a:effectLst>
              <a:latin typeface="Garamond" charset="0"/>
              <a:ea typeface="Garamond" charset="0"/>
              <a:cs typeface="Garamond" charset="0"/>
            </a:endParaRPr>
          </a:p>
        </p:txBody>
      </p:sp>
      <p:sp>
        <p:nvSpPr>
          <p:cNvPr id="4" name="CasellaDiTesto 3"/>
          <p:cNvSpPr txBox="1"/>
          <p:nvPr/>
        </p:nvSpPr>
        <p:spPr>
          <a:xfrm>
            <a:off x="5638801" y="2971801"/>
            <a:ext cx="65" cy="276999"/>
          </a:xfrm>
          <a:prstGeom prst="rect">
            <a:avLst/>
          </a:prstGeom>
          <a:noFill/>
        </p:spPr>
        <p:txBody>
          <a:bodyPr wrap="none" lIns="0" tIns="0" rIns="0" bIns="0" rtlCol="0">
            <a:spAutoFit/>
          </a:bodyPr>
          <a:lstStyle/>
          <a:p>
            <a:endParaRPr lang="en-US" dirty="0"/>
          </a:p>
        </p:txBody>
      </p:sp>
      <p:sp>
        <p:nvSpPr>
          <p:cNvPr id="2" name="Rettangolo 1"/>
          <p:cNvSpPr/>
          <p:nvPr/>
        </p:nvSpPr>
        <p:spPr>
          <a:xfrm>
            <a:off x="6003635" y="2967335"/>
            <a:ext cx="184730" cy="923330"/>
          </a:xfrm>
          <a:prstGeom prst="rect">
            <a:avLst/>
          </a:prstGeom>
          <a:noFill/>
        </p:spPr>
        <p:txBody>
          <a:bodyPr wrap="none" lIns="91440" tIns="45720" rIns="91440" bIns="45720">
            <a:spAutoFit/>
          </a:bodyPr>
          <a:lstStyle/>
          <a:p>
            <a:pPr algn="ctr"/>
            <a:endParaRPr lang="en-US" sz="54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5" name="Picture 4"/>
          <p:cNvPicPr>
            <a:picLocks noChangeAspect="1"/>
          </p:cNvPicPr>
          <p:nvPr/>
        </p:nvPicPr>
        <p:blipFill>
          <a:blip r:embed="rId4"/>
          <a:stretch>
            <a:fillRect/>
          </a:stretch>
        </p:blipFill>
        <p:spPr>
          <a:xfrm>
            <a:off x="4994504" y="2105559"/>
            <a:ext cx="2387722" cy="2387722"/>
          </a:xfrm>
          <a:prstGeom prst="rect">
            <a:avLst/>
          </a:prstGeom>
        </p:spPr>
      </p:pic>
      <p:pic>
        <p:nvPicPr>
          <p:cNvPr id="6" name="Picture 5"/>
          <p:cNvPicPr>
            <a:picLocks noChangeAspect="1"/>
          </p:cNvPicPr>
          <p:nvPr/>
        </p:nvPicPr>
        <p:blipFill>
          <a:blip r:embed="rId5"/>
          <a:stretch>
            <a:fillRect/>
          </a:stretch>
        </p:blipFill>
        <p:spPr>
          <a:xfrm>
            <a:off x="7718067" y="3147295"/>
            <a:ext cx="1594853" cy="1156380"/>
          </a:xfrm>
          <a:prstGeom prst="rect">
            <a:avLst/>
          </a:prstGeom>
        </p:spPr>
      </p:pic>
      <p:sp>
        <p:nvSpPr>
          <p:cNvPr id="12" name="Rettangolo 11">
            <a:extLst>
              <a:ext uri="{FF2B5EF4-FFF2-40B4-BE49-F238E27FC236}">
                <a16:creationId xmlns:a16="http://schemas.microsoft.com/office/drawing/2014/main" id="{9843A899-F8F9-BF43-8953-9C5EEA360F46}"/>
              </a:ext>
            </a:extLst>
          </p:cNvPr>
          <p:cNvSpPr/>
          <p:nvPr/>
        </p:nvSpPr>
        <p:spPr>
          <a:xfrm>
            <a:off x="4074851" y="5614471"/>
            <a:ext cx="1842232" cy="461665"/>
          </a:xfrm>
          <a:prstGeom prst="rect">
            <a:avLst/>
          </a:prstGeom>
          <a:noFill/>
        </p:spPr>
        <p:txBody>
          <a:bodyPr wrap="square" lIns="91440" tIns="45720" rIns="91440" bIns="45720">
            <a:spAutoFit/>
          </a:bodyPr>
          <a:lstStyle/>
          <a:p>
            <a:pPr algn="ctr"/>
            <a:r>
              <a:rPr lang="it-IT" sz="2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Garamond" panose="02020404030301010803" pitchFamily="18" charset="0"/>
              </a:rPr>
              <a:t> </a:t>
            </a:r>
          </a:p>
        </p:txBody>
      </p:sp>
      <p:sp>
        <p:nvSpPr>
          <p:cNvPr id="13" name="Rettangolo 12">
            <a:extLst>
              <a:ext uri="{FF2B5EF4-FFF2-40B4-BE49-F238E27FC236}">
                <a16:creationId xmlns:a16="http://schemas.microsoft.com/office/drawing/2014/main" id="{46F6C4D2-5B79-C34E-B5A2-5AD0B8F5E7AE}"/>
              </a:ext>
            </a:extLst>
          </p:cNvPr>
          <p:cNvSpPr/>
          <p:nvPr/>
        </p:nvSpPr>
        <p:spPr>
          <a:xfrm>
            <a:off x="-36693" y="5379864"/>
            <a:ext cx="12228693" cy="1261884"/>
          </a:xfrm>
          <a:prstGeom prst="rect">
            <a:avLst/>
          </a:prstGeom>
          <a:noFill/>
        </p:spPr>
        <p:txBody>
          <a:bodyPr wrap="square" lIns="91440" tIns="45720" rIns="91440" bIns="45720">
            <a:spAutoFit/>
          </a:bodyPr>
          <a:lstStyle/>
          <a:p>
            <a:pPr algn="ctr"/>
            <a:r>
              <a:rPr lang="it-IT" sz="28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a:t>
            </a:r>
            <a:r>
              <a:rPr lang="it-IT" sz="2400" b="1" dirty="0" err="1">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partially</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in </a:t>
            </a:r>
            <a:r>
              <a:rPr lang="it-IT" sz="2400" b="1" dirty="0" err="1">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collaboration</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with Matteo </a:t>
            </a:r>
            <a:r>
              <a:rPr lang="it-IT" sz="2400" b="1" dirty="0" err="1">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Galaverni</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and </a:t>
            </a:r>
            <a:r>
              <a:rPr lang="it-IT"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aramond" panose="02020404030301010803" pitchFamily="18" charset="0"/>
              </a:rPr>
              <a:t> </a:t>
            </a:r>
            <a:r>
              <a:rPr lang="it-IT" sz="24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Garamond" panose="02020404030301010803" pitchFamily="18" charset="0"/>
              </a:rPr>
              <a:t>based</a:t>
            </a:r>
            <a:r>
              <a:rPr lang="it-IT"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aramond" panose="02020404030301010803" pitchFamily="18" charset="0"/>
              </a:rPr>
              <a:t> on arXiv:2003.04304</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a:t>
            </a:r>
            <a:r>
              <a:rPr lang="it-IT" sz="2400" b="1" dirty="0" err="1">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Phys</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Rev. D 103 024022 (2021) , arXiv:2110.12222 </a:t>
            </a:r>
            <a:r>
              <a:rPr lang="it-IT" sz="2400" b="1" dirty="0" err="1">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Phys</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Rev. D 105 084008 (2022), arXiv:2112.02098 </a:t>
            </a:r>
            <a:r>
              <a:rPr lang="it-IT" sz="2400" b="1" dirty="0" err="1">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Universe</a:t>
            </a:r>
            <a:r>
              <a:rPr lang="it-IT" sz="2400" b="1" dirty="0">
                <a:ln w="9525">
                  <a:solidFill>
                    <a:schemeClr val="bg1"/>
                  </a:solidFill>
                  <a:prstDash val="solid"/>
                </a:ln>
                <a:effectLst>
                  <a:outerShdw blurRad="12700" dist="38100" dir="2700000" algn="tl" rotWithShape="0">
                    <a:schemeClr val="bg1">
                      <a:lumMod val="50000"/>
                    </a:schemeClr>
                  </a:outerShdw>
                </a:effectLst>
                <a:latin typeface="Garamond" panose="02020404030301010803" pitchFamily="18" charset="0"/>
              </a:rPr>
              <a:t> 8 (2021), and more to come…</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Rettangolo 13">
            <a:extLst>
              <a:ext uri="{FF2B5EF4-FFF2-40B4-BE49-F238E27FC236}">
                <a16:creationId xmlns:a16="http://schemas.microsoft.com/office/drawing/2014/main" id="{70BF7D83-2FB6-14FB-549E-80B677046401}"/>
              </a:ext>
            </a:extLst>
          </p:cNvPr>
          <p:cNvSpPr/>
          <p:nvPr/>
        </p:nvSpPr>
        <p:spPr>
          <a:xfrm>
            <a:off x="1434032" y="-83609"/>
            <a:ext cx="8675891" cy="1661993"/>
          </a:xfrm>
          <a:prstGeom prst="rect">
            <a:avLst/>
          </a:prstGeom>
          <a:noFill/>
        </p:spPr>
        <p:txBody>
          <a:bodyPr wrap="square" lIns="91440" tIns="45720" rIns="91440" bIns="45720">
            <a:spAutoFit/>
          </a:bodyPr>
          <a:lstStyle/>
          <a:p>
            <a:pPr algn="ctr"/>
            <a:r>
              <a:rPr lang="it-IT"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On the </a:t>
            </a:r>
            <a:r>
              <a:rPr lang="it-IT"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a:t>
            </a:r>
            <a:r>
              <a:rPr lang="it-IT"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anonical</a:t>
            </a:r>
            <a:r>
              <a:rPr lang="it-IT"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it-IT"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E</a:t>
            </a:r>
            <a:r>
              <a:rPr lang="it-IT" sz="4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quivalence</a:t>
            </a:r>
            <a:r>
              <a:rPr lang="it-IT"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of the Jordan and Einstein </a:t>
            </a:r>
            <a:r>
              <a:rPr lang="it-IT"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a:t>
            </a:r>
            <a:r>
              <a:rPr lang="it-IT"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rames</a:t>
            </a:r>
          </a:p>
        </p:txBody>
      </p:sp>
    </p:spTree>
    <p:extLst>
      <p:ext uri="{BB962C8B-B14F-4D97-AF65-F5344CB8AC3E}">
        <p14:creationId xmlns:p14="http://schemas.microsoft.com/office/powerpoint/2010/main" val="36204412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394680-ECB0-1EB8-C3CD-2824DC464171}"/>
              </a:ext>
            </a:extLst>
          </p:cNvPr>
          <p:cNvSpPr>
            <a:spLocks noGrp="1"/>
          </p:cNvSpPr>
          <p:nvPr>
            <p:ph type="title"/>
          </p:nvPr>
        </p:nvSpPr>
        <p:spPr>
          <a:xfrm>
            <a:off x="515007" y="126124"/>
            <a:ext cx="10838793" cy="976740"/>
          </a:xfrm>
        </p:spPr>
        <p:txBody>
          <a:bodyPr>
            <a:noAutofit/>
          </a:bodyPr>
          <a:lstStyle/>
          <a:p>
            <a:pPr algn="ctr"/>
            <a:r>
              <a:rPr lang="it-IT" sz="2800" b="1" dirty="0">
                <a:latin typeface="Garamond" panose="02020404030301010803" pitchFamily="18" charset="0"/>
              </a:rPr>
              <a:t>CANONICAL EQUIVALENCE OF JF AND EJ VIA GAUGE FIXING</a:t>
            </a:r>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7A869656-7709-59E3-9C23-7D531A7BA238}"/>
                  </a:ext>
                </a:extLst>
              </p:cNvPr>
              <p:cNvSpPr>
                <a:spLocks noGrp="1"/>
              </p:cNvSpPr>
              <p:nvPr>
                <p:ph idx="1"/>
              </p:nvPr>
            </p:nvSpPr>
            <p:spPr>
              <a:xfrm>
                <a:off x="838200" y="1102864"/>
                <a:ext cx="10515600" cy="5074099"/>
              </a:xfrm>
            </p:spPr>
            <p:txBody>
              <a:bodyPr>
                <a:normAutofit fontScale="92500" lnSpcReduction="20000"/>
              </a:bodyPr>
              <a:lstStyle/>
              <a:p>
                <a:r>
                  <a:rPr lang="it-IT" sz="2000" dirty="0">
                    <a:latin typeface="Garamond" panose="02020404030301010803" pitchFamily="18" charset="0"/>
                  </a:rPr>
                  <a:t>We </a:t>
                </a:r>
                <a:r>
                  <a:rPr lang="it-IT" sz="2000" dirty="0" err="1">
                    <a:latin typeface="Garamond" panose="02020404030301010803" pitchFamily="18" charset="0"/>
                  </a:rPr>
                  <a:t>have</a:t>
                </a:r>
                <a:r>
                  <a:rPr lang="it-IT" sz="2000" dirty="0">
                    <a:latin typeface="Garamond" panose="02020404030301010803" pitchFamily="18" charset="0"/>
                  </a:rPr>
                  <a:t> </a:t>
                </a:r>
                <a:r>
                  <a:rPr lang="it-IT" sz="2000" dirty="0" err="1">
                    <a:latin typeface="Garamond" panose="02020404030301010803" pitchFamily="18" charset="0"/>
                  </a:rPr>
                  <a:t>performed</a:t>
                </a:r>
                <a:r>
                  <a:rPr lang="it-IT" sz="2000" dirty="0">
                    <a:latin typeface="Garamond" panose="02020404030301010803" pitchFamily="18" charset="0"/>
                  </a:rPr>
                  <a:t> the following gauge fixing in the Jordan Frame and in the Einstein Frame</a:t>
                </a:r>
                <a:endParaRPr lang="it-IT" dirty="0">
                  <a:latin typeface="Garamond" panose="02020404030301010803" pitchFamily="18" charset="0"/>
                </a:endParaRPr>
              </a:p>
              <a:p>
                <a:pPr marL="0" indent="0">
                  <a:buNone/>
                </a:pPr>
                <a:endParaRPr lang="it-IT" dirty="0">
                  <a:latin typeface="Garamond" panose="02020404030301010803" pitchFamily="18" charset="0"/>
                </a:endParaRPr>
              </a:p>
              <a:p>
                <a:endParaRPr lang="it-IT" sz="2000" dirty="0">
                  <a:latin typeface="Garamond" panose="02020404030301010803" pitchFamily="18" charset="0"/>
                </a:endParaRPr>
              </a:p>
              <a:p>
                <a:r>
                  <a:rPr lang="it-IT" sz="2000" dirty="0">
                    <a:latin typeface="Garamond" panose="02020404030301010803" pitchFamily="18" charset="0"/>
                  </a:rPr>
                  <a:t>The </a:t>
                </a:r>
                <a:r>
                  <a:rPr lang="it-IT" sz="2000" dirty="0" err="1">
                    <a:latin typeface="Garamond" panose="02020404030301010803" pitchFamily="18" charset="0"/>
                  </a:rPr>
                  <a:t>secondary</a:t>
                </a:r>
                <a:r>
                  <a:rPr lang="it-IT" sz="2000" dirty="0">
                    <a:latin typeface="Garamond" panose="02020404030301010803" pitchFamily="18" charset="0"/>
                  </a:rPr>
                  <a:t> first class </a:t>
                </a:r>
                <a:r>
                  <a:rPr lang="it-IT" sz="2000" dirty="0" err="1">
                    <a:latin typeface="Garamond" panose="02020404030301010803" pitchFamily="18" charset="0"/>
                  </a:rPr>
                  <a:t>constraints</a:t>
                </a:r>
                <a:r>
                  <a:rPr lang="it-IT" sz="2000" dirty="0">
                    <a:latin typeface="Garamond" panose="02020404030301010803" pitchFamily="18" charset="0"/>
                  </a:rPr>
                  <a:t> </a:t>
                </a:r>
                <a14:m>
                  <m:oMath xmlns:m="http://schemas.openxmlformats.org/officeDocument/2006/math">
                    <m:r>
                      <a:rPr lang="it-IT" sz="2000" i="1" smtClean="0">
                        <a:latin typeface="Cambria Math" panose="02040503050406030204" pitchFamily="18" charset="0"/>
                        <a:ea typeface="Cambria Math" panose="02040503050406030204" pitchFamily="18" charset="0"/>
                      </a:rPr>
                      <m:t>𝜋</m:t>
                    </m:r>
                    <m:r>
                      <a:rPr lang="it-IT" sz="2000" i="1" smtClean="0">
                        <a:latin typeface="Cambria Math" panose="02040503050406030204" pitchFamily="18" charset="0"/>
                        <a:ea typeface="Cambria Math" panose="02040503050406030204" pitchFamily="18" charset="0"/>
                      </a:rPr>
                      <m:t>≈0 </m:t>
                    </m:r>
                  </m:oMath>
                </a14:m>
                <a:r>
                  <a:rPr lang="it-IT" sz="2000" dirty="0">
                    <a:latin typeface="Garamond" panose="02020404030301010803" pitchFamily="18" charset="0"/>
                  </a:rPr>
                  <a:t>and </a:t>
                </a:r>
                <a14:m>
                  <m:oMath xmlns:m="http://schemas.openxmlformats.org/officeDocument/2006/math">
                    <m:sSub>
                      <m:sSubPr>
                        <m:ctrlPr>
                          <a:rPr lang="it-IT" sz="2000" i="1" smtClean="0">
                            <a:latin typeface="Cambria Math" panose="02040503050406030204" pitchFamily="18" charset="0"/>
                          </a:rPr>
                        </m:ctrlPr>
                      </m:sSubPr>
                      <m:e>
                        <m:r>
                          <a:rPr lang="it-IT" sz="2000" i="1" smtClean="0">
                            <a:latin typeface="Cambria Math" panose="02040503050406030204" pitchFamily="18" charset="0"/>
                            <a:ea typeface="Cambria Math" panose="02040503050406030204" pitchFamily="18" charset="0"/>
                          </a:rPr>
                          <m:t>𝜋</m:t>
                        </m:r>
                      </m:e>
                      <m:sub>
                        <m:r>
                          <a:rPr lang="it-IT" sz="2000" b="0" i="1" smtClean="0">
                            <a:latin typeface="Cambria Math" panose="02040503050406030204" pitchFamily="18" charset="0"/>
                          </a:rPr>
                          <m:t>𝑖</m:t>
                        </m:r>
                      </m:sub>
                    </m:sSub>
                    <m:r>
                      <a:rPr lang="it-IT" sz="2000" i="1" smtClean="0">
                        <a:latin typeface="Cambria Math" panose="02040503050406030204" pitchFamily="18" charset="0"/>
                        <a:ea typeface="Cambria Math" panose="02040503050406030204" pitchFamily="18" charset="0"/>
                      </a:rPr>
                      <m:t>≈</m:t>
                    </m:r>
                    <m:r>
                      <a:rPr lang="it-IT" sz="2000" b="0" i="1" smtClean="0">
                        <a:latin typeface="Cambria Math" panose="02040503050406030204" pitchFamily="18" charset="0"/>
                        <a:ea typeface="Cambria Math" panose="02040503050406030204" pitchFamily="18" charset="0"/>
                      </a:rPr>
                      <m:t>0 </m:t>
                    </m:r>
                  </m:oMath>
                </a14:m>
                <a:r>
                  <a:rPr lang="it-IT" sz="2000" dirty="0">
                    <a:latin typeface="Garamond" panose="02020404030301010803" pitchFamily="18" charset="0"/>
                  </a:rPr>
                  <a:t> become second class </a:t>
                </a:r>
                <a:r>
                  <a:rPr lang="it-IT" sz="2000" dirty="0" err="1">
                    <a:latin typeface="Garamond" panose="02020404030301010803" pitchFamily="18" charset="0"/>
                  </a:rPr>
                  <a:t>constraints</a:t>
                </a:r>
                <a:endParaRPr lang="it-IT" sz="2000" dirty="0">
                  <a:latin typeface="Garamond" panose="02020404030301010803" pitchFamily="18" charset="0"/>
                </a:endParaRPr>
              </a:p>
              <a:p>
                <a:endParaRPr lang="it-IT" sz="2000" dirty="0">
                  <a:latin typeface="Garamond" panose="02020404030301010803" pitchFamily="18" charset="0"/>
                </a:endParaRPr>
              </a:p>
              <a:p>
                <a:r>
                  <a:rPr lang="it-IT" sz="2000" dirty="0" err="1">
                    <a:latin typeface="Garamond" panose="02020404030301010803" pitchFamily="18" charset="0"/>
                  </a:rPr>
                  <a:t>It</a:t>
                </a:r>
                <a:r>
                  <a:rPr lang="it-IT" sz="2000" dirty="0">
                    <a:latin typeface="Garamond" panose="02020404030301010803" pitchFamily="18" charset="0"/>
                  </a:rPr>
                  <a:t> </a:t>
                </a:r>
                <a:r>
                  <a:rPr lang="it-IT" sz="2000" dirty="0" err="1">
                    <a:latin typeface="Garamond" panose="02020404030301010803" pitchFamily="18" charset="0"/>
                  </a:rPr>
                  <a:t>is</a:t>
                </a:r>
                <a:r>
                  <a:rPr lang="it-IT" sz="2000" dirty="0">
                    <a:latin typeface="Garamond" panose="02020404030301010803" pitchFamily="18" charset="0"/>
                  </a:rPr>
                  <a:t> </a:t>
                </a:r>
                <a:r>
                  <a:rPr lang="it-IT" sz="2000" dirty="0" err="1">
                    <a:latin typeface="Garamond" panose="02020404030301010803" pitchFamily="18" charset="0"/>
                  </a:rPr>
                  <a:t>possible</a:t>
                </a:r>
                <a:r>
                  <a:rPr lang="it-IT" sz="2000" dirty="0">
                    <a:latin typeface="Garamond" panose="02020404030301010803" pitchFamily="18" charset="0"/>
                  </a:rPr>
                  <a:t> to </a:t>
                </a:r>
                <a:r>
                  <a:rPr lang="it-IT" sz="2000" dirty="0" err="1">
                    <a:latin typeface="Garamond" panose="02020404030301010803" pitchFamily="18" charset="0"/>
                  </a:rPr>
                  <a:t>define</a:t>
                </a:r>
                <a:r>
                  <a:rPr lang="it-IT" sz="2000" dirty="0">
                    <a:latin typeface="Garamond" panose="02020404030301010803" pitchFamily="18" charset="0"/>
                  </a:rPr>
                  <a:t> </a:t>
                </a:r>
                <a:r>
                  <a:rPr lang="it-IT" sz="2000" dirty="0" err="1">
                    <a:latin typeface="Garamond" panose="02020404030301010803" pitchFamily="18" charset="0"/>
                  </a:rPr>
                  <a:t>Dirac’s</a:t>
                </a:r>
                <a:r>
                  <a:rPr lang="it-IT" sz="2000" dirty="0">
                    <a:latin typeface="Garamond" panose="02020404030301010803" pitchFamily="18" charset="0"/>
                  </a:rPr>
                  <a:t> </a:t>
                </a:r>
                <a:r>
                  <a:rPr lang="it-IT" sz="2000" dirty="0" err="1">
                    <a:latin typeface="Garamond" panose="02020404030301010803" pitchFamily="18" charset="0"/>
                  </a:rPr>
                  <a:t>brackets</a:t>
                </a:r>
                <a:r>
                  <a:rPr lang="it-IT" sz="2000" dirty="0">
                    <a:latin typeface="Garamond" panose="02020404030301010803" pitchFamily="18" charset="0"/>
                  </a:rPr>
                  <a:t> and solve the second class </a:t>
                </a:r>
                <a:r>
                  <a:rPr lang="it-IT" sz="2000" dirty="0" err="1">
                    <a:latin typeface="Garamond" panose="02020404030301010803" pitchFamily="18" charset="0"/>
                  </a:rPr>
                  <a:t>constraints</a:t>
                </a:r>
                <a:r>
                  <a:rPr lang="it-IT" sz="2000" dirty="0">
                    <a:latin typeface="Garamond" panose="02020404030301010803" pitchFamily="18" charset="0"/>
                  </a:rPr>
                  <a:t> </a:t>
                </a:r>
              </a:p>
              <a:p>
                <a:endParaRPr lang="it-IT" sz="2000" dirty="0">
                  <a:latin typeface="Garamond" panose="02020404030301010803" pitchFamily="18" charset="0"/>
                </a:endParaRPr>
              </a:p>
              <a:p>
                <a:endParaRPr lang="it-IT" sz="2000" dirty="0">
                  <a:latin typeface="Garamond" panose="02020404030301010803" pitchFamily="18" charset="0"/>
                </a:endParaRPr>
              </a:p>
              <a:p>
                <a:endParaRPr lang="it-IT" sz="2000" dirty="0">
                  <a:latin typeface="Garamond" panose="02020404030301010803" pitchFamily="18" charset="0"/>
                </a:endParaRPr>
              </a:p>
              <a:p>
                <a:endParaRPr lang="it-IT" sz="2000" dirty="0">
                  <a:latin typeface="Garamond" panose="02020404030301010803" pitchFamily="18" charset="0"/>
                </a:endParaRPr>
              </a:p>
              <a:p>
                <a:r>
                  <a:rPr lang="it-IT" sz="2000" dirty="0">
                    <a:latin typeface="Garamond" panose="02020404030301010803" pitchFamily="18" charset="0"/>
                  </a:rPr>
                  <a:t>The </a:t>
                </a:r>
                <a:r>
                  <a:rPr lang="it-IT" sz="2000" dirty="0" err="1">
                    <a:latin typeface="Garamond" panose="02020404030301010803" pitchFamily="18" charset="0"/>
                  </a:rPr>
                  <a:t>transformations</a:t>
                </a:r>
                <a:r>
                  <a:rPr lang="it-IT" sz="2000" dirty="0">
                    <a:latin typeface="Garamond" panose="02020404030301010803" pitchFamily="18" charset="0"/>
                  </a:rPr>
                  <a:t> from the Jordan to the Einstein frames </a:t>
                </a:r>
                <a:r>
                  <a:rPr lang="it-IT" sz="2000" dirty="0" err="1">
                    <a:latin typeface="Garamond" panose="02020404030301010803" pitchFamily="18" charset="0"/>
                  </a:rPr>
                  <a:t>result</a:t>
                </a:r>
                <a:r>
                  <a:rPr lang="it-IT" sz="2000" dirty="0">
                    <a:latin typeface="Garamond" panose="02020404030301010803" pitchFamily="18" charset="0"/>
                  </a:rPr>
                  <a:t> to be </a:t>
                </a:r>
                <a:r>
                  <a:rPr lang="it-IT" sz="2000" dirty="0" err="1">
                    <a:latin typeface="Garamond" panose="02020404030301010803" pitchFamily="18" charset="0"/>
                  </a:rPr>
                  <a:t>Hamiltonian</a:t>
                </a:r>
                <a:r>
                  <a:rPr lang="it-IT" sz="2000" dirty="0">
                    <a:latin typeface="Garamond" panose="02020404030301010803" pitchFamily="18" charset="0"/>
                  </a:rPr>
                  <a:t> </a:t>
                </a:r>
                <a:r>
                  <a:rPr lang="it-IT" sz="2000" dirty="0" err="1">
                    <a:latin typeface="Garamond" panose="02020404030301010803" pitchFamily="18" charset="0"/>
                  </a:rPr>
                  <a:t>canonical</a:t>
                </a:r>
                <a:r>
                  <a:rPr lang="it-IT" sz="2000" dirty="0">
                    <a:latin typeface="Garamond" panose="02020404030301010803" pitchFamily="18" charset="0"/>
                  </a:rPr>
                  <a:t> </a:t>
                </a:r>
                <a:r>
                  <a:rPr lang="it-IT" sz="2000" dirty="0" err="1">
                    <a:latin typeface="Garamond" panose="02020404030301010803" pitchFamily="18" charset="0"/>
                  </a:rPr>
                  <a:t>transformations</a:t>
                </a:r>
                <a:r>
                  <a:rPr lang="it-IT" sz="2000" dirty="0">
                    <a:latin typeface="Garamond" panose="02020404030301010803" pitchFamily="18" charset="0"/>
                  </a:rPr>
                  <a:t>. </a:t>
                </a:r>
                <a:r>
                  <a:rPr lang="it-IT" sz="2000" dirty="0" err="1">
                    <a:latin typeface="Garamond" panose="02020404030301010803" pitchFamily="18" charset="0"/>
                  </a:rPr>
                  <a:t>Remember</a:t>
                </a:r>
                <a:r>
                  <a:rPr lang="it-IT" sz="2000" dirty="0">
                    <a:latin typeface="Garamond" panose="02020404030301010803" pitchFamily="18" charset="0"/>
                  </a:rPr>
                  <a:t>: </a:t>
                </a:r>
                <a:r>
                  <a:rPr lang="it-IT" sz="2000" dirty="0" err="1">
                    <a:latin typeface="Garamond" panose="02020404030301010803" pitchFamily="18" charset="0"/>
                  </a:rPr>
                  <a:t>now</a:t>
                </a:r>
                <a:r>
                  <a:rPr lang="it-IT" sz="2000" dirty="0">
                    <a:latin typeface="Garamond" panose="02020404030301010803" pitchFamily="18" charset="0"/>
                  </a:rPr>
                  <a:t> the </a:t>
                </a:r>
                <a:r>
                  <a:rPr lang="it-IT" sz="2000" dirty="0" err="1">
                    <a:latin typeface="Garamond" panose="02020404030301010803" pitchFamily="18" charset="0"/>
                  </a:rPr>
                  <a:t>phase</a:t>
                </a:r>
                <a:r>
                  <a:rPr lang="it-IT" sz="2000" dirty="0">
                    <a:latin typeface="Garamond" panose="02020404030301010803" pitchFamily="18" charset="0"/>
                  </a:rPr>
                  <a:t> </a:t>
                </a:r>
                <a:r>
                  <a:rPr lang="it-IT" sz="2000" dirty="0" err="1">
                    <a:latin typeface="Garamond" panose="02020404030301010803" pitchFamily="18" charset="0"/>
                  </a:rPr>
                  <a:t>space</a:t>
                </a:r>
                <a:r>
                  <a:rPr lang="it-IT" sz="2000" dirty="0">
                    <a:latin typeface="Garamond" panose="02020404030301010803" pitchFamily="18" charset="0"/>
                  </a:rPr>
                  <a:t> </a:t>
                </a:r>
                <a:r>
                  <a:rPr lang="it-IT" sz="2000" dirty="0" err="1">
                    <a:latin typeface="Garamond" panose="02020404030301010803" pitchFamily="18" charset="0"/>
                  </a:rPr>
                  <a:t>is</a:t>
                </a:r>
                <a:r>
                  <a:rPr lang="it-IT" sz="2000" dirty="0">
                    <a:latin typeface="Garamond" panose="02020404030301010803" pitchFamily="18" charset="0"/>
                  </a:rPr>
                  <a:t> a </a:t>
                </a:r>
                <a:r>
                  <a:rPr lang="it-IT" sz="2000" dirty="0" err="1">
                    <a:latin typeface="Garamond" panose="02020404030301010803" pitchFamily="18" charset="0"/>
                  </a:rPr>
                  <a:t>reduced</a:t>
                </a:r>
                <a:r>
                  <a:rPr lang="it-IT" sz="2000" dirty="0">
                    <a:latin typeface="Garamond" panose="02020404030301010803" pitchFamily="18" charset="0"/>
                  </a:rPr>
                  <a:t> one, </a:t>
                </a:r>
                <a:r>
                  <a:rPr lang="it-IT" sz="2000" dirty="0" err="1">
                    <a:latin typeface="Garamond" panose="02020404030301010803" pitchFamily="18" charset="0"/>
                  </a:rPr>
                  <a:t>where</a:t>
                </a:r>
                <a:r>
                  <a:rPr lang="it-IT" sz="2000" dirty="0">
                    <a:latin typeface="Garamond" panose="02020404030301010803" pitchFamily="18" charset="0"/>
                  </a:rPr>
                  <a:t> </a:t>
                </a:r>
                <a:r>
                  <a:rPr lang="it-IT" sz="2000" dirty="0" err="1">
                    <a:latin typeface="Garamond" panose="02020404030301010803" pitchFamily="18" charset="0"/>
                  </a:rPr>
                  <a:t>we</a:t>
                </a:r>
                <a:r>
                  <a:rPr lang="it-IT" sz="2000" dirty="0">
                    <a:latin typeface="Garamond" panose="02020404030301010803" pitchFamily="18" charset="0"/>
                  </a:rPr>
                  <a:t> </a:t>
                </a:r>
                <a:r>
                  <a:rPr lang="it-IT" sz="2000" dirty="0" err="1">
                    <a:latin typeface="Garamond" panose="02020404030301010803" pitchFamily="18" charset="0"/>
                  </a:rPr>
                  <a:t>have</a:t>
                </a:r>
                <a:r>
                  <a:rPr lang="it-IT" sz="2000" dirty="0">
                    <a:latin typeface="Garamond" panose="02020404030301010803" pitchFamily="18" charset="0"/>
                  </a:rPr>
                  <a:t> gauge-</a:t>
                </a:r>
                <a:r>
                  <a:rPr lang="it-IT" sz="2000" dirty="0" err="1">
                    <a:latin typeface="Garamond" panose="02020404030301010803" pitchFamily="18" charset="0"/>
                  </a:rPr>
                  <a:t>fixed</a:t>
                </a:r>
                <a:r>
                  <a:rPr lang="it-IT" sz="2000" dirty="0">
                    <a:latin typeface="Garamond" panose="02020404030301010803" pitchFamily="18" charset="0"/>
                  </a:rPr>
                  <a:t> the </a:t>
                </a:r>
                <a:r>
                  <a:rPr lang="it-IT" sz="2000" dirty="0" err="1">
                    <a:latin typeface="Garamond" panose="02020404030301010803" pitchFamily="18" charset="0"/>
                  </a:rPr>
                  <a:t>lapse</a:t>
                </a:r>
                <a:r>
                  <a:rPr lang="it-IT" sz="2000" dirty="0">
                    <a:latin typeface="Garamond" panose="02020404030301010803" pitchFamily="18" charset="0"/>
                  </a:rPr>
                  <a:t> </a:t>
                </a:r>
                <a:r>
                  <a:rPr lang="it-IT" sz="2000" dirty="0" err="1">
                    <a:latin typeface="Garamond" panose="02020404030301010803" pitchFamily="18" charset="0"/>
                  </a:rPr>
                  <a:t>function</a:t>
                </a:r>
                <a:r>
                  <a:rPr lang="it-IT" sz="2000" dirty="0">
                    <a:latin typeface="Garamond" panose="02020404030301010803" pitchFamily="18" charset="0"/>
                  </a:rPr>
                  <a:t> </a:t>
                </a:r>
                <a14:m>
                  <m:oMath xmlns:m="http://schemas.openxmlformats.org/officeDocument/2006/math">
                    <m:r>
                      <a:rPr lang="it-IT" sz="2000" b="0" i="1" smtClean="0">
                        <a:latin typeface="Cambria Math" panose="02040503050406030204" pitchFamily="18" charset="0"/>
                      </a:rPr>
                      <m:t>𝑁</m:t>
                    </m:r>
                    <m:r>
                      <a:rPr lang="it-IT" sz="2000" b="0" i="1" smtClean="0">
                        <a:latin typeface="Cambria Math" panose="02040503050406030204" pitchFamily="18" charset="0"/>
                      </a:rPr>
                      <m:t> </m:t>
                    </m:r>
                  </m:oMath>
                </a14:m>
                <a:r>
                  <a:rPr lang="it-IT" sz="2000" dirty="0">
                    <a:latin typeface="Garamond" panose="02020404030301010803" pitchFamily="18" charset="0"/>
                  </a:rPr>
                  <a:t>and the shift </a:t>
                </a:r>
                <a:r>
                  <a:rPr lang="it-IT" sz="2000" dirty="0" err="1">
                    <a:latin typeface="Garamond" panose="02020404030301010803" pitchFamily="18" charset="0"/>
                  </a:rPr>
                  <a:t>functions</a:t>
                </a:r>
                <a:r>
                  <a:rPr lang="it-IT" sz="2000" dirty="0">
                    <a:latin typeface="Garamond" panose="02020404030301010803" pitchFamily="18" charset="0"/>
                  </a:rPr>
                  <a:t> </a:t>
                </a:r>
                <a14:m>
                  <m:oMath xmlns:m="http://schemas.openxmlformats.org/officeDocument/2006/math">
                    <m:sSub>
                      <m:sSubPr>
                        <m:ctrlPr>
                          <a:rPr lang="it-IT" sz="2000" i="1" smtClean="0">
                            <a:latin typeface="Cambria Math" panose="02040503050406030204" pitchFamily="18" charset="0"/>
                          </a:rPr>
                        </m:ctrlPr>
                      </m:sSubPr>
                      <m:e>
                        <m:r>
                          <a:rPr lang="it-IT" sz="2000" b="0" i="1" smtClean="0">
                            <a:latin typeface="Cambria Math" panose="02040503050406030204" pitchFamily="18" charset="0"/>
                          </a:rPr>
                          <m:t>𝑁</m:t>
                        </m:r>
                      </m:e>
                      <m:sub>
                        <m:r>
                          <a:rPr lang="it-IT" sz="2000" b="0" i="1" smtClean="0">
                            <a:latin typeface="Cambria Math" panose="02040503050406030204" pitchFamily="18" charset="0"/>
                          </a:rPr>
                          <m:t>𝑖</m:t>
                        </m:r>
                      </m:sub>
                    </m:sSub>
                  </m:oMath>
                </a14:m>
                <a:r>
                  <a:rPr lang="it-IT" sz="2000" dirty="0">
                    <a:latin typeface="Garamond" panose="02020404030301010803" pitchFamily="18" charset="0"/>
                  </a:rPr>
                  <a:t> . </a:t>
                </a:r>
              </a:p>
              <a:p>
                <a:endParaRPr lang="it-IT" sz="2000" dirty="0">
                  <a:latin typeface="Garamond" panose="02020404030301010803" pitchFamily="18" charset="0"/>
                </a:endParaRPr>
              </a:p>
              <a:p>
                <a:r>
                  <a:rPr lang="it-IT" sz="2000" dirty="0">
                    <a:latin typeface="Garamond" panose="02020404030301010803" pitchFamily="18" charset="0"/>
                  </a:rPr>
                  <a:t>Does </a:t>
                </a:r>
                <a:r>
                  <a:rPr lang="it-IT" sz="2000" dirty="0" err="1">
                    <a:latin typeface="Garamond" panose="02020404030301010803" pitchFamily="18" charset="0"/>
                  </a:rPr>
                  <a:t>it</a:t>
                </a:r>
                <a:r>
                  <a:rPr lang="it-IT" sz="2000" dirty="0">
                    <a:latin typeface="Garamond" panose="02020404030301010803" pitchFamily="18" charset="0"/>
                  </a:rPr>
                  <a:t> </a:t>
                </a:r>
                <a:r>
                  <a:rPr lang="it-IT" sz="2000" dirty="0" err="1">
                    <a:latin typeface="Garamond" panose="02020404030301010803" pitchFamily="18" charset="0"/>
                  </a:rPr>
                  <a:t>mean</a:t>
                </a:r>
                <a:r>
                  <a:rPr lang="it-IT" sz="2000" dirty="0">
                    <a:latin typeface="Garamond" panose="02020404030301010803" pitchFamily="18" charset="0"/>
                  </a:rPr>
                  <a:t> </a:t>
                </a:r>
                <a:r>
                  <a:rPr lang="it-IT" sz="2000" dirty="0" err="1">
                    <a:latin typeface="Garamond" panose="02020404030301010803" pitchFamily="18" charset="0"/>
                  </a:rPr>
                  <a:t>that</a:t>
                </a:r>
                <a:r>
                  <a:rPr lang="it-IT" sz="2000" dirty="0">
                    <a:latin typeface="Garamond" panose="02020404030301010803" pitchFamily="18" charset="0"/>
                  </a:rPr>
                  <a:t> the </a:t>
                </a:r>
                <a:r>
                  <a:rPr lang="it-IT" sz="2000" dirty="0" err="1">
                    <a:latin typeface="Garamond" panose="02020404030301010803" pitchFamily="18" charset="0"/>
                  </a:rPr>
                  <a:t>two</a:t>
                </a:r>
                <a:r>
                  <a:rPr lang="it-IT" sz="2000" dirty="0">
                    <a:latin typeface="Garamond" panose="02020404030301010803" pitchFamily="18" charset="0"/>
                  </a:rPr>
                  <a:t> frames are </a:t>
                </a:r>
                <a:r>
                  <a:rPr lang="it-IT" sz="2000" dirty="0" err="1">
                    <a:latin typeface="Garamond" panose="02020404030301010803" pitchFamily="18" charset="0"/>
                  </a:rPr>
                  <a:t>physically</a:t>
                </a:r>
                <a:r>
                  <a:rPr lang="it-IT" sz="2000" dirty="0">
                    <a:latin typeface="Garamond" panose="02020404030301010803" pitchFamily="18" charset="0"/>
                  </a:rPr>
                  <a:t> </a:t>
                </a:r>
                <a:r>
                  <a:rPr lang="it-IT" sz="2000" dirty="0" err="1">
                    <a:latin typeface="Garamond" panose="02020404030301010803" pitchFamily="18" charset="0"/>
                  </a:rPr>
                  <a:t>equivalent</a:t>
                </a:r>
                <a:r>
                  <a:rPr lang="it-IT" sz="2000" dirty="0">
                    <a:latin typeface="Garamond" panose="02020404030301010803" pitchFamily="18" charset="0"/>
                  </a:rPr>
                  <a:t>? </a:t>
                </a:r>
              </a:p>
              <a:p>
                <a:endParaRPr lang="it-IT" sz="2000" dirty="0">
                  <a:latin typeface="Garamond" panose="02020404030301010803" pitchFamily="18" charset="0"/>
                </a:endParaRPr>
              </a:p>
              <a:p>
                <a:endParaRPr lang="it-IT" sz="2000" dirty="0">
                  <a:latin typeface="Garamond" panose="02020404030301010803" pitchFamily="18" charset="0"/>
                </a:endParaRPr>
              </a:p>
              <a:p>
                <a:endParaRPr lang="it-IT" sz="2000" dirty="0">
                  <a:latin typeface="Garamond" panose="02020404030301010803" pitchFamily="18" charset="0"/>
                </a:endParaRPr>
              </a:p>
              <a:p>
                <a:endParaRPr lang="it-IT" sz="2000" dirty="0">
                  <a:latin typeface="Garamond" panose="02020404030301010803" pitchFamily="18" charset="0"/>
                </a:endParaRPr>
              </a:p>
              <a:p>
                <a:endParaRPr lang="it-IT" sz="2000" dirty="0">
                  <a:latin typeface="Garamond" panose="02020404030301010803" pitchFamily="18" charset="0"/>
                </a:endParaRPr>
              </a:p>
            </p:txBody>
          </p:sp>
        </mc:Choice>
        <mc:Fallback xmlns="">
          <p:sp>
            <p:nvSpPr>
              <p:cNvPr id="3" name="Segnaposto contenuto 2">
                <a:extLst>
                  <a:ext uri="{FF2B5EF4-FFF2-40B4-BE49-F238E27FC236}">
                    <a16:creationId xmlns:a16="http://schemas.microsoft.com/office/drawing/2014/main" id="{7A869656-7709-59E3-9C23-7D531A7BA238}"/>
                  </a:ext>
                </a:extLst>
              </p:cNvPr>
              <p:cNvSpPr>
                <a:spLocks noGrp="1" noRot="1" noChangeAspect="1" noMove="1" noResize="1" noEditPoints="1" noAdjustHandles="1" noChangeArrowheads="1" noChangeShapeType="1" noTextEdit="1"/>
              </p:cNvSpPr>
              <p:nvPr>
                <p:ph idx="1"/>
              </p:nvPr>
            </p:nvSpPr>
            <p:spPr>
              <a:xfrm>
                <a:off x="838200" y="1102864"/>
                <a:ext cx="10515600" cy="5074099"/>
              </a:xfrm>
              <a:blipFill>
                <a:blip r:embed="rId3"/>
                <a:stretch>
                  <a:fillRect l="-483" t="-1746"/>
                </a:stretch>
              </a:blipFill>
            </p:spPr>
            <p:txBody>
              <a:bodyPr/>
              <a:lstStyle/>
              <a:p>
                <a:r>
                  <a:rPr lang="en-US">
                    <a:noFill/>
                  </a:rPr>
                  <a:t> </a:t>
                </a:r>
              </a:p>
            </p:txBody>
          </p:sp>
        </mc:Fallback>
      </mc:AlternateContent>
      <p:pic>
        <p:nvPicPr>
          <p:cNvPr id="4" name="Immagine 3">
            <a:extLst>
              <a:ext uri="{FF2B5EF4-FFF2-40B4-BE49-F238E27FC236}">
                <a16:creationId xmlns:a16="http://schemas.microsoft.com/office/drawing/2014/main" id="{E95128B4-093E-2808-345B-A583DE942876}"/>
              </a:ext>
            </a:extLst>
          </p:cNvPr>
          <p:cNvPicPr>
            <a:picLocks noChangeAspect="1"/>
          </p:cNvPicPr>
          <p:nvPr/>
        </p:nvPicPr>
        <p:blipFill>
          <a:blip r:embed="rId4"/>
          <a:stretch>
            <a:fillRect/>
          </a:stretch>
        </p:blipFill>
        <p:spPr>
          <a:xfrm>
            <a:off x="747275" y="3588095"/>
            <a:ext cx="10374255" cy="380008"/>
          </a:xfrm>
          <a:prstGeom prst="rect">
            <a:avLst/>
          </a:prstGeom>
        </p:spPr>
      </p:pic>
      <p:pic>
        <p:nvPicPr>
          <p:cNvPr id="6" name="Immagine 5">
            <a:extLst>
              <a:ext uri="{FF2B5EF4-FFF2-40B4-BE49-F238E27FC236}">
                <a16:creationId xmlns:a16="http://schemas.microsoft.com/office/drawing/2014/main" id="{1A4930F9-2A47-ABC1-3DC7-1FBA041AF3C3}"/>
              </a:ext>
            </a:extLst>
          </p:cNvPr>
          <p:cNvPicPr>
            <a:picLocks noChangeAspect="1"/>
          </p:cNvPicPr>
          <p:nvPr/>
        </p:nvPicPr>
        <p:blipFill>
          <a:blip r:embed="rId5"/>
          <a:stretch>
            <a:fillRect/>
          </a:stretch>
        </p:blipFill>
        <p:spPr>
          <a:xfrm>
            <a:off x="605930" y="1602217"/>
            <a:ext cx="10606523" cy="338114"/>
          </a:xfrm>
          <a:prstGeom prst="rect">
            <a:avLst/>
          </a:prstGeom>
        </p:spPr>
      </p:pic>
    </p:spTree>
    <p:extLst>
      <p:ext uri="{BB962C8B-B14F-4D97-AF65-F5344CB8AC3E}">
        <p14:creationId xmlns:p14="http://schemas.microsoft.com/office/powerpoint/2010/main" val="2885391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A6B53F-36C5-C36F-CE1F-5F8CBD4E6118}"/>
              </a:ext>
            </a:extLst>
          </p:cNvPr>
          <p:cNvSpPr>
            <a:spLocks noGrp="1"/>
          </p:cNvSpPr>
          <p:nvPr>
            <p:ph type="title"/>
          </p:nvPr>
        </p:nvSpPr>
        <p:spPr>
          <a:xfrm>
            <a:off x="623539" y="-45162"/>
            <a:ext cx="10515600" cy="1325563"/>
          </a:xfrm>
        </p:spPr>
        <p:txBody>
          <a:bodyPr>
            <a:normAutofit/>
          </a:bodyPr>
          <a:lstStyle/>
          <a:p>
            <a:pPr algn="ctr"/>
            <a:r>
              <a:rPr lang="en-US" sz="3200" b="1">
                <a:latin typeface="Garamond" panose="02020404030301010803" pitchFamily="18" charset="0"/>
              </a:rPr>
              <a:t>CANONICAL EQUIVALENCE AND PHYSICAL EQUIVALENCE</a:t>
            </a:r>
            <a:endParaRPr lang="en-US" sz="3200" b="1" dirty="0">
              <a:latin typeface="Garamond" panose="02020404030301010803" pitchFamily="18" charset="0"/>
            </a:endParaRPr>
          </a:p>
        </p:txBody>
      </p:sp>
      <p:sp>
        <p:nvSpPr>
          <p:cNvPr id="3" name="Segnaposto contenuto 2">
            <a:extLst>
              <a:ext uri="{FF2B5EF4-FFF2-40B4-BE49-F238E27FC236}">
                <a16:creationId xmlns:a16="http://schemas.microsoft.com/office/drawing/2014/main" id="{BC6BDE46-38DB-4733-E76A-56E7B355DEC7}"/>
              </a:ext>
            </a:extLst>
          </p:cNvPr>
          <p:cNvSpPr>
            <a:spLocks noGrp="1"/>
          </p:cNvSpPr>
          <p:nvPr>
            <p:ph idx="1"/>
          </p:nvPr>
        </p:nvSpPr>
        <p:spPr>
          <a:xfrm>
            <a:off x="623539" y="1110958"/>
            <a:ext cx="10730261" cy="5542090"/>
          </a:xfrm>
        </p:spPr>
        <p:txBody>
          <a:bodyPr>
            <a:normAutofit fontScale="92500" lnSpcReduction="10000"/>
          </a:bodyPr>
          <a:lstStyle/>
          <a:p>
            <a:r>
              <a:rPr lang="en-US" sz="2000">
                <a:latin typeface="Garamond" panose="02020404030301010803" pitchFamily="18" charset="0"/>
              </a:rPr>
              <a:t>Harmonic Oscillator (Goldstein )</a:t>
            </a:r>
          </a:p>
          <a:p>
            <a:pPr marL="0" indent="0">
              <a:buNone/>
            </a:pPr>
            <a:endParaRPr lang="en-US" sz="2400">
              <a:latin typeface="Garamond" panose="02020404030301010803" pitchFamily="18" charset="0"/>
            </a:endParaRPr>
          </a:p>
          <a:p>
            <a:endParaRPr lang="en-US" sz="2000">
              <a:latin typeface="Garamond" panose="02020404030301010803" pitchFamily="18" charset="0"/>
            </a:endParaRPr>
          </a:p>
          <a:p>
            <a:r>
              <a:rPr lang="en-US" sz="2000">
                <a:latin typeface="Garamond" panose="02020404030301010803" pitchFamily="18" charset="0"/>
              </a:rPr>
              <a:t>Canonical transformations (not symmetry of the system…)</a:t>
            </a:r>
          </a:p>
          <a:p>
            <a:endParaRPr lang="en-US" sz="2200">
              <a:latin typeface="Garamond" panose="02020404030301010803" pitchFamily="18" charset="0"/>
            </a:endParaRPr>
          </a:p>
          <a:p>
            <a:pPr marL="0" indent="0">
              <a:buNone/>
            </a:pPr>
            <a:endParaRPr lang="en-US" sz="2000">
              <a:latin typeface="Garamond" panose="02020404030301010803" pitchFamily="18" charset="0"/>
            </a:endParaRPr>
          </a:p>
          <a:p>
            <a:r>
              <a:rPr lang="en-US" sz="2000">
                <a:latin typeface="Garamond" panose="02020404030301010803" pitchFamily="18" charset="0"/>
              </a:rPr>
              <a:t>Therefore the Hamiltonian becomes</a:t>
            </a:r>
          </a:p>
          <a:p>
            <a:pPr marL="0" indent="0">
              <a:buNone/>
            </a:pPr>
            <a:endParaRPr lang="en-US" sz="2000">
              <a:latin typeface="Garamond" panose="02020404030301010803" pitchFamily="18" charset="0"/>
            </a:endParaRPr>
          </a:p>
          <a:p>
            <a:pPr marL="0" indent="0">
              <a:buNone/>
            </a:pPr>
            <a:endParaRPr lang="en-US" sz="2000">
              <a:latin typeface="Garamond" panose="02020404030301010803" pitchFamily="18" charset="0"/>
            </a:endParaRPr>
          </a:p>
          <a:p>
            <a:r>
              <a:rPr lang="en-US" sz="2000">
                <a:latin typeface="Garamond" panose="02020404030301010803" pitchFamily="18" charset="0"/>
              </a:rPr>
              <a:t>and then, </a:t>
            </a:r>
          </a:p>
          <a:p>
            <a:endParaRPr lang="en-US" sz="2000">
              <a:latin typeface="Garamond" panose="02020404030301010803" pitchFamily="18" charset="0"/>
            </a:endParaRPr>
          </a:p>
          <a:p>
            <a:endParaRPr lang="en-US" sz="2000">
              <a:latin typeface="Garamond" panose="02020404030301010803" pitchFamily="18" charset="0"/>
            </a:endParaRPr>
          </a:p>
          <a:p>
            <a:pPr marL="0" indent="0">
              <a:buNone/>
            </a:pPr>
            <a:endParaRPr lang="en-US" sz="2000">
              <a:latin typeface="Garamond" panose="02020404030301010803" pitchFamily="18" charset="0"/>
            </a:endParaRPr>
          </a:p>
          <a:p>
            <a:endParaRPr lang="en-US" sz="2000">
              <a:latin typeface="Garamond" panose="02020404030301010803" pitchFamily="18" charset="0"/>
            </a:endParaRPr>
          </a:p>
          <a:p>
            <a:r>
              <a:rPr lang="en-US" sz="2000">
                <a:latin typeface="Garamond" panose="02020404030301010803" pitchFamily="18" charset="0"/>
              </a:rPr>
              <a:t>Notice that the harmonic oscillator is mapped into a free particle  </a:t>
            </a:r>
            <a:endParaRPr lang="en-US" sz="2000" dirty="0">
              <a:latin typeface="Garamond" panose="02020404030301010803" pitchFamily="18" charset="0"/>
            </a:endParaRPr>
          </a:p>
        </p:txBody>
      </p:sp>
      <p:pic>
        <p:nvPicPr>
          <p:cNvPr id="5" name="Immagine 4">
            <a:extLst>
              <a:ext uri="{FF2B5EF4-FFF2-40B4-BE49-F238E27FC236}">
                <a16:creationId xmlns:a16="http://schemas.microsoft.com/office/drawing/2014/main" id="{4744311F-8D81-235E-C7E7-E9AC9F199A6F}"/>
              </a:ext>
            </a:extLst>
          </p:cNvPr>
          <p:cNvPicPr>
            <a:picLocks noChangeAspect="1"/>
          </p:cNvPicPr>
          <p:nvPr/>
        </p:nvPicPr>
        <p:blipFill>
          <a:blip r:embed="rId2"/>
          <a:stretch>
            <a:fillRect/>
          </a:stretch>
        </p:blipFill>
        <p:spPr>
          <a:xfrm>
            <a:off x="4784759" y="1460231"/>
            <a:ext cx="1854200" cy="508000"/>
          </a:xfrm>
          <a:prstGeom prst="rect">
            <a:avLst/>
          </a:prstGeom>
        </p:spPr>
      </p:pic>
      <p:pic>
        <p:nvPicPr>
          <p:cNvPr id="8" name="Immagine 7">
            <a:extLst>
              <a:ext uri="{FF2B5EF4-FFF2-40B4-BE49-F238E27FC236}">
                <a16:creationId xmlns:a16="http://schemas.microsoft.com/office/drawing/2014/main" id="{545960BE-8281-AED3-0E6C-C2978E34657C}"/>
              </a:ext>
            </a:extLst>
          </p:cNvPr>
          <p:cNvPicPr>
            <a:picLocks noChangeAspect="1"/>
          </p:cNvPicPr>
          <p:nvPr/>
        </p:nvPicPr>
        <p:blipFill>
          <a:blip r:embed="rId3"/>
          <a:stretch>
            <a:fillRect/>
          </a:stretch>
        </p:blipFill>
        <p:spPr>
          <a:xfrm>
            <a:off x="4617689" y="2775407"/>
            <a:ext cx="3416300" cy="558800"/>
          </a:xfrm>
          <a:prstGeom prst="rect">
            <a:avLst/>
          </a:prstGeom>
        </p:spPr>
      </p:pic>
      <p:pic>
        <p:nvPicPr>
          <p:cNvPr id="9" name="Immagine 8">
            <a:extLst>
              <a:ext uri="{FF2B5EF4-FFF2-40B4-BE49-F238E27FC236}">
                <a16:creationId xmlns:a16="http://schemas.microsoft.com/office/drawing/2014/main" id="{C7F22190-D5D1-2372-5385-F9776250573A}"/>
              </a:ext>
            </a:extLst>
          </p:cNvPr>
          <p:cNvPicPr>
            <a:picLocks noChangeAspect="1"/>
          </p:cNvPicPr>
          <p:nvPr/>
        </p:nvPicPr>
        <p:blipFill>
          <a:blip r:embed="rId4"/>
          <a:stretch>
            <a:fillRect/>
          </a:stretch>
        </p:blipFill>
        <p:spPr>
          <a:xfrm>
            <a:off x="4992973" y="4036640"/>
            <a:ext cx="1103027" cy="220605"/>
          </a:xfrm>
          <a:prstGeom prst="rect">
            <a:avLst/>
          </a:prstGeom>
        </p:spPr>
      </p:pic>
      <p:pic>
        <p:nvPicPr>
          <p:cNvPr id="10" name="Immagine 9">
            <a:extLst>
              <a:ext uri="{FF2B5EF4-FFF2-40B4-BE49-F238E27FC236}">
                <a16:creationId xmlns:a16="http://schemas.microsoft.com/office/drawing/2014/main" id="{3BD17347-ED69-C74C-667D-5F48BF21DED8}"/>
              </a:ext>
            </a:extLst>
          </p:cNvPr>
          <p:cNvPicPr>
            <a:picLocks noChangeAspect="1"/>
          </p:cNvPicPr>
          <p:nvPr/>
        </p:nvPicPr>
        <p:blipFill>
          <a:blip r:embed="rId5"/>
          <a:stretch>
            <a:fillRect/>
          </a:stretch>
        </p:blipFill>
        <p:spPr>
          <a:xfrm>
            <a:off x="2834728" y="5258983"/>
            <a:ext cx="6375400" cy="558800"/>
          </a:xfrm>
          <a:prstGeom prst="rect">
            <a:avLst/>
          </a:prstGeom>
        </p:spPr>
      </p:pic>
    </p:spTree>
    <p:extLst>
      <p:ext uri="{BB962C8B-B14F-4D97-AF65-F5344CB8AC3E}">
        <p14:creationId xmlns:p14="http://schemas.microsoft.com/office/powerpoint/2010/main" val="2172607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7F9F8E-75DE-624C-A700-491825339785}"/>
              </a:ext>
            </a:extLst>
          </p:cNvPr>
          <p:cNvSpPr>
            <a:spLocks noGrp="1"/>
          </p:cNvSpPr>
          <p:nvPr>
            <p:ph type="title"/>
          </p:nvPr>
        </p:nvSpPr>
        <p:spPr>
          <a:xfrm>
            <a:off x="765311" y="229747"/>
            <a:ext cx="10515600" cy="1325563"/>
          </a:xfrm>
        </p:spPr>
        <p:txBody>
          <a:bodyPr>
            <a:normAutofit/>
          </a:bodyPr>
          <a:lstStyle/>
          <a:p>
            <a:pPr algn="ctr"/>
            <a:r>
              <a:rPr lang="en-US" dirty="0">
                <a:latin typeface="Garamond" panose="02020404030301010803" pitchFamily="18" charset="0"/>
              </a:rPr>
              <a:t>ANTI-GRAVITY TRANSFORMATIONS</a:t>
            </a:r>
            <a:br>
              <a:rPr lang="en-US" dirty="0">
                <a:latin typeface="Garamond" panose="02020404030301010803" pitchFamily="18" charset="0"/>
              </a:rPr>
            </a:br>
            <a:r>
              <a:rPr lang="en-US" dirty="0">
                <a:latin typeface="Garamond" panose="02020404030301010803" pitchFamily="18" charset="0"/>
              </a:rPr>
              <a:t>(Canonical Transformations)</a:t>
            </a:r>
          </a:p>
        </p:txBody>
      </p:sp>
      <p:sp>
        <p:nvSpPr>
          <p:cNvPr id="3" name="Segnaposto contenuto 2">
            <a:extLst>
              <a:ext uri="{FF2B5EF4-FFF2-40B4-BE49-F238E27FC236}">
                <a16:creationId xmlns:a16="http://schemas.microsoft.com/office/drawing/2014/main" id="{0023F6B3-0F73-ED49-8689-F525052DA84B}"/>
              </a:ext>
            </a:extLst>
          </p:cNvPr>
          <p:cNvSpPr>
            <a:spLocks noGrp="1"/>
          </p:cNvSpPr>
          <p:nvPr>
            <p:ph idx="1"/>
          </p:nvPr>
        </p:nvSpPr>
        <p:spPr>
          <a:xfrm>
            <a:off x="838200" y="1825624"/>
            <a:ext cx="11277600" cy="5032376"/>
          </a:xfrm>
        </p:spPr>
        <p:txBody>
          <a:bodyPr>
            <a:normAutofit fontScale="85000" lnSpcReduction="20000"/>
          </a:bodyPr>
          <a:lstStyle/>
          <a:p>
            <a:r>
              <a:rPr lang="en-US" dirty="0">
                <a:latin typeface="Garamond" panose="02020404030301010803" pitchFamily="18" charset="0"/>
              </a:rPr>
              <a:t>There exist Hamiltonian Canonical Transformations on the extended phase space: </a:t>
            </a:r>
          </a:p>
          <a:p>
            <a:pPr marL="0" indent="0">
              <a:buNone/>
            </a:pPr>
            <a:r>
              <a:rPr lang="en-US" dirty="0">
                <a:latin typeface="Garamond" panose="02020404030301010803" pitchFamily="18" charset="0"/>
              </a:rPr>
              <a:t>   The Anti-Gravity transformations</a:t>
            </a:r>
          </a:p>
          <a:p>
            <a:pPr marL="0" indent="0">
              <a:buNone/>
            </a:pPr>
            <a:r>
              <a:rPr lang="en-US" dirty="0">
                <a:latin typeface="Garamond" panose="02020404030301010803" pitchFamily="18" charset="0"/>
              </a:rPr>
              <a:t>                                                                                                             </a:t>
            </a:r>
          </a:p>
          <a:p>
            <a:pPr marL="0" indent="0">
              <a:buNone/>
            </a:pPr>
            <a:r>
              <a:rPr lang="en-US" dirty="0">
                <a:latin typeface="Garamond" panose="02020404030301010803" pitchFamily="18" charset="0"/>
              </a:rPr>
              <a:t>        </a:t>
            </a:r>
          </a:p>
          <a:p>
            <a:endParaRPr lang="en-US" dirty="0">
              <a:latin typeface="Garamond" panose="02020404030301010803" pitchFamily="18" charset="0"/>
            </a:endParaRPr>
          </a:p>
          <a:p>
            <a:endParaRPr lang="en-US" dirty="0">
              <a:latin typeface="Garamond" panose="02020404030301010803" pitchFamily="18" charset="0"/>
            </a:endParaRPr>
          </a:p>
          <a:p>
            <a:pPr marL="0" indent="0">
              <a:buNone/>
            </a:pPr>
            <a:endParaRPr lang="en-US" dirty="0">
              <a:latin typeface="Garamond" panose="02020404030301010803" pitchFamily="18" charset="0"/>
            </a:endParaRPr>
          </a:p>
          <a:p>
            <a:pPr marL="0" indent="0">
              <a:buNone/>
            </a:pPr>
            <a:endParaRPr lang="en-US" dirty="0">
              <a:latin typeface="Garamond" panose="02020404030301010803" pitchFamily="18" charset="0"/>
            </a:endParaRPr>
          </a:p>
          <a:p>
            <a:r>
              <a:rPr lang="en-US" dirty="0">
                <a:latin typeface="Garamond" panose="02020404030301010803" pitchFamily="18" charset="0"/>
              </a:rPr>
              <a:t>In two dimensions,  they look like </a:t>
            </a:r>
          </a:p>
          <a:p>
            <a:endParaRPr lang="en-US" dirty="0">
              <a:latin typeface="Garamond" panose="02020404030301010803" pitchFamily="18" charset="0"/>
            </a:endParaRPr>
          </a:p>
          <a:p>
            <a:endParaRPr lang="en-US" dirty="0">
              <a:latin typeface="Garamond" panose="02020404030301010803" pitchFamily="18" charset="0"/>
            </a:endParaRPr>
          </a:p>
          <a:p>
            <a:r>
              <a:rPr lang="en-US" dirty="0">
                <a:latin typeface="Garamond" panose="02020404030301010803" pitchFamily="18" charset="0"/>
              </a:rPr>
              <a:t>Since this theory is canonically equivalent to B-D theory, the constraint algebra of secondary first class constraints (    ,      ) is like B-D theory’s one.</a:t>
            </a:r>
          </a:p>
        </p:txBody>
      </p:sp>
      <p:pic>
        <p:nvPicPr>
          <p:cNvPr id="7" name="Immagine 6">
            <a:extLst>
              <a:ext uri="{FF2B5EF4-FFF2-40B4-BE49-F238E27FC236}">
                <a16:creationId xmlns:a16="http://schemas.microsoft.com/office/drawing/2014/main" id="{F6921BA5-D865-8A40-BE25-BBB7BDF2A875}"/>
              </a:ext>
            </a:extLst>
          </p:cNvPr>
          <p:cNvPicPr>
            <a:picLocks noChangeAspect="1"/>
          </p:cNvPicPr>
          <p:nvPr/>
        </p:nvPicPr>
        <p:blipFill>
          <a:blip r:embed="rId3"/>
          <a:stretch>
            <a:fillRect/>
          </a:stretch>
        </p:blipFill>
        <p:spPr>
          <a:xfrm>
            <a:off x="5039331" y="6311806"/>
            <a:ext cx="287385" cy="277475"/>
          </a:xfrm>
          <a:prstGeom prst="rect">
            <a:avLst/>
          </a:prstGeom>
        </p:spPr>
      </p:pic>
      <p:pic>
        <p:nvPicPr>
          <p:cNvPr id="8" name="Immagine 7">
            <a:extLst>
              <a:ext uri="{FF2B5EF4-FFF2-40B4-BE49-F238E27FC236}">
                <a16:creationId xmlns:a16="http://schemas.microsoft.com/office/drawing/2014/main" id="{8B2D0444-83AB-F945-83A7-DF280B36FC7D}"/>
              </a:ext>
            </a:extLst>
          </p:cNvPr>
          <p:cNvPicPr>
            <a:picLocks noChangeAspect="1"/>
          </p:cNvPicPr>
          <p:nvPr/>
        </p:nvPicPr>
        <p:blipFill>
          <a:blip r:embed="rId4"/>
          <a:stretch>
            <a:fillRect/>
          </a:stretch>
        </p:blipFill>
        <p:spPr>
          <a:xfrm>
            <a:off x="5488551" y="6319041"/>
            <a:ext cx="390548" cy="320450"/>
          </a:xfrm>
          <a:prstGeom prst="rect">
            <a:avLst/>
          </a:prstGeom>
        </p:spPr>
      </p:pic>
      <p:pic>
        <p:nvPicPr>
          <p:cNvPr id="9" name="Immagine 8">
            <a:extLst>
              <a:ext uri="{FF2B5EF4-FFF2-40B4-BE49-F238E27FC236}">
                <a16:creationId xmlns:a16="http://schemas.microsoft.com/office/drawing/2014/main" id="{EA99D719-D13F-5346-8A9B-DE2B6A2FE22D}"/>
              </a:ext>
            </a:extLst>
          </p:cNvPr>
          <p:cNvPicPr>
            <a:picLocks noChangeAspect="1"/>
          </p:cNvPicPr>
          <p:nvPr/>
        </p:nvPicPr>
        <p:blipFill>
          <a:blip r:embed="rId5"/>
          <a:stretch>
            <a:fillRect/>
          </a:stretch>
        </p:blipFill>
        <p:spPr>
          <a:xfrm>
            <a:off x="9453203" y="2747395"/>
            <a:ext cx="2516109" cy="2795677"/>
          </a:xfrm>
          <a:prstGeom prst="rect">
            <a:avLst/>
          </a:prstGeom>
        </p:spPr>
      </p:pic>
      <p:pic>
        <p:nvPicPr>
          <p:cNvPr id="25" name="Immagine 24">
            <a:extLst>
              <a:ext uri="{FF2B5EF4-FFF2-40B4-BE49-F238E27FC236}">
                <a16:creationId xmlns:a16="http://schemas.microsoft.com/office/drawing/2014/main" id="{4810BAB2-26C1-A947-9717-B984C6CA7ACD}"/>
              </a:ext>
            </a:extLst>
          </p:cNvPr>
          <p:cNvPicPr>
            <a:picLocks noChangeAspect="1"/>
          </p:cNvPicPr>
          <p:nvPr/>
        </p:nvPicPr>
        <p:blipFill>
          <a:blip r:embed="rId6"/>
          <a:stretch>
            <a:fillRect/>
          </a:stretch>
        </p:blipFill>
        <p:spPr>
          <a:xfrm>
            <a:off x="4193834" y="5394202"/>
            <a:ext cx="2979983" cy="282772"/>
          </a:xfrm>
          <a:prstGeom prst="rect">
            <a:avLst/>
          </a:prstGeom>
        </p:spPr>
      </p:pic>
      <p:sp>
        <p:nvSpPr>
          <p:cNvPr id="27" name="CasellaDiTesto 26">
            <a:extLst>
              <a:ext uri="{FF2B5EF4-FFF2-40B4-BE49-F238E27FC236}">
                <a16:creationId xmlns:a16="http://schemas.microsoft.com/office/drawing/2014/main" id="{7367BC45-35C2-8B41-B63A-33414F39AE06}"/>
              </a:ext>
            </a:extLst>
          </p:cNvPr>
          <p:cNvSpPr txBox="1"/>
          <p:nvPr/>
        </p:nvSpPr>
        <p:spPr>
          <a:xfrm>
            <a:off x="9583555" y="5439555"/>
            <a:ext cx="2255406" cy="369332"/>
          </a:xfrm>
          <a:prstGeom prst="rect">
            <a:avLst/>
          </a:prstGeom>
          <a:noFill/>
        </p:spPr>
        <p:txBody>
          <a:bodyPr wrap="square" rtlCol="0">
            <a:spAutoFit/>
          </a:bodyPr>
          <a:lstStyle/>
          <a:p>
            <a:r>
              <a:rPr lang="en-US" dirty="0">
                <a:latin typeface="Garamond" panose="02020404030301010803" pitchFamily="18" charset="0"/>
              </a:rPr>
              <a:t>M. </a:t>
            </a:r>
            <a:r>
              <a:rPr lang="en-US" dirty="0" err="1">
                <a:latin typeface="Garamond" panose="02020404030301010803" pitchFamily="18" charset="0"/>
              </a:rPr>
              <a:t>Niedermaier</a:t>
            </a:r>
            <a:r>
              <a:rPr lang="en-US" dirty="0">
                <a:latin typeface="Garamond" panose="02020404030301010803" pitchFamily="18" charset="0"/>
              </a:rPr>
              <a:t> 2019</a:t>
            </a:r>
          </a:p>
        </p:txBody>
      </p:sp>
      <p:pic>
        <p:nvPicPr>
          <p:cNvPr id="10" name="Immagine 9">
            <a:extLst>
              <a:ext uri="{FF2B5EF4-FFF2-40B4-BE49-F238E27FC236}">
                <a16:creationId xmlns:a16="http://schemas.microsoft.com/office/drawing/2014/main" id="{43005640-0641-95D8-8C97-E437BAE08550}"/>
              </a:ext>
            </a:extLst>
          </p:cNvPr>
          <p:cNvPicPr>
            <a:picLocks noChangeAspect="1"/>
          </p:cNvPicPr>
          <p:nvPr/>
        </p:nvPicPr>
        <p:blipFill>
          <a:blip r:embed="rId7"/>
          <a:stretch>
            <a:fillRect/>
          </a:stretch>
        </p:blipFill>
        <p:spPr>
          <a:xfrm>
            <a:off x="1027091" y="3007100"/>
            <a:ext cx="8024480" cy="1246470"/>
          </a:xfrm>
          <a:prstGeom prst="rect">
            <a:avLst/>
          </a:prstGeom>
        </p:spPr>
      </p:pic>
      <mc:AlternateContent xmlns:mc="http://schemas.openxmlformats.org/markup-compatibility/2006">
        <mc:Choice xmlns:a14="http://schemas.microsoft.com/office/drawing/2010/main" Requires="a14">
          <p:sp>
            <p:nvSpPr>
              <p:cNvPr id="11" name="CasellaDiTesto 10">
                <a:extLst>
                  <a:ext uri="{FF2B5EF4-FFF2-40B4-BE49-F238E27FC236}">
                    <a16:creationId xmlns:a16="http://schemas.microsoft.com/office/drawing/2014/main" id="{B909387B-073A-E72F-DC39-E82280F7E500}"/>
                  </a:ext>
                </a:extLst>
              </p:cNvPr>
              <p:cNvSpPr txBox="1"/>
              <p:nvPr/>
            </p:nvSpPr>
            <p:spPr>
              <a:xfrm>
                <a:off x="8541687" y="4316461"/>
                <a:ext cx="153005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Carrolian Gravity,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G</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 </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0</a:t>
                </a:r>
              </a:p>
            </p:txBody>
          </p:sp>
        </mc:Choice>
        <mc:Fallback>
          <p:sp>
            <p:nvSpPr>
              <p:cNvPr id="11" name="CasellaDiTesto 10">
                <a:extLst>
                  <a:ext uri="{FF2B5EF4-FFF2-40B4-BE49-F238E27FC236}">
                    <a16:creationId xmlns:a16="http://schemas.microsoft.com/office/drawing/2014/main" id="{B909387B-073A-E72F-DC39-E82280F7E500}"/>
                  </a:ext>
                </a:extLst>
              </p:cNvPr>
              <p:cNvSpPr txBox="1">
                <a:spLocks noRot="1" noChangeAspect="1" noMove="1" noResize="1" noEditPoints="1" noAdjustHandles="1" noChangeArrowheads="1" noChangeShapeType="1" noTextEdit="1"/>
              </p:cNvSpPr>
              <p:nvPr/>
            </p:nvSpPr>
            <p:spPr>
              <a:xfrm>
                <a:off x="8541687" y="4316461"/>
                <a:ext cx="1530056" cy="923330"/>
              </a:xfrm>
              <a:prstGeom prst="rect">
                <a:avLst/>
              </a:prstGeom>
              <a:blipFill>
                <a:blip r:embed="rId8"/>
                <a:stretch>
                  <a:fillRect l="-3306" t="-2703" b="-9459"/>
                </a:stretch>
              </a:blipFill>
            </p:spPr>
            <p:txBody>
              <a:bodyPr/>
              <a:lstStyle/>
              <a:p>
                <a:r>
                  <a:rPr lang="it-IT">
                    <a:noFill/>
                  </a:rPr>
                  <a:t> </a:t>
                </a:r>
              </a:p>
            </p:txBody>
          </p:sp>
        </mc:Fallback>
      </mc:AlternateContent>
    </p:spTree>
    <p:extLst>
      <p:ext uri="{BB962C8B-B14F-4D97-AF65-F5344CB8AC3E}">
        <p14:creationId xmlns:p14="http://schemas.microsoft.com/office/powerpoint/2010/main" val="1525025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3C6B97-56B8-491E-066B-F8845714650D}"/>
              </a:ext>
            </a:extLst>
          </p:cNvPr>
          <p:cNvSpPr>
            <a:spLocks noGrp="1"/>
          </p:cNvSpPr>
          <p:nvPr>
            <p:ph type="title"/>
          </p:nvPr>
        </p:nvSpPr>
        <p:spPr>
          <a:xfrm>
            <a:off x="838200" y="87933"/>
            <a:ext cx="10515600" cy="1074792"/>
          </a:xfrm>
        </p:spPr>
        <p:txBody>
          <a:bodyPr>
            <a:normAutofit fontScale="90000"/>
          </a:bodyPr>
          <a:lstStyle/>
          <a:p>
            <a:pPr algn="ctr"/>
            <a:r>
              <a:rPr lang="en-US" sz="4000" b="1" dirty="0">
                <a:latin typeface="Garamond" panose="02020404030301010803" pitchFamily="18" charset="0"/>
              </a:rPr>
              <a:t>CANONICAL EQUIVALENCE AND PHYSICAL EQUIVALENCE</a:t>
            </a:r>
            <a:endParaRPr lang="en-US" sz="4000" dirty="0"/>
          </a:p>
        </p:txBody>
      </p:sp>
      <mc:AlternateContent xmlns:mc="http://schemas.openxmlformats.org/markup-compatibility/2006">
        <mc:Choice xmlns:a14="http://schemas.microsoft.com/office/drawing/2010/main" Requires="a14">
          <p:sp>
            <p:nvSpPr>
              <p:cNvPr id="3" name="Segnaposto contenuto 2">
                <a:extLst>
                  <a:ext uri="{FF2B5EF4-FFF2-40B4-BE49-F238E27FC236}">
                    <a16:creationId xmlns:a16="http://schemas.microsoft.com/office/drawing/2014/main" id="{C578A54B-EDB0-08AA-B0F3-5BB5558C6033}"/>
                  </a:ext>
                </a:extLst>
              </p:cNvPr>
              <p:cNvSpPr>
                <a:spLocks noGrp="1"/>
              </p:cNvSpPr>
              <p:nvPr>
                <p:ph idx="1"/>
              </p:nvPr>
            </p:nvSpPr>
            <p:spPr>
              <a:xfrm>
                <a:off x="563104" y="929259"/>
                <a:ext cx="11459548" cy="5840808"/>
              </a:xfrm>
            </p:spPr>
            <p:txBody>
              <a:bodyPr>
                <a:normAutofit/>
              </a:bodyPr>
              <a:lstStyle/>
              <a:p>
                <a:pPr marL="0" indent="0">
                  <a:buNone/>
                </a:pPr>
                <a:endParaRPr lang="en-US" sz="2000" dirty="0">
                  <a:latin typeface="Garamond" panose="02020404030301010803" pitchFamily="18" charset="0"/>
                </a:endParaRPr>
              </a:p>
              <a:p>
                <a:pPr marL="0" indent="0">
                  <a:buNone/>
                </a:pPr>
                <a:endParaRPr lang="en-US" sz="2000" dirty="0">
                  <a:latin typeface="Garamond" panose="02020404030301010803" pitchFamily="18" charset="0"/>
                </a:endParaRPr>
              </a:p>
              <a:p>
                <a:r>
                  <a:rPr lang="en-US" sz="2000" dirty="0">
                    <a:latin typeface="Garamond" panose="02020404030301010803" pitchFamily="18" charset="0"/>
                  </a:rPr>
                  <a:t> </a:t>
                </a:r>
                <a:r>
                  <a:rPr lang="en-US" sz="2400" dirty="0">
                    <a:latin typeface="Garamond" panose="02020404030301010803" pitchFamily="18" charset="0"/>
                  </a:rPr>
                  <a:t>JF is canonical equivalent, via gauge-fixing of Lapse </a:t>
                </a:r>
                <a14:m>
                  <m:oMath xmlns:m="http://schemas.openxmlformats.org/officeDocument/2006/math">
                    <m:r>
                      <a:rPr lang="it-IT" sz="2400" b="0" i="1" smtClean="0">
                        <a:latin typeface="Cambria Math" panose="02040503050406030204" pitchFamily="18" charset="0"/>
                      </a:rPr>
                      <m:t>𝑁</m:t>
                    </m:r>
                  </m:oMath>
                </a14:m>
                <a:r>
                  <a:rPr lang="en-US" sz="2400" dirty="0">
                    <a:latin typeface="Garamond" panose="02020404030301010803" pitchFamily="18" charset="0"/>
                  </a:rPr>
                  <a:t> and shifts </a:t>
                </a:r>
                <a14:m>
                  <m:oMath xmlns:m="http://schemas.openxmlformats.org/officeDocument/2006/math">
                    <m:sSub>
                      <m:sSubPr>
                        <m:ctrlPr>
                          <a:rPr lang="it-IT" sz="2400" i="1">
                            <a:latin typeface="Cambria Math" panose="02040503050406030204" pitchFamily="18" charset="0"/>
                          </a:rPr>
                        </m:ctrlPr>
                      </m:sSubPr>
                      <m:e>
                        <m:r>
                          <a:rPr lang="it-IT" sz="2400" i="1">
                            <a:latin typeface="Cambria Math" panose="02040503050406030204" pitchFamily="18" charset="0"/>
                          </a:rPr>
                          <m:t>𝑁</m:t>
                        </m:r>
                      </m:e>
                      <m:sub>
                        <m:r>
                          <a:rPr lang="it-IT" sz="2400" i="1">
                            <a:latin typeface="Cambria Math" panose="02040503050406030204" pitchFamily="18" charset="0"/>
                          </a:rPr>
                          <m:t>𝑖</m:t>
                        </m:r>
                      </m:sub>
                    </m:sSub>
                  </m:oMath>
                </a14:m>
                <a:r>
                  <a:rPr lang="it-IT" sz="2400" dirty="0">
                    <a:latin typeface="Garamond" panose="02020404030301010803" pitchFamily="18" charset="0"/>
                  </a:rPr>
                  <a:t> ,</a:t>
                </a:r>
                <a:endParaRPr lang="en-US" sz="2400" dirty="0">
                  <a:latin typeface="Garamond" panose="02020404030301010803" pitchFamily="18" charset="0"/>
                </a:endParaRPr>
              </a:p>
              <a:p>
                <a:pPr marL="0" indent="0">
                  <a:buNone/>
                </a:pPr>
                <a:r>
                  <a:rPr lang="en-US" sz="2400" dirty="0">
                    <a:latin typeface="Garamond" panose="02020404030301010803" pitchFamily="18" charset="0"/>
                  </a:rPr>
                  <a:t>    to EF (structure of light cone preserved by JF-EF transformations).</a:t>
                </a:r>
              </a:p>
              <a:p>
                <a:pPr marL="0" indent="0">
                  <a:buNone/>
                </a:pPr>
                <a:r>
                  <a:rPr lang="en-US" sz="2400" dirty="0">
                    <a:latin typeface="Garamond" panose="02020404030301010803" pitchFamily="18" charset="0"/>
                  </a:rPr>
                  <a:t>   </a:t>
                </a:r>
              </a:p>
              <a:p>
                <a:r>
                  <a:rPr lang="en-US" sz="2400" dirty="0">
                    <a:latin typeface="Garamond" panose="02020404030301010803" pitchFamily="18" charset="0"/>
                  </a:rPr>
                  <a:t>JF is canonical equivalent to Anti-Gravity frame (light cone structure modified</a:t>
                </a:r>
              </a:p>
              <a:p>
                <a:pPr marL="0" indent="0">
                  <a:buNone/>
                </a:pPr>
                <a:r>
                  <a:rPr lang="en-US" sz="2400" dirty="0">
                    <a:latin typeface="Garamond" panose="02020404030301010803" pitchFamily="18" charset="0"/>
                  </a:rPr>
                  <a:t>     by  JF- Anti-Gravity transformations).</a:t>
                </a:r>
              </a:p>
              <a:p>
                <a:endParaRPr lang="en-US" sz="2000" dirty="0">
                  <a:latin typeface="Garamond" panose="02020404030301010803" pitchFamily="18" charset="0"/>
                </a:endParaRPr>
              </a:p>
              <a:p>
                <a:r>
                  <a:rPr lang="en-US" sz="2400" dirty="0">
                    <a:latin typeface="Garamond" panose="02020404030301010803" pitchFamily="18" charset="0"/>
                  </a:rPr>
                  <a:t>JF cannot be equivalent to two physically inequivalent frames. Therefore,  </a:t>
                </a:r>
                <a:r>
                  <a:rPr lang="en-US" sz="2400" dirty="0" err="1">
                    <a:latin typeface="Garamond" panose="02020404030301010803" pitchFamily="18" charset="0"/>
                  </a:rPr>
                  <a:t>Hamiltonioan</a:t>
                </a:r>
                <a:r>
                  <a:rPr lang="en-US" sz="2400" dirty="0">
                    <a:latin typeface="Garamond" panose="02020404030301010803" pitchFamily="18" charset="0"/>
                  </a:rPr>
                  <a:t> canonical transformations represent, in our opinion, a mathematical equivalence. These transformations map solutions of </a:t>
                </a:r>
                <a:r>
                  <a:rPr lang="en-US" sz="2400" dirty="0" err="1">
                    <a:latin typeface="Garamond" panose="02020404030301010803" pitchFamily="18" charset="0"/>
                  </a:rPr>
                  <a:t>e.o.m</a:t>
                </a:r>
                <a:r>
                  <a:rPr lang="en-US" sz="2400" dirty="0">
                    <a:latin typeface="Garamond" panose="02020404030301010803" pitchFamily="18" charset="0"/>
                  </a:rPr>
                  <a:t>  into solutions of e.o.m.</a:t>
                </a:r>
              </a:p>
              <a:p>
                <a:endParaRPr lang="en-US" sz="2000" dirty="0">
                  <a:latin typeface="Garamond" panose="02020404030301010803" pitchFamily="18" charset="0"/>
                </a:endParaRPr>
              </a:p>
              <a:p>
                <a:endParaRPr lang="en-US" sz="2000" dirty="0">
                  <a:latin typeface="Garamond" panose="02020404030301010803" pitchFamily="18" charset="0"/>
                </a:endParaRPr>
              </a:p>
              <a:p>
                <a:pPr marL="0" indent="0">
                  <a:buNone/>
                </a:pPr>
                <a:endParaRPr lang="en-US" sz="2000" dirty="0">
                  <a:latin typeface="Garamond" panose="02020404030301010803" pitchFamily="18" charset="0"/>
                </a:endParaRPr>
              </a:p>
              <a:p>
                <a:pPr marL="0" indent="0">
                  <a:buNone/>
                </a:pPr>
                <a:endParaRPr lang="en-US" sz="2000" dirty="0">
                  <a:latin typeface="Garamond" panose="02020404030301010803" pitchFamily="18" charset="0"/>
                </a:endParaRPr>
              </a:p>
            </p:txBody>
          </p:sp>
        </mc:Choice>
        <mc:Fallback>
          <p:sp>
            <p:nvSpPr>
              <p:cNvPr id="3" name="Segnaposto contenuto 2">
                <a:extLst>
                  <a:ext uri="{FF2B5EF4-FFF2-40B4-BE49-F238E27FC236}">
                    <a16:creationId xmlns:a16="http://schemas.microsoft.com/office/drawing/2014/main" id="{C578A54B-EDB0-08AA-B0F3-5BB5558C6033}"/>
                  </a:ext>
                </a:extLst>
              </p:cNvPr>
              <p:cNvSpPr>
                <a:spLocks noGrp="1" noRot="1" noChangeAspect="1" noMove="1" noResize="1" noEditPoints="1" noAdjustHandles="1" noChangeArrowheads="1" noChangeShapeType="1" noTextEdit="1"/>
              </p:cNvSpPr>
              <p:nvPr>
                <p:ph idx="1"/>
              </p:nvPr>
            </p:nvSpPr>
            <p:spPr>
              <a:xfrm>
                <a:off x="563104" y="929259"/>
                <a:ext cx="11459548" cy="5840808"/>
              </a:xfrm>
              <a:blipFill>
                <a:blip r:embed="rId3"/>
                <a:stretch>
                  <a:fillRect l="-775"/>
                </a:stretch>
              </a:blipFill>
            </p:spPr>
            <p:txBody>
              <a:bodyPr/>
              <a:lstStyle/>
              <a:p>
                <a:r>
                  <a:rPr lang="it-IT">
                    <a:noFill/>
                  </a:rPr>
                  <a:t> </a:t>
                </a:r>
              </a:p>
            </p:txBody>
          </p:sp>
        </mc:Fallback>
      </mc:AlternateContent>
    </p:spTree>
    <p:extLst>
      <p:ext uri="{BB962C8B-B14F-4D97-AF65-F5344CB8AC3E}">
        <p14:creationId xmlns:p14="http://schemas.microsoft.com/office/powerpoint/2010/main" val="78252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ECC974-DBA3-42D7-96D1-D3AA2F2D6DC5}"/>
              </a:ext>
            </a:extLst>
          </p:cNvPr>
          <p:cNvSpPr>
            <a:spLocks noGrp="1"/>
          </p:cNvSpPr>
          <p:nvPr>
            <p:ph type="title"/>
          </p:nvPr>
        </p:nvSpPr>
        <p:spPr>
          <a:xfrm>
            <a:off x="838199" y="365125"/>
            <a:ext cx="10544503" cy="917137"/>
          </a:xfrm>
        </p:spPr>
        <p:txBody>
          <a:bodyPr/>
          <a:lstStyle/>
          <a:p>
            <a:pPr algn="ctr"/>
            <a:r>
              <a:rPr lang="en-US" b="1" dirty="0">
                <a:latin typeface="Garamond" panose="02020404030301010803" pitchFamily="18" charset="0"/>
              </a:rPr>
              <a:t>CONCLUSIONS</a:t>
            </a:r>
          </a:p>
        </p:txBody>
      </p:sp>
      <p:sp>
        <p:nvSpPr>
          <p:cNvPr id="3" name="Segnaposto contenuto 2">
            <a:extLst>
              <a:ext uri="{FF2B5EF4-FFF2-40B4-BE49-F238E27FC236}">
                <a16:creationId xmlns:a16="http://schemas.microsoft.com/office/drawing/2014/main" id="{52276444-145A-2D85-AE86-DA31D8708017}"/>
              </a:ext>
            </a:extLst>
          </p:cNvPr>
          <p:cNvSpPr>
            <a:spLocks noGrp="1"/>
          </p:cNvSpPr>
          <p:nvPr>
            <p:ph idx="1"/>
          </p:nvPr>
        </p:nvSpPr>
        <p:spPr>
          <a:xfrm>
            <a:off x="943302" y="1282262"/>
            <a:ext cx="10544503" cy="4508938"/>
          </a:xfrm>
        </p:spPr>
        <p:txBody>
          <a:bodyPr>
            <a:normAutofit fontScale="92500" lnSpcReduction="10000"/>
          </a:bodyPr>
          <a:lstStyle/>
          <a:p>
            <a:r>
              <a:rPr lang="en-US" dirty="0">
                <a:latin typeface="Garamond" panose="02020404030301010803" pitchFamily="18" charset="0"/>
              </a:rPr>
              <a:t>The transformations from the Jordan to the Einstein frames, in the extended phase space, are not Hamiltonian canonical transformations.</a:t>
            </a:r>
          </a:p>
          <a:p>
            <a:endParaRPr lang="en-US" dirty="0">
              <a:latin typeface="Garamond" panose="02020404030301010803" pitchFamily="18" charset="0"/>
            </a:endParaRPr>
          </a:p>
          <a:p>
            <a:r>
              <a:rPr lang="en-US" dirty="0">
                <a:latin typeface="Garamond" panose="02020404030301010803" pitchFamily="18" charset="0"/>
              </a:rPr>
              <a:t>Gauge-fixing the Lapse N and the Shifts N</a:t>
            </a:r>
            <a:r>
              <a:rPr lang="en-US" baseline="-25000" dirty="0">
                <a:latin typeface="Garamond" panose="02020404030301010803" pitchFamily="18" charset="0"/>
              </a:rPr>
              <a:t>i</a:t>
            </a:r>
            <a:r>
              <a:rPr lang="en-US" dirty="0">
                <a:latin typeface="Garamond" panose="02020404030301010803" pitchFamily="18" charset="0"/>
              </a:rPr>
              <a:t> and implementing the Dirac’s Brackets, Hamiltonian canonical transformations do exist from JF to EF. </a:t>
            </a:r>
          </a:p>
          <a:p>
            <a:endParaRPr lang="en-US" dirty="0">
              <a:latin typeface="Garamond" panose="02020404030301010803" pitchFamily="18" charset="0"/>
            </a:endParaRPr>
          </a:p>
          <a:p>
            <a:r>
              <a:rPr lang="en-US" dirty="0">
                <a:latin typeface="Garamond" panose="02020404030301010803" pitchFamily="18" charset="0"/>
              </a:rPr>
              <a:t>This very fact  does not mean, necessarily, that the two frames are “physically” equivalent. </a:t>
            </a:r>
          </a:p>
          <a:p>
            <a:pPr marL="0" indent="0">
              <a:buNone/>
            </a:pPr>
            <a:endParaRPr lang="en-US" dirty="0">
              <a:latin typeface="Garamond" panose="02020404030301010803" pitchFamily="18" charset="0"/>
            </a:endParaRPr>
          </a:p>
          <a:p>
            <a:r>
              <a:rPr lang="en-US" dirty="0">
                <a:latin typeface="Garamond" panose="02020404030301010803" pitchFamily="18" charset="0"/>
              </a:rPr>
              <a:t>The equivalence of the physical observables in JF and EF remains still to be studied. </a:t>
            </a:r>
          </a:p>
        </p:txBody>
      </p:sp>
    </p:spTree>
    <p:extLst>
      <p:ext uri="{BB962C8B-B14F-4D97-AF65-F5344CB8AC3E}">
        <p14:creationId xmlns:p14="http://schemas.microsoft.com/office/powerpoint/2010/main" val="3953385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81D19B-0AE4-D348-85A4-60BF3087800E}"/>
              </a:ext>
            </a:extLst>
          </p:cNvPr>
          <p:cNvSpPr>
            <a:spLocks noGrp="1"/>
          </p:cNvSpPr>
          <p:nvPr>
            <p:ph type="title"/>
          </p:nvPr>
        </p:nvSpPr>
        <p:spPr/>
        <p:txBody>
          <a:bodyPr/>
          <a:lstStyle/>
          <a:p>
            <a:pPr algn="ctr"/>
            <a:r>
              <a:rPr lang="en-US" dirty="0">
                <a:latin typeface="Garamond" panose="02020404030301010803" pitchFamily="18" charset="0"/>
              </a:rPr>
              <a:t>Jordan-Einstein Frames</a:t>
            </a:r>
            <a:endParaRPr lang="it-IT" dirty="0"/>
          </a:p>
        </p:txBody>
      </p:sp>
      <p:sp>
        <p:nvSpPr>
          <p:cNvPr id="3" name="Segnaposto contenuto 2">
            <a:extLst>
              <a:ext uri="{FF2B5EF4-FFF2-40B4-BE49-F238E27FC236}">
                <a16:creationId xmlns:a16="http://schemas.microsoft.com/office/drawing/2014/main" id="{6F807EA3-0856-0843-AB06-D711A553F47E}"/>
              </a:ext>
            </a:extLst>
          </p:cNvPr>
          <p:cNvSpPr>
            <a:spLocks noGrp="1"/>
          </p:cNvSpPr>
          <p:nvPr>
            <p:ph idx="1"/>
          </p:nvPr>
        </p:nvSpPr>
        <p:spPr/>
        <p:txBody>
          <a:bodyPr/>
          <a:lstStyle/>
          <a:p>
            <a:r>
              <a:rPr lang="en-US" dirty="0">
                <a:latin typeface="Garamond" panose="02020404030301010803" pitchFamily="18" charset="0"/>
              </a:rPr>
              <a:t>Old paper: </a:t>
            </a:r>
            <a:r>
              <a:rPr lang="en-US" dirty="0" err="1">
                <a:latin typeface="Garamond" panose="02020404030301010803" pitchFamily="18" charset="0"/>
              </a:rPr>
              <a:t>Dicke</a:t>
            </a:r>
            <a:r>
              <a:rPr lang="en-US" dirty="0">
                <a:latin typeface="Garamond" panose="02020404030301010803" pitchFamily="18" charset="0"/>
              </a:rPr>
              <a:t> (Phys. Rev. (1962) </a:t>
            </a:r>
            <a:r>
              <a:rPr lang="en-US" b="1" dirty="0">
                <a:latin typeface="Garamond" panose="02020404030301010803" pitchFamily="18" charset="0"/>
              </a:rPr>
              <a:t>125, </a:t>
            </a:r>
            <a:r>
              <a:rPr lang="en-US" dirty="0">
                <a:latin typeface="Garamond" panose="02020404030301010803" pitchFamily="18" charset="0"/>
              </a:rPr>
              <a:t>6 2163-2167)</a:t>
            </a:r>
          </a:p>
          <a:p>
            <a:pPr marL="0" indent="0">
              <a:buNone/>
            </a:pPr>
            <a:r>
              <a:rPr lang="en-US" dirty="0">
                <a:latin typeface="Garamond" panose="02020404030301010803" pitchFamily="18" charset="0"/>
              </a:rPr>
              <a:t>   Suppose the proton mass is         in mass units         and, in “natural       units”, we scale the unit of measurement by a factor         (length)</a:t>
            </a:r>
            <a:r>
              <a:rPr lang="en-US" baseline="30000" dirty="0">
                <a:latin typeface="Garamond" panose="02020404030301010803" pitchFamily="18" charset="0"/>
              </a:rPr>
              <a:t>-1  </a:t>
            </a:r>
            <a:endParaRPr lang="en-US" dirty="0">
              <a:latin typeface="Garamond" panose="02020404030301010803" pitchFamily="18" charset="0"/>
            </a:endParaRPr>
          </a:p>
          <a:p>
            <a:pPr marL="0" indent="0">
              <a:buNone/>
            </a:pPr>
            <a:r>
              <a:rPr lang="it-IT" dirty="0"/>
              <a:t>                              . </a:t>
            </a:r>
            <a:r>
              <a:rPr lang="en-US" dirty="0">
                <a:latin typeface="Garamond" panose="02020404030301010803" pitchFamily="18" charset="0"/>
              </a:rPr>
              <a:t> In the new unit the proton mass                            .</a:t>
            </a:r>
          </a:p>
          <a:p>
            <a:pPr marL="0" indent="0">
              <a:buNone/>
            </a:pPr>
            <a:endParaRPr lang="en-US" dirty="0">
              <a:latin typeface="Garamond" panose="02020404030301010803" pitchFamily="18" charset="0"/>
            </a:endParaRPr>
          </a:p>
          <a:p>
            <a:r>
              <a:rPr lang="en-US" dirty="0">
                <a:latin typeface="Garamond" panose="02020404030301010803" pitchFamily="18" charset="0"/>
              </a:rPr>
              <a:t>Confronting the measurement of the proton mass in the two mass units </a:t>
            </a:r>
          </a:p>
          <a:p>
            <a:pPr marL="0" indent="0">
              <a:buNone/>
            </a:pPr>
            <a:r>
              <a:rPr lang="en-US" dirty="0">
                <a:latin typeface="Garamond" panose="02020404030301010803" pitchFamily="18" charset="0"/>
              </a:rPr>
              <a:t>  (</a:t>
            </a:r>
            <a:r>
              <a:rPr lang="en-US" dirty="0" err="1">
                <a:latin typeface="Garamond" panose="02020404030301010803" pitchFamily="18" charset="0"/>
              </a:rPr>
              <a:t>Faraoni</a:t>
            </a:r>
            <a:r>
              <a:rPr lang="en-US" dirty="0">
                <a:latin typeface="Garamond" panose="02020404030301010803" pitchFamily="18" charset="0"/>
              </a:rPr>
              <a:t> and  Nadeau 2007)</a:t>
            </a:r>
          </a:p>
          <a:p>
            <a:pPr marL="0" indent="0">
              <a:buNone/>
            </a:pPr>
            <a:endParaRPr lang="en-US" dirty="0">
              <a:latin typeface="Garamond" panose="02020404030301010803" pitchFamily="18" charset="0"/>
            </a:endParaRPr>
          </a:p>
          <a:p>
            <a:endParaRPr lang="it-IT" dirty="0"/>
          </a:p>
        </p:txBody>
      </p:sp>
      <p:pic>
        <p:nvPicPr>
          <p:cNvPr id="4" name="Immagine 3">
            <a:extLst>
              <a:ext uri="{FF2B5EF4-FFF2-40B4-BE49-F238E27FC236}">
                <a16:creationId xmlns:a16="http://schemas.microsoft.com/office/drawing/2014/main" id="{0A05C43E-0A1E-1646-8A60-D2A48C84BD14}"/>
              </a:ext>
            </a:extLst>
          </p:cNvPr>
          <p:cNvPicPr>
            <a:picLocks noChangeAspect="1"/>
          </p:cNvPicPr>
          <p:nvPr/>
        </p:nvPicPr>
        <p:blipFill>
          <a:blip r:embed="rId2"/>
          <a:stretch>
            <a:fillRect/>
          </a:stretch>
        </p:blipFill>
        <p:spPr>
          <a:xfrm>
            <a:off x="5076323" y="2477603"/>
            <a:ext cx="584200" cy="342900"/>
          </a:xfrm>
          <a:prstGeom prst="rect">
            <a:avLst/>
          </a:prstGeom>
        </p:spPr>
      </p:pic>
      <p:pic>
        <p:nvPicPr>
          <p:cNvPr id="5" name="Immagine 4">
            <a:extLst>
              <a:ext uri="{FF2B5EF4-FFF2-40B4-BE49-F238E27FC236}">
                <a16:creationId xmlns:a16="http://schemas.microsoft.com/office/drawing/2014/main" id="{DCB794A9-6C2C-2440-B7C7-2A5BEAED3748}"/>
              </a:ext>
            </a:extLst>
          </p:cNvPr>
          <p:cNvPicPr>
            <a:picLocks noChangeAspect="1"/>
          </p:cNvPicPr>
          <p:nvPr/>
        </p:nvPicPr>
        <p:blipFill>
          <a:blip r:embed="rId3"/>
          <a:stretch>
            <a:fillRect/>
          </a:stretch>
        </p:blipFill>
        <p:spPr>
          <a:xfrm>
            <a:off x="7679678" y="2477603"/>
            <a:ext cx="596900" cy="279400"/>
          </a:xfrm>
          <a:prstGeom prst="rect">
            <a:avLst/>
          </a:prstGeom>
        </p:spPr>
      </p:pic>
      <p:pic>
        <p:nvPicPr>
          <p:cNvPr id="6" name="Immagine 5">
            <a:extLst>
              <a:ext uri="{FF2B5EF4-FFF2-40B4-BE49-F238E27FC236}">
                <a16:creationId xmlns:a16="http://schemas.microsoft.com/office/drawing/2014/main" id="{FA709528-3B07-194A-838C-A1ACF381CA7B}"/>
              </a:ext>
            </a:extLst>
          </p:cNvPr>
          <p:cNvPicPr>
            <a:picLocks noChangeAspect="1"/>
          </p:cNvPicPr>
          <p:nvPr/>
        </p:nvPicPr>
        <p:blipFill>
          <a:blip r:embed="rId4"/>
          <a:stretch>
            <a:fillRect/>
          </a:stretch>
        </p:blipFill>
        <p:spPr>
          <a:xfrm>
            <a:off x="8215061" y="2713434"/>
            <a:ext cx="584200" cy="357011"/>
          </a:xfrm>
          <a:prstGeom prst="rect">
            <a:avLst/>
          </a:prstGeom>
        </p:spPr>
      </p:pic>
      <p:pic>
        <p:nvPicPr>
          <p:cNvPr id="8" name="Immagine 7">
            <a:extLst>
              <a:ext uri="{FF2B5EF4-FFF2-40B4-BE49-F238E27FC236}">
                <a16:creationId xmlns:a16="http://schemas.microsoft.com/office/drawing/2014/main" id="{6EFAB7A8-B9B9-7D4B-B46E-7DB147AA02BF}"/>
              </a:ext>
            </a:extLst>
          </p:cNvPr>
          <p:cNvPicPr>
            <a:picLocks noChangeAspect="1"/>
          </p:cNvPicPr>
          <p:nvPr/>
        </p:nvPicPr>
        <p:blipFill>
          <a:blip r:embed="rId5"/>
          <a:stretch>
            <a:fillRect/>
          </a:stretch>
        </p:blipFill>
        <p:spPr>
          <a:xfrm>
            <a:off x="838200" y="3216823"/>
            <a:ext cx="2278103" cy="424353"/>
          </a:xfrm>
          <a:prstGeom prst="rect">
            <a:avLst/>
          </a:prstGeom>
        </p:spPr>
      </p:pic>
      <p:pic>
        <p:nvPicPr>
          <p:cNvPr id="9" name="Immagine 8">
            <a:extLst>
              <a:ext uri="{FF2B5EF4-FFF2-40B4-BE49-F238E27FC236}">
                <a16:creationId xmlns:a16="http://schemas.microsoft.com/office/drawing/2014/main" id="{798AD2DE-098F-944E-BD11-CC8543297FBE}"/>
              </a:ext>
            </a:extLst>
          </p:cNvPr>
          <p:cNvPicPr>
            <a:picLocks noChangeAspect="1"/>
          </p:cNvPicPr>
          <p:nvPr/>
        </p:nvPicPr>
        <p:blipFill>
          <a:blip r:embed="rId6"/>
          <a:stretch>
            <a:fillRect/>
          </a:stretch>
        </p:blipFill>
        <p:spPr>
          <a:xfrm>
            <a:off x="8215061" y="3216823"/>
            <a:ext cx="2278103" cy="487355"/>
          </a:xfrm>
          <a:prstGeom prst="rect">
            <a:avLst/>
          </a:prstGeom>
        </p:spPr>
      </p:pic>
      <p:pic>
        <p:nvPicPr>
          <p:cNvPr id="10" name="Immagine 9">
            <a:extLst>
              <a:ext uri="{FF2B5EF4-FFF2-40B4-BE49-F238E27FC236}">
                <a16:creationId xmlns:a16="http://schemas.microsoft.com/office/drawing/2014/main" id="{325CC033-9221-4F4F-8B57-F4FC0A4BAB4A}"/>
              </a:ext>
            </a:extLst>
          </p:cNvPr>
          <p:cNvPicPr>
            <a:picLocks noChangeAspect="1"/>
          </p:cNvPicPr>
          <p:nvPr/>
        </p:nvPicPr>
        <p:blipFill>
          <a:blip r:embed="rId7"/>
          <a:stretch>
            <a:fillRect/>
          </a:stretch>
        </p:blipFill>
        <p:spPr>
          <a:xfrm>
            <a:off x="4522265" y="5230491"/>
            <a:ext cx="3337009" cy="875450"/>
          </a:xfrm>
          <a:prstGeom prst="rect">
            <a:avLst/>
          </a:prstGeom>
        </p:spPr>
      </p:pic>
    </p:spTree>
    <p:extLst>
      <p:ext uri="{BB962C8B-B14F-4D97-AF65-F5344CB8AC3E}">
        <p14:creationId xmlns:p14="http://schemas.microsoft.com/office/powerpoint/2010/main" val="522224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8B1495-2399-F047-863E-E07A462CA078}"/>
              </a:ext>
            </a:extLst>
          </p:cNvPr>
          <p:cNvSpPr>
            <a:spLocks noGrp="1"/>
          </p:cNvSpPr>
          <p:nvPr>
            <p:ph type="title"/>
          </p:nvPr>
        </p:nvSpPr>
        <p:spPr/>
        <p:txBody>
          <a:bodyPr/>
          <a:lstStyle/>
          <a:p>
            <a:pPr algn="ctr"/>
            <a:r>
              <a:rPr lang="en-US" dirty="0">
                <a:latin typeface="Garamond" panose="02020404030301010803" pitchFamily="18" charset="0"/>
              </a:rPr>
              <a:t>Jordan-Einstein Frames</a:t>
            </a:r>
          </a:p>
        </p:txBody>
      </p:sp>
      <p:sp>
        <p:nvSpPr>
          <p:cNvPr id="3" name="Segnaposto contenuto 2">
            <a:extLst>
              <a:ext uri="{FF2B5EF4-FFF2-40B4-BE49-F238E27FC236}">
                <a16:creationId xmlns:a16="http://schemas.microsoft.com/office/drawing/2014/main" id="{977B88D0-DB43-3E40-AB40-1D51AC4EF03B}"/>
              </a:ext>
            </a:extLst>
          </p:cNvPr>
          <p:cNvSpPr>
            <a:spLocks noGrp="1"/>
          </p:cNvSpPr>
          <p:nvPr>
            <p:ph idx="1"/>
          </p:nvPr>
        </p:nvSpPr>
        <p:spPr>
          <a:xfrm>
            <a:off x="838200" y="1596989"/>
            <a:ext cx="10515600" cy="4334927"/>
          </a:xfrm>
        </p:spPr>
        <p:txBody>
          <a:bodyPr>
            <a:normAutofit fontScale="92500" lnSpcReduction="10000"/>
          </a:bodyPr>
          <a:lstStyle/>
          <a:p>
            <a:r>
              <a:rPr lang="en-US" dirty="0">
                <a:latin typeface="Garamond" panose="02020404030301010803" pitchFamily="18" charset="0"/>
              </a:rPr>
              <a:t>Since                      and                                    , then the covariant metric functions scales as </a:t>
            </a:r>
          </a:p>
          <a:p>
            <a:pPr marL="0" indent="0">
              <a:buNone/>
            </a:pPr>
            <a:endParaRPr lang="en-US" dirty="0">
              <a:latin typeface="Garamond" panose="02020404030301010803" pitchFamily="18" charset="0"/>
            </a:endParaRPr>
          </a:p>
          <a:p>
            <a:pPr marL="0" indent="0">
              <a:buNone/>
            </a:pPr>
            <a:endParaRPr lang="en-US" dirty="0">
              <a:latin typeface="Garamond" panose="02020404030301010803" pitchFamily="18" charset="0"/>
            </a:endParaRPr>
          </a:p>
          <a:p>
            <a:r>
              <a:rPr lang="en-US" dirty="0">
                <a:latin typeface="Garamond" panose="02020404030301010803" pitchFamily="18" charset="0"/>
              </a:rPr>
              <a:t>Invariance under rescaling of units of measurement  implies Weyl (conformal) invariance of the metric tensor </a:t>
            </a:r>
          </a:p>
          <a:p>
            <a:pPr marL="0" indent="0">
              <a:buNone/>
            </a:pPr>
            <a:endParaRPr lang="en-US" dirty="0">
              <a:latin typeface="Garamond" panose="02020404030301010803" pitchFamily="18" charset="0"/>
            </a:endParaRPr>
          </a:p>
          <a:p>
            <a:r>
              <a:rPr lang="en-US" dirty="0">
                <a:latin typeface="Garamond" panose="02020404030301010803" pitchFamily="18" charset="0"/>
              </a:rPr>
              <a:t>The starting frame is called “Jordan” frame and the conformal transformed the “Einstein Frame. One observable can be computed in both frames. Its measure, obviously different in the two frames, is related by conformal rescaling according to the observable’s dimensions.(e.g.                           ). </a:t>
            </a:r>
          </a:p>
        </p:txBody>
      </p:sp>
      <p:pic>
        <p:nvPicPr>
          <p:cNvPr id="5" name="Immagine 4">
            <a:extLst>
              <a:ext uri="{FF2B5EF4-FFF2-40B4-BE49-F238E27FC236}">
                <a16:creationId xmlns:a16="http://schemas.microsoft.com/office/drawing/2014/main" id="{BADD6071-44DE-B64B-BC03-B51544F45C0B}"/>
              </a:ext>
            </a:extLst>
          </p:cNvPr>
          <p:cNvPicPr>
            <a:picLocks noChangeAspect="1"/>
          </p:cNvPicPr>
          <p:nvPr/>
        </p:nvPicPr>
        <p:blipFill>
          <a:blip r:embed="rId3"/>
          <a:stretch>
            <a:fillRect/>
          </a:stretch>
        </p:blipFill>
        <p:spPr>
          <a:xfrm>
            <a:off x="4657271" y="2376452"/>
            <a:ext cx="2374900" cy="546100"/>
          </a:xfrm>
          <a:prstGeom prst="rect">
            <a:avLst/>
          </a:prstGeom>
        </p:spPr>
      </p:pic>
      <p:pic>
        <p:nvPicPr>
          <p:cNvPr id="6" name="Immagine 5">
            <a:extLst>
              <a:ext uri="{FF2B5EF4-FFF2-40B4-BE49-F238E27FC236}">
                <a16:creationId xmlns:a16="http://schemas.microsoft.com/office/drawing/2014/main" id="{69B8448D-2735-EB41-8000-D4BA96974275}"/>
              </a:ext>
            </a:extLst>
          </p:cNvPr>
          <p:cNvPicPr>
            <a:picLocks noChangeAspect="1"/>
          </p:cNvPicPr>
          <p:nvPr/>
        </p:nvPicPr>
        <p:blipFill>
          <a:blip r:embed="rId4"/>
          <a:stretch>
            <a:fillRect/>
          </a:stretch>
        </p:blipFill>
        <p:spPr>
          <a:xfrm>
            <a:off x="8309550" y="5392209"/>
            <a:ext cx="1890069" cy="404343"/>
          </a:xfrm>
          <a:prstGeom prst="rect">
            <a:avLst/>
          </a:prstGeom>
        </p:spPr>
      </p:pic>
      <p:pic>
        <p:nvPicPr>
          <p:cNvPr id="7" name="Immagine 6">
            <a:extLst>
              <a:ext uri="{FF2B5EF4-FFF2-40B4-BE49-F238E27FC236}">
                <a16:creationId xmlns:a16="http://schemas.microsoft.com/office/drawing/2014/main" id="{20BA83B7-6927-6C4D-929B-19F72EFFCA66}"/>
              </a:ext>
            </a:extLst>
          </p:cNvPr>
          <p:cNvPicPr>
            <a:picLocks noChangeAspect="1"/>
          </p:cNvPicPr>
          <p:nvPr/>
        </p:nvPicPr>
        <p:blipFill>
          <a:blip r:embed="rId5"/>
          <a:stretch>
            <a:fillRect/>
          </a:stretch>
        </p:blipFill>
        <p:spPr>
          <a:xfrm>
            <a:off x="4254498" y="1462465"/>
            <a:ext cx="2777673" cy="565454"/>
          </a:xfrm>
          <a:prstGeom prst="rect">
            <a:avLst/>
          </a:prstGeom>
        </p:spPr>
      </p:pic>
      <p:pic>
        <p:nvPicPr>
          <p:cNvPr id="8" name="Immagine 7">
            <a:extLst>
              <a:ext uri="{FF2B5EF4-FFF2-40B4-BE49-F238E27FC236}">
                <a16:creationId xmlns:a16="http://schemas.microsoft.com/office/drawing/2014/main" id="{266B6033-937B-1245-B6BA-4FACCFE52D43}"/>
              </a:ext>
            </a:extLst>
          </p:cNvPr>
          <p:cNvPicPr>
            <a:picLocks noChangeAspect="1"/>
          </p:cNvPicPr>
          <p:nvPr/>
        </p:nvPicPr>
        <p:blipFill>
          <a:blip r:embed="rId6"/>
          <a:stretch>
            <a:fillRect/>
          </a:stretch>
        </p:blipFill>
        <p:spPr>
          <a:xfrm>
            <a:off x="1943101" y="1611708"/>
            <a:ext cx="1485080" cy="281840"/>
          </a:xfrm>
          <a:prstGeom prst="rect">
            <a:avLst/>
          </a:prstGeom>
        </p:spPr>
      </p:pic>
    </p:spTree>
    <p:extLst>
      <p:ext uri="{BB962C8B-B14F-4D97-AF65-F5344CB8AC3E}">
        <p14:creationId xmlns:p14="http://schemas.microsoft.com/office/powerpoint/2010/main" val="1283597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0F0FE8-4E61-8A47-999F-55C0AC41008B}"/>
              </a:ext>
            </a:extLst>
          </p:cNvPr>
          <p:cNvSpPr>
            <a:spLocks noGrp="1"/>
          </p:cNvSpPr>
          <p:nvPr>
            <p:ph type="title"/>
          </p:nvPr>
        </p:nvSpPr>
        <p:spPr>
          <a:xfrm>
            <a:off x="565371" y="112836"/>
            <a:ext cx="10581330" cy="640792"/>
          </a:xfrm>
        </p:spPr>
        <p:txBody>
          <a:bodyPr>
            <a:normAutofit fontScale="90000"/>
          </a:bodyPr>
          <a:lstStyle/>
          <a:p>
            <a:pPr algn="ctr"/>
            <a:r>
              <a:rPr lang="en-US" dirty="0">
                <a:latin typeface="Garamond" panose="02020404030301010803" pitchFamily="18" charset="0"/>
              </a:rPr>
              <a:t>Scalar-Tensor Theory</a:t>
            </a:r>
          </a:p>
        </p:txBody>
      </p:sp>
      <p:sp>
        <p:nvSpPr>
          <p:cNvPr id="3" name="Segnaposto contenuto 2">
            <a:extLst>
              <a:ext uri="{FF2B5EF4-FFF2-40B4-BE49-F238E27FC236}">
                <a16:creationId xmlns:a16="http://schemas.microsoft.com/office/drawing/2014/main" id="{1B279D42-B5E1-A34A-9604-B9043243A278}"/>
              </a:ext>
            </a:extLst>
          </p:cNvPr>
          <p:cNvSpPr>
            <a:spLocks noGrp="1"/>
          </p:cNvSpPr>
          <p:nvPr>
            <p:ph idx="1"/>
          </p:nvPr>
        </p:nvSpPr>
        <p:spPr>
          <a:xfrm>
            <a:off x="397869" y="946204"/>
            <a:ext cx="11384629" cy="5911795"/>
          </a:xfrm>
        </p:spPr>
        <p:txBody>
          <a:bodyPr>
            <a:normAutofit lnSpcReduction="10000"/>
          </a:bodyPr>
          <a:lstStyle/>
          <a:p>
            <a:r>
              <a:rPr lang="en-US" sz="2000" dirty="0">
                <a:latin typeface="Garamond" panose="02020404030301010803" pitchFamily="18" charset="0"/>
              </a:rPr>
              <a:t>In general, one starts from a scalar-tensor theory, with GHY-like boundary term,  in the Jordan Frame</a:t>
            </a:r>
          </a:p>
          <a:p>
            <a:pPr marL="0" indent="0">
              <a:buNone/>
            </a:pPr>
            <a:endParaRPr lang="en-US" dirty="0">
              <a:latin typeface="Garamond" panose="02020404030301010803" pitchFamily="18" charset="0"/>
            </a:endParaRPr>
          </a:p>
          <a:p>
            <a:endParaRPr lang="en-US" sz="2000" dirty="0">
              <a:latin typeface="Garamond" panose="02020404030301010803" pitchFamily="18" charset="0"/>
            </a:endParaRPr>
          </a:p>
          <a:p>
            <a:r>
              <a:rPr lang="en-US" sz="2000" dirty="0">
                <a:latin typeface="Garamond" panose="02020404030301010803" pitchFamily="18" charset="0"/>
              </a:rPr>
              <a:t>and passes to the Einstein Frame with the transformation</a:t>
            </a:r>
          </a:p>
          <a:p>
            <a:endParaRPr lang="en-US" dirty="0">
              <a:latin typeface="Garamond" panose="02020404030301010803" pitchFamily="18" charset="0"/>
            </a:endParaRPr>
          </a:p>
          <a:p>
            <a:endParaRPr lang="en-US" dirty="0">
              <a:latin typeface="Garamond" panose="02020404030301010803" pitchFamily="18" charset="0"/>
            </a:endParaRPr>
          </a:p>
          <a:p>
            <a:r>
              <a:rPr lang="en-US" dirty="0">
                <a:latin typeface="Garamond" panose="02020404030301010803" pitchFamily="18" charset="0"/>
              </a:rPr>
              <a:t> </a:t>
            </a:r>
            <a:r>
              <a:rPr lang="en-US" sz="2000" dirty="0">
                <a:latin typeface="Garamond" panose="02020404030301010803" pitchFamily="18" charset="0"/>
              </a:rPr>
              <a:t>therefore, the action becomes</a:t>
            </a:r>
          </a:p>
          <a:p>
            <a:endParaRPr lang="en-US" dirty="0">
              <a:latin typeface="Garamond" panose="02020404030301010803" pitchFamily="18" charset="0"/>
            </a:endParaRPr>
          </a:p>
          <a:p>
            <a:endParaRPr lang="en-US" dirty="0">
              <a:latin typeface="Garamond" panose="02020404030301010803" pitchFamily="18" charset="0"/>
            </a:endParaRPr>
          </a:p>
          <a:p>
            <a:pPr marL="0" indent="0">
              <a:buNone/>
            </a:pPr>
            <a:endParaRPr lang="en-US" dirty="0">
              <a:latin typeface="Garamond" panose="02020404030301010803" pitchFamily="18" charset="0"/>
            </a:endParaRPr>
          </a:p>
          <a:p>
            <a:endParaRPr lang="en-US" sz="2000" dirty="0">
              <a:latin typeface="Garamond" panose="02020404030301010803" pitchFamily="18" charset="0"/>
            </a:endParaRPr>
          </a:p>
          <a:p>
            <a:r>
              <a:rPr lang="en-US" sz="2000" dirty="0">
                <a:latin typeface="Garamond" panose="02020404030301010803" pitchFamily="18" charset="0"/>
              </a:rPr>
              <a:t>It is assumed that if                                   is solution of the E.O.M also                                           is </a:t>
            </a:r>
          </a:p>
          <a:p>
            <a:pPr marL="0" indent="0">
              <a:buNone/>
            </a:pPr>
            <a:r>
              <a:rPr lang="en-US" sz="2000" dirty="0">
                <a:latin typeface="Garamond" panose="02020404030301010803" pitchFamily="18" charset="0"/>
              </a:rPr>
              <a:t>    solution (True?). This reasoning seems to address that the transformation from the Jordan to the Einstein frame look like a canonical transformation in the Hamiltonian theory. </a:t>
            </a:r>
          </a:p>
          <a:p>
            <a:endParaRPr lang="en-US" dirty="0">
              <a:latin typeface="Garamond" panose="02020404030301010803" pitchFamily="18" charset="0"/>
            </a:endParaRPr>
          </a:p>
          <a:p>
            <a:endParaRPr lang="en-US" dirty="0">
              <a:latin typeface="Garamond" panose="02020404030301010803" pitchFamily="18" charset="0"/>
            </a:endParaRPr>
          </a:p>
          <a:p>
            <a:pPr marL="0" indent="0">
              <a:buNone/>
            </a:pPr>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p:txBody>
      </p:sp>
      <p:pic>
        <p:nvPicPr>
          <p:cNvPr id="4" name="Immagine 3">
            <a:extLst>
              <a:ext uri="{FF2B5EF4-FFF2-40B4-BE49-F238E27FC236}">
                <a16:creationId xmlns:a16="http://schemas.microsoft.com/office/drawing/2014/main" id="{A7AEB817-FFE5-4040-B704-C8261E6118A7}"/>
              </a:ext>
            </a:extLst>
          </p:cNvPr>
          <p:cNvPicPr>
            <a:picLocks noChangeAspect="1"/>
          </p:cNvPicPr>
          <p:nvPr/>
        </p:nvPicPr>
        <p:blipFill>
          <a:blip r:embed="rId2"/>
          <a:stretch>
            <a:fillRect/>
          </a:stretch>
        </p:blipFill>
        <p:spPr>
          <a:xfrm>
            <a:off x="1972113" y="1547940"/>
            <a:ext cx="7767846" cy="551676"/>
          </a:xfrm>
          <a:prstGeom prst="rect">
            <a:avLst/>
          </a:prstGeom>
        </p:spPr>
      </p:pic>
      <p:pic>
        <p:nvPicPr>
          <p:cNvPr id="5" name="Immagine 4">
            <a:extLst>
              <a:ext uri="{FF2B5EF4-FFF2-40B4-BE49-F238E27FC236}">
                <a16:creationId xmlns:a16="http://schemas.microsoft.com/office/drawing/2014/main" id="{FFCEBC00-FC3B-BC4B-B02C-7034D89250AA}"/>
              </a:ext>
            </a:extLst>
          </p:cNvPr>
          <p:cNvPicPr>
            <a:picLocks noChangeAspect="1"/>
          </p:cNvPicPr>
          <p:nvPr/>
        </p:nvPicPr>
        <p:blipFill>
          <a:blip r:embed="rId3"/>
          <a:stretch>
            <a:fillRect/>
          </a:stretch>
        </p:blipFill>
        <p:spPr>
          <a:xfrm>
            <a:off x="2785103" y="2966483"/>
            <a:ext cx="3597588" cy="657171"/>
          </a:xfrm>
          <a:prstGeom prst="rect">
            <a:avLst/>
          </a:prstGeom>
        </p:spPr>
      </p:pic>
      <p:pic>
        <p:nvPicPr>
          <p:cNvPr id="6" name="Immagine 5">
            <a:extLst>
              <a:ext uri="{FF2B5EF4-FFF2-40B4-BE49-F238E27FC236}">
                <a16:creationId xmlns:a16="http://schemas.microsoft.com/office/drawing/2014/main" id="{695D1B84-A577-A248-ACD0-B6EA1DDAE357}"/>
              </a:ext>
            </a:extLst>
          </p:cNvPr>
          <p:cNvPicPr>
            <a:picLocks noChangeAspect="1"/>
          </p:cNvPicPr>
          <p:nvPr/>
        </p:nvPicPr>
        <p:blipFill>
          <a:blip r:embed="rId4"/>
          <a:stretch>
            <a:fillRect/>
          </a:stretch>
        </p:blipFill>
        <p:spPr>
          <a:xfrm>
            <a:off x="744215" y="4004697"/>
            <a:ext cx="9219592" cy="653179"/>
          </a:xfrm>
          <a:prstGeom prst="rect">
            <a:avLst/>
          </a:prstGeom>
        </p:spPr>
      </p:pic>
      <p:pic>
        <p:nvPicPr>
          <p:cNvPr id="7" name="Immagine 6">
            <a:extLst>
              <a:ext uri="{FF2B5EF4-FFF2-40B4-BE49-F238E27FC236}">
                <a16:creationId xmlns:a16="http://schemas.microsoft.com/office/drawing/2014/main" id="{AB340433-4B5E-015E-D9D8-DA2AFDAD8A7A}"/>
              </a:ext>
            </a:extLst>
          </p:cNvPr>
          <p:cNvPicPr>
            <a:picLocks noChangeAspect="1"/>
          </p:cNvPicPr>
          <p:nvPr/>
        </p:nvPicPr>
        <p:blipFill>
          <a:blip r:embed="rId5"/>
          <a:stretch>
            <a:fillRect/>
          </a:stretch>
        </p:blipFill>
        <p:spPr>
          <a:xfrm>
            <a:off x="2785103" y="5677275"/>
            <a:ext cx="1976083" cy="359288"/>
          </a:xfrm>
          <a:prstGeom prst="rect">
            <a:avLst/>
          </a:prstGeom>
        </p:spPr>
      </p:pic>
      <p:pic>
        <p:nvPicPr>
          <p:cNvPr id="8" name="Immagine 7">
            <a:extLst>
              <a:ext uri="{FF2B5EF4-FFF2-40B4-BE49-F238E27FC236}">
                <a16:creationId xmlns:a16="http://schemas.microsoft.com/office/drawing/2014/main" id="{28CD1C70-26F5-1C16-0D00-0B8CA53EDC0B}"/>
              </a:ext>
            </a:extLst>
          </p:cNvPr>
          <p:cNvPicPr>
            <a:picLocks noChangeAspect="1"/>
          </p:cNvPicPr>
          <p:nvPr/>
        </p:nvPicPr>
        <p:blipFill>
          <a:blip r:embed="rId6"/>
          <a:stretch>
            <a:fillRect/>
          </a:stretch>
        </p:blipFill>
        <p:spPr>
          <a:xfrm>
            <a:off x="7956207" y="5677275"/>
            <a:ext cx="2343638" cy="363503"/>
          </a:xfrm>
          <a:prstGeom prst="rect">
            <a:avLst/>
          </a:prstGeom>
        </p:spPr>
      </p:pic>
      <p:pic>
        <p:nvPicPr>
          <p:cNvPr id="9" name="Immagine 8">
            <a:extLst>
              <a:ext uri="{FF2B5EF4-FFF2-40B4-BE49-F238E27FC236}">
                <a16:creationId xmlns:a16="http://schemas.microsoft.com/office/drawing/2014/main" id="{8CF4C865-AB04-A7E8-75F4-B73E1DBA9CE2}"/>
              </a:ext>
            </a:extLst>
          </p:cNvPr>
          <p:cNvPicPr>
            <a:picLocks noChangeAspect="1"/>
          </p:cNvPicPr>
          <p:nvPr/>
        </p:nvPicPr>
        <p:blipFill>
          <a:blip r:embed="rId7"/>
          <a:stretch>
            <a:fillRect/>
          </a:stretch>
        </p:blipFill>
        <p:spPr>
          <a:xfrm>
            <a:off x="2255226" y="4909072"/>
            <a:ext cx="6197570" cy="554107"/>
          </a:xfrm>
          <a:prstGeom prst="rect">
            <a:avLst/>
          </a:prstGeom>
        </p:spPr>
      </p:pic>
    </p:spTree>
    <p:extLst>
      <p:ext uri="{BB962C8B-B14F-4D97-AF65-F5344CB8AC3E}">
        <p14:creationId xmlns:p14="http://schemas.microsoft.com/office/powerpoint/2010/main" val="1903043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72F4BB-7690-37D0-DDDF-B99CEDED746B}"/>
              </a:ext>
            </a:extLst>
          </p:cNvPr>
          <p:cNvSpPr>
            <a:spLocks noGrp="1"/>
          </p:cNvSpPr>
          <p:nvPr>
            <p:ph type="title"/>
          </p:nvPr>
        </p:nvSpPr>
        <p:spPr>
          <a:xfrm>
            <a:off x="838200" y="365126"/>
            <a:ext cx="10515600" cy="1001220"/>
          </a:xfrm>
        </p:spPr>
        <p:txBody>
          <a:bodyPr/>
          <a:lstStyle/>
          <a:p>
            <a:pPr algn="ctr"/>
            <a:r>
              <a:rPr lang="en-US" dirty="0">
                <a:latin typeface="Garamond" panose="02020404030301010803" pitchFamily="18" charset="0"/>
              </a:rPr>
              <a:t>Brans-</a:t>
            </a:r>
            <a:r>
              <a:rPr lang="en-US" dirty="0" err="1">
                <a:latin typeface="Garamond" panose="02020404030301010803" pitchFamily="18" charset="0"/>
              </a:rPr>
              <a:t>Dicke</a:t>
            </a:r>
            <a:r>
              <a:rPr lang="en-US" dirty="0">
                <a:latin typeface="Garamond" panose="02020404030301010803" pitchFamily="18" charset="0"/>
              </a:rPr>
              <a:t> Theory</a:t>
            </a:r>
            <a:endParaRPr lang="it-IT" dirty="0"/>
          </a:p>
        </p:txBody>
      </p:sp>
      <p:sp>
        <p:nvSpPr>
          <p:cNvPr id="3" name="Segnaposto contenuto 2">
            <a:extLst>
              <a:ext uri="{FF2B5EF4-FFF2-40B4-BE49-F238E27FC236}">
                <a16:creationId xmlns:a16="http://schemas.microsoft.com/office/drawing/2014/main" id="{9647C838-001D-031A-F54D-988F106FE596}"/>
              </a:ext>
            </a:extLst>
          </p:cNvPr>
          <p:cNvSpPr>
            <a:spLocks noGrp="1"/>
          </p:cNvSpPr>
          <p:nvPr>
            <p:ph idx="1"/>
          </p:nvPr>
        </p:nvSpPr>
        <p:spPr>
          <a:xfrm>
            <a:off x="838200" y="1366346"/>
            <a:ext cx="10959790" cy="525747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Brans-</a:t>
            </a:r>
            <a:r>
              <a:rPr kumimoji="0" lang="en-US" sz="20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Dicke</a:t>
            </a: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with GHY boundary term, is a particular case of Scalar Tensor theory (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000" dirty="0">
              <a:solidFill>
                <a:prstClr val="black"/>
              </a:solidFill>
              <a:latin typeface="Garamond" panose="02020404030301010803"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000" dirty="0">
              <a:solidFill>
                <a:prstClr val="black"/>
              </a:solidFill>
              <a:latin typeface="Garamond" panose="02020404030301010803"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How to perform canonical analysis of this theory?</a:t>
            </a:r>
          </a:p>
          <a:p>
            <a:pPr marL="0" indent="0">
              <a:buNone/>
            </a:pPr>
            <a:endParaRPr lang="it-IT" dirty="0"/>
          </a:p>
        </p:txBody>
      </p:sp>
      <p:pic>
        <p:nvPicPr>
          <p:cNvPr id="5" name="Immagine 4">
            <a:extLst>
              <a:ext uri="{FF2B5EF4-FFF2-40B4-BE49-F238E27FC236}">
                <a16:creationId xmlns:a16="http://schemas.microsoft.com/office/drawing/2014/main" id="{E7ED1865-7545-2C8F-7D79-812A25F13DCC}"/>
              </a:ext>
            </a:extLst>
          </p:cNvPr>
          <p:cNvPicPr>
            <a:picLocks noChangeAspect="1"/>
          </p:cNvPicPr>
          <p:nvPr/>
        </p:nvPicPr>
        <p:blipFill>
          <a:blip r:embed="rId2"/>
          <a:stretch>
            <a:fillRect/>
          </a:stretch>
        </p:blipFill>
        <p:spPr>
          <a:xfrm>
            <a:off x="9591436" y="1451795"/>
            <a:ext cx="774176" cy="213179"/>
          </a:xfrm>
          <a:prstGeom prst="rect">
            <a:avLst/>
          </a:prstGeom>
        </p:spPr>
      </p:pic>
      <p:pic>
        <p:nvPicPr>
          <p:cNvPr id="6" name="Immagine 5">
            <a:extLst>
              <a:ext uri="{FF2B5EF4-FFF2-40B4-BE49-F238E27FC236}">
                <a16:creationId xmlns:a16="http://schemas.microsoft.com/office/drawing/2014/main" id="{3F8A9DDA-E596-D71B-6F01-0AA3E1C6825B}"/>
              </a:ext>
            </a:extLst>
          </p:cNvPr>
          <p:cNvPicPr>
            <a:picLocks noChangeAspect="1"/>
          </p:cNvPicPr>
          <p:nvPr/>
        </p:nvPicPr>
        <p:blipFill>
          <a:blip r:embed="rId3"/>
          <a:stretch>
            <a:fillRect/>
          </a:stretch>
        </p:blipFill>
        <p:spPr>
          <a:xfrm>
            <a:off x="1971041" y="1917747"/>
            <a:ext cx="7845693" cy="613827"/>
          </a:xfrm>
          <a:prstGeom prst="rect">
            <a:avLst/>
          </a:prstGeom>
        </p:spPr>
      </p:pic>
      <p:pic>
        <p:nvPicPr>
          <p:cNvPr id="8" name="Immagine 7" descr="Immagine che contiene Carattere, bianco, calligrafia, linea&#10;&#10;Descrizione generata automaticamente">
            <a:extLst>
              <a:ext uri="{FF2B5EF4-FFF2-40B4-BE49-F238E27FC236}">
                <a16:creationId xmlns:a16="http://schemas.microsoft.com/office/drawing/2014/main" id="{80CB5EF6-5882-22F2-9164-3D29CB57789C}"/>
              </a:ext>
            </a:extLst>
          </p:cNvPr>
          <p:cNvPicPr>
            <a:picLocks noChangeAspect="1"/>
          </p:cNvPicPr>
          <p:nvPr/>
        </p:nvPicPr>
        <p:blipFill>
          <a:blip r:embed="rId4"/>
          <a:stretch>
            <a:fillRect/>
          </a:stretch>
        </p:blipFill>
        <p:spPr>
          <a:xfrm>
            <a:off x="1092975" y="3330392"/>
            <a:ext cx="4020789" cy="750187"/>
          </a:xfrm>
          <a:prstGeom prst="rect">
            <a:avLst/>
          </a:prstGeom>
        </p:spPr>
      </p:pic>
      <p:pic>
        <p:nvPicPr>
          <p:cNvPr id="10" name="Immagine 9" descr="Immagine che contiene Carattere, bianco, testo, calligrafia&#10;&#10;Descrizione generata automaticamente">
            <a:extLst>
              <a:ext uri="{FF2B5EF4-FFF2-40B4-BE49-F238E27FC236}">
                <a16:creationId xmlns:a16="http://schemas.microsoft.com/office/drawing/2014/main" id="{8CB15FF5-D019-0A5E-C428-B076892F938E}"/>
              </a:ext>
            </a:extLst>
          </p:cNvPr>
          <p:cNvPicPr>
            <a:picLocks noChangeAspect="1"/>
          </p:cNvPicPr>
          <p:nvPr/>
        </p:nvPicPr>
        <p:blipFill>
          <a:blip r:embed="rId5"/>
          <a:stretch>
            <a:fillRect/>
          </a:stretch>
        </p:blipFill>
        <p:spPr>
          <a:xfrm>
            <a:off x="376200" y="3948888"/>
            <a:ext cx="4554343" cy="651580"/>
          </a:xfrm>
          <a:prstGeom prst="rect">
            <a:avLst/>
          </a:prstGeom>
        </p:spPr>
      </p:pic>
      <p:sp>
        <p:nvSpPr>
          <p:cNvPr id="11" name="CasellaDiTesto 10">
            <a:extLst>
              <a:ext uri="{FF2B5EF4-FFF2-40B4-BE49-F238E27FC236}">
                <a16:creationId xmlns:a16="http://schemas.microsoft.com/office/drawing/2014/main" id="{B923E768-85A4-44F9-CF1C-A336541DF81F}"/>
              </a:ext>
            </a:extLst>
          </p:cNvPr>
          <p:cNvSpPr txBox="1"/>
          <p:nvPr/>
        </p:nvSpPr>
        <p:spPr>
          <a:xfrm>
            <a:off x="155869" y="3435240"/>
            <a:ext cx="1815172" cy="1745166"/>
          </a:xfrm>
          <a:prstGeom prst="rect">
            <a:avLst/>
          </a:prstGeom>
          <a:noFill/>
        </p:spPr>
        <p:txBody>
          <a:bodyPr wrap="square" rtlCol="0">
            <a:spAutoFit/>
          </a:bodyPr>
          <a:lstStyle/>
          <a:p>
            <a:r>
              <a:rPr lang="it-IT" dirty="0">
                <a:latin typeface="Garamond" panose="02020404030301010803" pitchFamily="18" charset="0"/>
              </a:rPr>
              <a:t>Garay and </a:t>
            </a:r>
            <a:r>
              <a:rPr lang="it-IT" dirty="0" err="1">
                <a:latin typeface="Garamond" panose="02020404030301010803" pitchFamily="18" charset="0"/>
              </a:rPr>
              <a:t>Gracìa-Bellido</a:t>
            </a:r>
            <a:r>
              <a:rPr lang="it-IT" dirty="0">
                <a:latin typeface="Garamond" panose="02020404030301010803" pitchFamily="18" charset="0"/>
              </a:rPr>
              <a:t> NPB 400 (1993): the </a:t>
            </a:r>
            <a:r>
              <a:rPr lang="it-IT" dirty="0" err="1">
                <a:latin typeface="Garamond" panose="02020404030301010803" pitchFamily="18" charset="0"/>
              </a:rPr>
              <a:t>transformations</a:t>
            </a:r>
            <a:r>
              <a:rPr lang="it-IT" dirty="0">
                <a:latin typeface="Garamond" panose="02020404030301010803" pitchFamily="18" charset="0"/>
              </a:rPr>
              <a:t> are </a:t>
            </a:r>
            <a:r>
              <a:rPr lang="it-IT" dirty="0" err="1">
                <a:latin typeface="Garamond" panose="02020404030301010803" pitchFamily="18" charset="0"/>
              </a:rPr>
              <a:t>Hamiltonian</a:t>
            </a:r>
            <a:r>
              <a:rPr lang="it-IT" dirty="0">
                <a:latin typeface="Garamond" panose="02020404030301010803" pitchFamily="18" charset="0"/>
              </a:rPr>
              <a:t> </a:t>
            </a:r>
            <a:r>
              <a:rPr lang="it-IT" dirty="0" err="1">
                <a:latin typeface="Garamond" panose="02020404030301010803" pitchFamily="18" charset="0"/>
              </a:rPr>
              <a:t>canonical</a:t>
            </a:r>
            <a:r>
              <a:rPr lang="it-IT" dirty="0">
                <a:latin typeface="Garamond" panose="02020404030301010803" pitchFamily="18" charset="0"/>
              </a:rPr>
              <a:t>. </a:t>
            </a:r>
          </a:p>
        </p:txBody>
      </p:sp>
      <p:pic>
        <p:nvPicPr>
          <p:cNvPr id="13" name="Immagine 12" descr="Immagine che contiene Carattere, testo, bianco, calligrafia&#10;&#10;Descrizione generata automaticamente">
            <a:extLst>
              <a:ext uri="{FF2B5EF4-FFF2-40B4-BE49-F238E27FC236}">
                <a16:creationId xmlns:a16="http://schemas.microsoft.com/office/drawing/2014/main" id="{C53D0110-4733-30AE-3040-43015C99EA2E}"/>
              </a:ext>
            </a:extLst>
          </p:cNvPr>
          <p:cNvPicPr>
            <a:picLocks noChangeAspect="1"/>
          </p:cNvPicPr>
          <p:nvPr/>
        </p:nvPicPr>
        <p:blipFill>
          <a:blip r:embed="rId6"/>
          <a:stretch>
            <a:fillRect/>
          </a:stretch>
        </p:blipFill>
        <p:spPr>
          <a:xfrm>
            <a:off x="6193136" y="3139537"/>
            <a:ext cx="5543037" cy="840164"/>
          </a:xfrm>
          <a:prstGeom prst="rect">
            <a:avLst/>
          </a:prstGeom>
        </p:spPr>
      </p:pic>
      <p:pic>
        <p:nvPicPr>
          <p:cNvPr id="15" name="Immagine 14" descr="Immagine che contiene Carattere, bianco, calligrafia, linea&#10;&#10;Descrizione generata automaticamente">
            <a:extLst>
              <a:ext uri="{FF2B5EF4-FFF2-40B4-BE49-F238E27FC236}">
                <a16:creationId xmlns:a16="http://schemas.microsoft.com/office/drawing/2014/main" id="{97117B8A-30D7-C9A1-6C01-AFB22198D6A2}"/>
              </a:ext>
            </a:extLst>
          </p:cNvPr>
          <p:cNvPicPr>
            <a:picLocks noChangeAspect="1"/>
          </p:cNvPicPr>
          <p:nvPr/>
        </p:nvPicPr>
        <p:blipFill>
          <a:blip r:embed="rId7"/>
          <a:stretch>
            <a:fillRect/>
          </a:stretch>
        </p:blipFill>
        <p:spPr>
          <a:xfrm>
            <a:off x="5893887" y="3816018"/>
            <a:ext cx="4665860" cy="1020817"/>
          </a:xfrm>
          <a:prstGeom prst="rect">
            <a:avLst/>
          </a:prstGeom>
        </p:spPr>
      </p:pic>
      <p:pic>
        <p:nvPicPr>
          <p:cNvPr id="27" name="Immagine 26">
            <a:extLst>
              <a:ext uri="{FF2B5EF4-FFF2-40B4-BE49-F238E27FC236}">
                <a16:creationId xmlns:a16="http://schemas.microsoft.com/office/drawing/2014/main" id="{6055F141-CA70-E291-FB30-95B4147AA6BE}"/>
              </a:ext>
            </a:extLst>
          </p:cNvPr>
          <p:cNvPicPr>
            <a:picLocks noChangeAspect="1"/>
          </p:cNvPicPr>
          <p:nvPr/>
        </p:nvPicPr>
        <p:blipFill>
          <a:blip r:embed="rId8"/>
          <a:stretch>
            <a:fillRect/>
          </a:stretch>
        </p:blipFill>
        <p:spPr>
          <a:xfrm>
            <a:off x="5710666" y="4600468"/>
            <a:ext cx="3561088" cy="318435"/>
          </a:xfrm>
          <a:prstGeom prst="rect">
            <a:avLst/>
          </a:prstGeom>
        </p:spPr>
      </p:pic>
      <p:pic>
        <p:nvPicPr>
          <p:cNvPr id="29" name="Immagine 28">
            <a:extLst>
              <a:ext uri="{FF2B5EF4-FFF2-40B4-BE49-F238E27FC236}">
                <a16:creationId xmlns:a16="http://schemas.microsoft.com/office/drawing/2014/main" id="{58B04EB0-A260-A849-3660-53826B2FB215}"/>
              </a:ext>
            </a:extLst>
          </p:cNvPr>
          <p:cNvPicPr>
            <a:picLocks noChangeAspect="1"/>
          </p:cNvPicPr>
          <p:nvPr/>
        </p:nvPicPr>
        <p:blipFill>
          <a:blip r:embed="rId9"/>
          <a:stretch>
            <a:fillRect/>
          </a:stretch>
        </p:blipFill>
        <p:spPr>
          <a:xfrm>
            <a:off x="5314747" y="5093234"/>
            <a:ext cx="6039053" cy="310691"/>
          </a:xfrm>
          <a:prstGeom prst="rect">
            <a:avLst/>
          </a:prstGeom>
        </p:spPr>
      </p:pic>
      <p:pic>
        <p:nvPicPr>
          <p:cNvPr id="31" name="Immagine 30" descr="Immagine che contiene Carattere, calligrafia, bianco, tipografia&#10;&#10;Descrizione generata automaticamente">
            <a:extLst>
              <a:ext uri="{FF2B5EF4-FFF2-40B4-BE49-F238E27FC236}">
                <a16:creationId xmlns:a16="http://schemas.microsoft.com/office/drawing/2014/main" id="{D0F786F6-A634-A8F8-7A3A-44236810DCBA}"/>
              </a:ext>
            </a:extLst>
          </p:cNvPr>
          <p:cNvPicPr>
            <a:picLocks noChangeAspect="1"/>
          </p:cNvPicPr>
          <p:nvPr/>
        </p:nvPicPr>
        <p:blipFill>
          <a:blip r:embed="rId10"/>
          <a:stretch>
            <a:fillRect/>
          </a:stretch>
        </p:blipFill>
        <p:spPr>
          <a:xfrm>
            <a:off x="5320790" y="5519163"/>
            <a:ext cx="1291837" cy="282322"/>
          </a:xfrm>
          <a:prstGeom prst="rect">
            <a:avLst/>
          </a:prstGeom>
        </p:spPr>
      </p:pic>
      <p:sp>
        <p:nvSpPr>
          <p:cNvPr id="32" name="CasellaDiTesto 31">
            <a:extLst>
              <a:ext uri="{FF2B5EF4-FFF2-40B4-BE49-F238E27FC236}">
                <a16:creationId xmlns:a16="http://schemas.microsoft.com/office/drawing/2014/main" id="{487D5272-8690-3F8D-6186-232B319D9900}"/>
              </a:ext>
            </a:extLst>
          </p:cNvPr>
          <p:cNvSpPr txBox="1"/>
          <p:nvPr/>
        </p:nvSpPr>
        <p:spPr>
          <a:xfrm>
            <a:off x="6954889" y="2573850"/>
            <a:ext cx="4798496" cy="923330"/>
          </a:xfrm>
          <a:prstGeom prst="rect">
            <a:avLst/>
          </a:prstGeom>
          <a:noFill/>
        </p:spPr>
        <p:txBody>
          <a:bodyPr wrap="square" rtlCol="0">
            <a:spAutoFit/>
          </a:bodyPr>
          <a:lstStyle/>
          <a:p>
            <a:r>
              <a:rPr lang="it-IT" dirty="0" err="1">
                <a:latin typeface="Garamond" panose="02020404030301010803" pitchFamily="18" charset="0"/>
              </a:rPr>
              <a:t>Deruelle</a:t>
            </a:r>
            <a:r>
              <a:rPr lang="it-IT" dirty="0">
                <a:latin typeface="Garamond" panose="02020404030301010803" pitchFamily="18" charset="0"/>
              </a:rPr>
              <a:t>, </a:t>
            </a:r>
            <a:r>
              <a:rPr lang="it-IT" dirty="0" err="1">
                <a:latin typeface="Garamond" panose="02020404030301010803" pitchFamily="18" charset="0"/>
              </a:rPr>
              <a:t>Sendouda</a:t>
            </a:r>
            <a:r>
              <a:rPr lang="it-IT" dirty="0">
                <a:latin typeface="Garamond" panose="02020404030301010803" pitchFamily="18" charset="0"/>
              </a:rPr>
              <a:t>, Youssef PRD 80, (2009).  </a:t>
            </a:r>
            <a:r>
              <a:rPr lang="it-IT" dirty="0" err="1">
                <a:latin typeface="Garamond" panose="02020404030301010803" pitchFamily="18" charset="0"/>
              </a:rPr>
              <a:t>They</a:t>
            </a:r>
            <a:r>
              <a:rPr lang="it-IT" dirty="0">
                <a:latin typeface="Garamond" panose="02020404030301010803" pitchFamily="18" charset="0"/>
              </a:rPr>
              <a:t> </a:t>
            </a:r>
            <a:r>
              <a:rPr lang="it-IT" dirty="0" err="1">
                <a:latin typeface="Garamond" panose="02020404030301010803" pitchFamily="18" charset="0"/>
              </a:rPr>
              <a:t>still</a:t>
            </a:r>
            <a:r>
              <a:rPr lang="it-IT" dirty="0">
                <a:latin typeface="Garamond" panose="02020404030301010803" pitchFamily="18" charset="0"/>
              </a:rPr>
              <a:t> claim </a:t>
            </a:r>
            <a:r>
              <a:rPr lang="it-IT" dirty="0" err="1">
                <a:latin typeface="Garamond" panose="02020404030301010803" pitchFamily="18" charset="0"/>
              </a:rPr>
              <a:t>that</a:t>
            </a:r>
            <a:r>
              <a:rPr lang="it-IT" dirty="0">
                <a:latin typeface="Garamond" panose="02020404030301010803" pitchFamily="18" charset="0"/>
              </a:rPr>
              <a:t> the </a:t>
            </a:r>
            <a:r>
              <a:rPr lang="it-IT" dirty="0" err="1">
                <a:latin typeface="Garamond" panose="02020404030301010803" pitchFamily="18" charset="0"/>
              </a:rPr>
              <a:t>transformations</a:t>
            </a:r>
            <a:r>
              <a:rPr lang="it-IT" dirty="0">
                <a:latin typeface="Garamond" panose="02020404030301010803" pitchFamily="18" charset="0"/>
              </a:rPr>
              <a:t> are </a:t>
            </a:r>
            <a:r>
              <a:rPr lang="it-IT" dirty="0" err="1">
                <a:latin typeface="Garamond" panose="02020404030301010803" pitchFamily="18" charset="0"/>
              </a:rPr>
              <a:t>Hamiltonian</a:t>
            </a:r>
            <a:r>
              <a:rPr lang="it-IT" dirty="0">
                <a:latin typeface="Garamond" panose="02020404030301010803" pitchFamily="18" charset="0"/>
              </a:rPr>
              <a:t> </a:t>
            </a:r>
            <a:r>
              <a:rPr lang="it-IT" dirty="0" err="1">
                <a:latin typeface="Garamond" panose="02020404030301010803" pitchFamily="18" charset="0"/>
              </a:rPr>
              <a:t>canonical</a:t>
            </a:r>
            <a:endParaRPr lang="it-IT" dirty="0">
              <a:latin typeface="Garamond" panose="02020404030301010803" pitchFamily="18" charset="0"/>
            </a:endParaRPr>
          </a:p>
        </p:txBody>
      </p:sp>
    </p:spTree>
    <p:extLst>
      <p:ext uri="{BB962C8B-B14F-4D97-AF65-F5344CB8AC3E}">
        <p14:creationId xmlns:p14="http://schemas.microsoft.com/office/powerpoint/2010/main" val="3615760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78BD42-42EB-986D-917B-0F2FD9A45B84}"/>
              </a:ext>
            </a:extLst>
          </p:cNvPr>
          <p:cNvSpPr>
            <a:spLocks noGrp="1"/>
          </p:cNvSpPr>
          <p:nvPr>
            <p:ph type="title"/>
          </p:nvPr>
        </p:nvSpPr>
        <p:spPr/>
        <p:txBody>
          <a:bodyPr/>
          <a:lstStyle/>
          <a:p>
            <a:pPr algn="ctr"/>
            <a:r>
              <a:rPr lang="en-US" dirty="0">
                <a:latin typeface="Garamond" panose="02020404030301010803" pitchFamily="18" charset="0"/>
              </a:rPr>
              <a:t>Brans-</a:t>
            </a:r>
            <a:r>
              <a:rPr lang="en-US" dirty="0" err="1">
                <a:latin typeface="Garamond" panose="02020404030301010803" pitchFamily="18" charset="0"/>
              </a:rPr>
              <a:t>Dicke</a:t>
            </a:r>
            <a:r>
              <a:rPr lang="en-US" dirty="0">
                <a:latin typeface="Garamond" panose="02020404030301010803" pitchFamily="18" charset="0"/>
              </a:rPr>
              <a:t> Theory</a:t>
            </a:r>
            <a:endParaRPr lang="it-IT" dirty="0"/>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CE3EEF32-9C2D-365B-A990-B1374B1FD424}"/>
                  </a:ext>
                </a:extLst>
              </p:cNvPr>
              <p:cNvSpPr>
                <a:spLocks noGrp="1"/>
              </p:cNvSpPr>
              <p:nvPr>
                <p:ph idx="1"/>
              </p:nvPr>
            </p:nvSpPr>
            <p:spPr>
              <a:xfrm>
                <a:off x="838199" y="1368425"/>
                <a:ext cx="10892883" cy="5124450"/>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The Hamiltonian Weyl (conformal) transformations from the Jordan to the Einstein frames 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000" dirty="0">
                  <a:solidFill>
                    <a:prstClr val="black"/>
                  </a:solidFill>
                  <a:latin typeface="Garamond" panose="02020404030301010803"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000" dirty="0">
                  <a:solidFill>
                    <a:prstClr val="black"/>
                  </a:solidFill>
                  <a:latin typeface="Garamond" panose="02020404030301010803"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They are not </a:t>
                </a:r>
                <a:r>
                  <a:rPr lang="en-US" sz="2000" dirty="0">
                    <a:solidFill>
                      <a:prstClr val="black"/>
                    </a:solidFill>
                    <a:latin typeface="Garamond" panose="02020404030301010803" pitchFamily="18" charset="0"/>
                  </a:rPr>
                  <a:t>Hamiltonian canonical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000" dirty="0">
                  <a:solidFill>
                    <a:prstClr val="black"/>
                  </a:solidFill>
                  <a:latin typeface="Garamond" panose="02020404030301010803"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r>
                  <a:rPr lang="en-US" sz="2000" dirty="0">
                    <a:solidFill>
                      <a:prstClr val="black"/>
                    </a:solidFill>
                    <a:latin typeface="Garamond" panose="02020404030301010803" pitchFamily="18" charset="0"/>
                  </a:rPr>
                  <a:t>The Dirac’s constraint analysis of the Hamiltonian theory  has to be done, independently, in the Jordan and Einstein frames. </a:t>
                </a:r>
                <a:r>
                  <a:rPr lang="en-US" sz="2000" dirty="0">
                    <a:latin typeface="Garamond" panose="02020404030301010803" pitchFamily="18" charset="0"/>
                  </a:rPr>
                  <a:t>We have studied the Hamiltonian constrained theory in Jordan and Einstein frames for both cases </a:t>
                </a:r>
                <a14:m>
                  <m:oMath xmlns:m="http://schemas.openxmlformats.org/officeDocument/2006/math">
                    <m:r>
                      <a:rPr lang="it-IT" sz="2000" i="1" smtClean="0">
                        <a:latin typeface="Cambria Math" panose="02040503050406030204" pitchFamily="18" charset="0"/>
                        <a:ea typeface="Cambria Math" panose="02040503050406030204" pitchFamily="18" charset="0"/>
                      </a:rPr>
                      <m:t>𝜔</m:t>
                    </m:r>
                    <m:r>
                      <a:rPr lang="it-IT" sz="2000" i="1">
                        <a:latin typeface="Cambria Math" panose="02040503050406030204" pitchFamily="18" charset="0"/>
                        <a:ea typeface="Cambria Math" panose="02040503050406030204" pitchFamily="18" charset="0"/>
                      </a:rPr>
                      <m:t>≠</m:t>
                    </m:r>
                    <m:r>
                      <a:rPr lang="it-IT" sz="2000" b="0" i="1" smtClean="0">
                        <a:latin typeface="Cambria Math" panose="02040503050406030204" pitchFamily="18" charset="0"/>
                        <a:ea typeface="Cambria Math" panose="02040503050406030204" pitchFamily="18" charset="0"/>
                      </a:rPr>
                      <m:t>−</m:t>
                    </m:r>
                    <m:f>
                      <m:fPr>
                        <m:ctrlPr>
                          <a:rPr lang="it-IT" sz="2000" b="0" i="1" smtClean="0">
                            <a:latin typeface="Cambria Math" panose="02040503050406030204" pitchFamily="18" charset="0"/>
                            <a:ea typeface="Cambria Math" panose="02040503050406030204" pitchFamily="18" charset="0"/>
                          </a:rPr>
                        </m:ctrlPr>
                      </m:fPr>
                      <m:num>
                        <m:r>
                          <a:rPr lang="it-IT" sz="2000" b="0" i="1" smtClean="0">
                            <a:latin typeface="Cambria Math" panose="02040503050406030204" pitchFamily="18" charset="0"/>
                            <a:ea typeface="Cambria Math" panose="02040503050406030204" pitchFamily="18" charset="0"/>
                          </a:rPr>
                          <m:t>3</m:t>
                        </m:r>
                      </m:num>
                      <m:den>
                        <m:r>
                          <a:rPr lang="it-IT" sz="2000" b="0" i="1" smtClean="0">
                            <a:latin typeface="Cambria Math" panose="02040503050406030204" pitchFamily="18" charset="0"/>
                            <a:ea typeface="Cambria Math" panose="02040503050406030204" pitchFamily="18" charset="0"/>
                          </a:rPr>
                          <m:t>2</m:t>
                        </m:r>
                      </m:den>
                    </m:f>
                  </m:oMath>
                </a14:m>
                <a:r>
                  <a:rPr lang="it-IT" sz="2000" dirty="0">
                    <a:latin typeface="Garamond" panose="02020404030301010803" pitchFamily="18" charset="0"/>
                  </a:rPr>
                  <a:t> and , </a:t>
                </a:r>
                <a14:m>
                  <m:oMath xmlns:m="http://schemas.openxmlformats.org/officeDocument/2006/math">
                    <m:r>
                      <a:rPr lang="it-IT" sz="2000" i="1">
                        <a:latin typeface="Cambria Math" panose="02040503050406030204" pitchFamily="18" charset="0"/>
                        <a:ea typeface="Cambria Math" panose="02040503050406030204" pitchFamily="18" charset="0"/>
                      </a:rPr>
                      <m:t>𝜔</m:t>
                    </m:r>
                    <m:r>
                      <a:rPr lang="it-IT" sz="2000" b="0" i="1" smtClean="0">
                        <a:latin typeface="Cambria Math" panose="02040503050406030204" pitchFamily="18" charset="0"/>
                        <a:ea typeface="Cambria Math" panose="02040503050406030204" pitchFamily="18" charset="0"/>
                      </a:rPr>
                      <m:t>=</m:t>
                    </m:r>
                    <m:r>
                      <a:rPr lang="it-IT" sz="2000" i="1">
                        <a:latin typeface="Cambria Math" panose="02040503050406030204" pitchFamily="18" charset="0"/>
                        <a:ea typeface="Cambria Math" panose="02040503050406030204" pitchFamily="18" charset="0"/>
                      </a:rPr>
                      <m:t>−</m:t>
                    </m:r>
                    <m:f>
                      <m:fPr>
                        <m:ctrlPr>
                          <a:rPr lang="it-IT" sz="2000" i="1">
                            <a:latin typeface="Cambria Math" panose="02040503050406030204" pitchFamily="18" charset="0"/>
                            <a:ea typeface="Cambria Math" panose="02040503050406030204" pitchFamily="18" charset="0"/>
                          </a:rPr>
                        </m:ctrlPr>
                      </m:fPr>
                      <m:num>
                        <m:r>
                          <a:rPr lang="it-IT" sz="2000" i="1">
                            <a:latin typeface="Cambria Math" panose="02040503050406030204" pitchFamily="18" charset="0"/>
                            <a:ea typeface="Cambria Math" panose="02040503050406030204" pitchFamily="18" charset="0"/>
                          </a:rPr>
                          <m:t>3</m:t>
                        </m:r>
                      </m:num>
                      <m:den>
                        <m:r>
                          <a:rPr lang="it-IT" sz="2000" i="1">
                            <a:latin typeface="Cambria Math" panose="02040503050406030204" pitchFamily="18" charset="0"/>
                            <a:ea typeface="Cambria Math" panose="02040503050406030204" pitchFamily="18" charset="0"/>
                          </a:rPr>
                          <m:t>2</m:t>
                        </m:r>
                      </m:den>
                    </m:f>
                    <m:r>
                      <a:rPr lang="it-IT" sz="2000" b="0" i="0" smtClean="0">
                        <a:latin typeface="Cambria Math" panose="02040503050406030204" pitchFamily="18" charset="0"/>
                        <a:ea typeface="Cambria Math" panose="02040503050406030204" pitchFamily="18" charset="0"/>
                      </a:rPr>
                      <m:t>. </m:t>
                    </m:r>
                  </m:oMath>
                </a14:m>
                <a:r>
                  <a:rPr lang="en-US" sz="2000" dirty="0">
                    <a:latin typeface="Garamond" panose="02020404030301010803" pitchFamily="18" charset="0"/>
                  </a:rPr>
                  <a:t> In the case </a:t>
                </a:r>
                <a14:m>
                  <m:oMath xmlns:m="http://schemas.openxmlformats.org/officeDocument/2006/math">
                    <m:r>
                      <a:rPr lang="it-IT" sz="2000" i="1">
                        <a:latin typeface="Cambria Math" panose="02040503050406030204" pitchFamily="18" charset="0"/>
                        <a:ea typeface="Cambria Math" panose="02040503050406030204" pitchFamily="18" charset="0"/>
                      </a:rPr>
                      <m:t>𝜔</m:t>
                    </m:r>
                    <m:r>
                      <a:rPr lang="it-IT" sz="2000" i="1">
                        <a:latin typeface="Cambria Math" panose="02040503050406030204" pitchFamily="18" charset="0"/>
                        <a:ea typeface="Cambria Math" panose="02040503050406030204" pitchFamily="18" charset="0"/>
                      </a:rPr>
                      <m:t>=−</m:t>
                    </m:r>
                    <m:f>
                      <m:fPr>
                        <m:ctrlPr>
                          <a:rPr lang="it-IT" sz="2000" i="1">
                            <a:latin typeface="Cambria Math" panose="02040503050406030204" pitchFamily="18" charset="0"/>
                            <a:ea typeface="Cambria Math" panose="02040503050406030204" pitchFamily="18" charset="0"/>
                          </a:rPr>
                        </m:ctrlPr>
                      </m:fPr>
                      <m:num>
                        <m:r>
                          <a:rPr lang="it-IT" sz="2000" i="1">
                            <a:latin typeface="Cambria Math" panose="02040503050406030204" pitchFamily="18" charset="0"/>
                            <a:ea typeface="Cambria Math" panose="02040503050406030204" pitchFamily="18" charset="0"/>
                          </a:rPr>
                          <m:t>3</m:t>
                        </m:r>
                      </m:num>
                      <m:den>
                        <m:r>
                          <a:rPr lang="it-IT" sz="2000" i="1">
                            <a:latin typeface="Cambria Math" panose="02040503050406030204" pitchFamily="18" charset="0"/>
                            <a:ea typeface="Cambria Math" panose="02040503050406030204" pitchFamily="18" charset="0"/>
                          </a:rPr>
                          <m:t>2</m:t>
                        </m:r>
                      </m:den>
                    </m:f>
                  </m:oMath>
                </a14:m>
                <a:r>
                  <a:rPr lang="en-US" sz="2000" dirty="0">
                    <a:latin typeface="Garamond" panose="02020404030301010803" pitchFamily="18" charset="0"/>
                  </a:rPr>
                  <a:t> the theory has an extra Weyl(conformal) symmetry with an associated primary first class constraint </a:t>
                </a:r>
                <a14:m>
                  <m:oMath xmlns:m="http://schemas.openxmlformats.org/officeDocument/2006/math">
                    <m:sSub>
                      <m:sSubPr>
                        <m:ctrlPr>
                          <a:rPr lang="en-US" sz="2000" i="1" smtClean="0">
                            <a:latin typeface="Cambria Math" panose="02040503050406030204" pitchFamily="18" charset="0"/>
                          </a:rPr>
                        </m:ctrlPr>
                      </m:sSubPr>
                      <m:e>
                        <m:r>
                          <a:rPr lang="it-IT" sz="2000" b="0" i="1" smtClean="0">
                            <a:latin typeface="Cambria Math" panose="02040503050406030204" pitchFamily="18" charset="0"/>
                          </a:rPr>
                          <m:t>𝐶</m:t>
                        </m:r>
                      </m:e>
                      <m:sub>
                        <m:r>
                          <a:rPr lang="en-US" sz="2000" i="1" smtClean="0">
                            <a:latin typeface="Cambria Math" panose="02040503050406030204" pitchFamily="18" charset="0"/>
                            <a:ea typeface="Cambria Math" panose="02040503050406030204" pitchFamily="18" charset="0"/>
                          </a:rPr>
                          <m:t>𝜙</m:t>
                        </m:r>
                      </m:sub>
                    </m:sSub>
                  </m:oMath>
                </a14:m>
                <a:endParaRPr lang="en-US" sz="2000" dirty="0">
                  <a:latin typeface="Garamond" panose="02020404030301010803"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mc:Choice>
        <mc:Fallback xmlns="">
          <p:sp>
            <p:nvSpPr>
              <p:cNvPr id="3" name="Segnaposto contenuto 2">
                <a:extLst>
                  <a:ext uri="{FF2B5EF4-FFF2-40B4-BE49-F238E27FC236}">
                    <a16:creationId xmlns:a16="http://schemas.microsoft.com/office/drawing/2014/main" id="{CE3EEF32-9C2D-365B-A990-B1374B1FD424}"/>
                  </a:ext>
                </a:extLst>
              </p:cNvPr>
              <p:cNvSpPr>
                <a:spLocks noGrp="1" noRot="1" noChangeAspect="1" noMove="1" noResize="1" noEditPoints="1" noAdjustHandles="1" noChangeArrowheads="1" noChangeShapeType="1" noTextEdit="1"/>
              </p:cNvSpPr>
              <p:nvPr>
                <p:ph idx="1"/>
              </p:nvPr>
            </p:nvSpPr>
            <p:spPr>
              <a:xfrm>
                <a:off x="838199" y="1368425"/>
                <a:ext cx="10892883" cy="5124450"/>
              </a:xfrm>
              <a:blipFill>
                <a:blip r:embed="rId2"/>
                <a:stretch>
                  <a:fillRect l="-466" t="-988"/>
                </a:stretch>
              </a:blipFill>
            </p:spPr>
            <p:txBody>
              <a:bodyPr/>
              <a:lstStyle/>
              <a:p>
                <a:r>
                  <a:rPr lang="en-US">
                    <a:noFill/>
                  </a:rPr>
                  <a:t> </a:t>
                </a:r>
              </a:p>
            </p:txBody>
          </p:sp>
        </mc:Fallback>
      </mc:AlternateContent>
      <p:pic>
        <p:nvPicPr>
          <p:cNvPr id="4" name="Immagine 3">
            <a:extLst>
              <a:ext uri="{FF2B5EF4-FFF2-40B4-BE49-F238E27FC236}">
                <a16:creationId xmlns:a16="http://schemas.microsoft.com/office/drawing/2014/main" id="{C832EADB-83D9-76AD-B971-DF251E9A2BB4}"/>
              </a:ext>
            </a:extLst>
          </p:cNvPr>
          <p:cNvPicPr>
            <a:picLocks noChangeAspect="1"/>
          </p:cNvPicPr>
          <p:nvPr/>
        </p:nvPicPr>
        <p:blipFill>
          <a:blip r:embed="rId3"/>
          <a:stretch>
            <a:fillRect/>
          </a:stretch>
        </p:blipFill>
        <p:spPr>
          <a:xfrm>
            <a:off x="1072375" y="1946043"/>
            <a:ext cx="8230133" cy="1325562"/>
          </a:xfrm>
          <a:prstGeom prst="rect">
            <a:avLst/>
          </a:prstGeom>
        </p:spPr>
      </p:pic>
      <p:pic>
        <p:nvPicPr>
          <p:cNvPr id="5" name="Immagine 4">
            <a:extLst>
              <a:ext uri="{FF2B5EF4-FFF2-40B4-BE49-F238E27FC236}">
                <a16:creationId xmlns:a16="http://schemas.microsoft.com/office/drawing/2014/main" id="{A43015F7-9465-8D81-3D3C-19DAA85EA166}"/>
              </a:ext>
            </a:extLst>
          </p:cNvPr>
          <p:cNvPicPr>
            <a:picLocks noChangeAspect="1"/>
          </p:cNvPicPr>
          <p:nvPr/>
        </p:nvPicPr>
        <p:blipFill>
          <a:blip r:embed="rId4"/>
          <a:stretch>
            <a:fillRect/>
          </a:stretch>
        </p:blipFill>
        <p:spPr>
          <a:xfrm>
            <a:off x="2483005" y="3930650"/>
            <a:ext cx="6631377" cy="674243"/>
          </a:xfrm>
          <a:prstGeom prst="rect">
            <a:avLst/>
          </a:prstGeom>
        </p:spPr>
      </p:pic>
    </p:spTree>
    <p:extLst>
      <p:ext uri="{BB962C8B-B14F-4D97-AF65-F5344CB8AC3E}">
        <p14:creationId xmlns:p14="http://schemas.microsoft.com/office/powerpoint/2010/main" val="2832755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egnaposto contenuto 6" descr="Immagine che contiene tavolo&#10;&#10;Descrizione generata automaticamente">
            <a:extLst>
              <a:ext uri="{FF2B5EF4-FFF2-40B4-BE49-F238E27FC236}">
                <a16:creationId xmlns:a16="http://schemas.microsoft.com/office/drawing/2014/main" id="{AF834934-9EC3-734F-9F49-010BCEE72C1D}"/>
              </a:ext>
            </a:extLst>
          </p:cNvPr>
          <p:cNvPicPr>
            <a:picLocks noGrp="1" noChangeAspect="1"/>
          </p:cNvPicPr>
          <p:nvPr>
            <p:ph idx="1"/>
          </p:nvPr>
        </p:nvPicPr>
        <p:blipFill>
          <a:blip r:embed="rId2"/>
          <a:stretch>
            <a:fillRect/>
          </a:stretch>
        </p:blipFill>
        <p:spPr>
          <a:xfrm>
            <a:off x="643467" y="1316142"/>
            <a:ext cx="10905066" cy="4225714"/>
          </a:xfrm>
          <a:prstGeom prst="rect">
            <a:avLst/>
          </a:prstGeom>
        </p:spPr>
      </p:pic>
    </p:spTree>
    <p:extLst>
      <p:ext uri="{BB962C8B-B14F-4D97-AF65-F5344CB8AC3E}">
        <p14:creationId xmlns:p14="http://schemas.microsoft.com/office/powerpoint/2010/main" val="300194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6D6ACAA-EBD1-BB26-1F76-A4CD4E8D0810}"/>
              </a:ext>
            </a:extLst>
          </p:cNvPr>
          <p:cNvPicPr>
            <a:picLocks noGrp="1" noChangeAspect="1"/>
          </p:cNvPicPr>
          <p:nvPr>
            <p:ph idx="1"/>
          </p:nvPr>
        </p:nvPicPr>
        <p:blipFill>
          <a:blip r:embed="rId2"/>
          <a:stretch>
            <a:fillRect/>
          </a:stretch>
        </p:blipFill>
        <p:spPr>
          <a:xfrm>
            <a:off x="656480" y="834252"/>
            <a:ext cx="11396880" cy="5638110"/>
          </a:xfrm>
          <a:prstGeom prst="rect">
            <a:avLst/>
          </a:prstGeom>
        </p:spPr>
      </p:pic>
    </p:spTree>
    <p:extLst>
      <p:ext uri="{BB962C8B-B14F-4D97-AF65-F5344CB8AC3E}">
        <p14:creationId xmlns:p14="http://schemas.microsoft.com/office/powerpoint/2010/main" val="1713698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B0E3BA-2081-5C44-AE36-FCA46D961E38}"/>
              </a:ext>
            </a:extLst>
          </p:cNvPr>
          <p:cNvSpPr>
            <a:spLocks noGrp="1"/>
          </p:cNvSpPr>
          <p:nvPr>
            <p:ph type="title"/>
          </p:nvPr>
        </p:nvSpPr>
        <p:spPr>
          <a:xfrm>
            <a:off x="0" y="0"/>
            <a:ext cx="11887200" cy="1302921"/>
          </a:xfrm>
        </p:spPr>
        <p:txBody>
          <a:bodyPr>
            <a:normAutofit/>
          </a:bodyPr>
          <a:lstStyle/>
          <a:p>
            <a:pPr algn="ctr"/>
            <a:r>
              <a:rPr lang="en-US" sz="3600" dirty="0">
                <a:latin typeface="Garamond" panose="02020404030301010803" pitchFamily="18" charset="0"/>
              </a:rPr>
              <a:t>FLAT FLRW Brans-</a:t>
            </a:r>
            <a:r>
              <a:rPr lang="en-US" sz="3600" dirty="0" err="1">
                <a:latin typeface="Garamond" panose="02020404030301010803" pitchFamily="18" charset="0"/>
              </a:rPr>
              <a:t>Dicke</a:t>
            </a:r>
            <a:r>
              <a:rPr lang="en-US" sz="3600" dirty="0">
                <a:latin typeface="Garamond" panose="02020404030301010803" pitchFamily="18" charset="0"/>
              </a:rPr>
              <a:t> theory</a:t>
            </a:r>
          </a:p>
        </p:txBody>
      </p:sp>
      <p:sp>
        <p:nvSpPr>
          <p:cNvPr id="3" name="Segnaposto contenuto 2">
            <a:extLst>
              <a:ext uri="{FF2B5EF4-FFF2-40B4-BE49-F238E27FC236}">
                <a16:creationId xmlns:a16="http://schemas.microsoft.com/office/drawing/2014/main" id="{1764C563-28E3-B544-9406-CB9612C54DFD}"/>
              </a:ext>
            </a:extLst>
          </p:cNvPr>
          <p:cNvSpPr>
            <a:spLocks noGrp="1"/>
          </p:cNvSpPr>
          <p:nvPr>
            <p:ph idx="1"/>
          </p:nvPr>
        </p:nvSpPr>
        <p:spPr>
          <a:xfrm>
            <a:off x="838200" y="1207876"/>
            <a:ext cx="10619630" cy="4667250"/>
          </a:xfrm>
        </p:spPr>
        <p:txBody>
          <a:bodyPr/>
          <a:lstStyle/>
          <a:p>
            <a:endParaRPr lang="en-US" dirty="0">
              <a:latin typeface="Garamond" panose="02020404030301010803" pitchFamily="18" charset="0"/>
            </a:endParaRPr>
          </a:p>
          <a:p>
            <a:pPr marL="0" indent="0">
              <a:buNone/>
            </a:pPr>
            <a:endParaRPr lang="en-US" dirty="0">
              <a:latin typeface="Garamond" panose="02020404030301010803" pitchFamily="18" charset="0"/>
            </a:endParaRPr>
          </a:p>
        </p:txBody>
      </p:sp>
      <p:pic>
        <p:nvPicPr>
          <p:cNvPr id="4" name="Immagine 3">
            <a:extLst>
              <a:ext uri="{FF2B5EF4-FFF2-40B4-BE49-F238E27FC236}">
                <a16:creationId xmlns:a16="http://schemas.microsoft.com/office/drawing/2014/main" id="{2CDC1315-6620-8F1B-4466-54710475E751}"/>
              </a:ext>
            </a:extLst>
          </p:cNvPr>
          <p:cNvPicPr>
            <a:picLocks noChangeAspect="1"/>
          </p:cNvPicPr>
          <p:nvPr/>
        </p:nvPicPr>
        <p:blipFill>
          <a:blip r:embed="rId3"/>
          <a:stretch>
            <a:fillRect/>
          </a:stretch>
        </p:blipFill>
        <p:spPr>
          <a:xfrm>
            <a:off x="611570" y="3965047"/>
            <a:ext cx="5147051" cy="2646915"/>
          </a:xfrm>
          <a:prstGeom prst="rect">
            <a:avLst/>
          </a:prstGeom>
        </p:spPr>
      </p:pic>
      <p:pic>
        <p:nvPicPr>
          <p:cNvPr id="8" name="Immagine 7">
            <a:extLst>
              <a:ext uri="{FF2B5EF4-FFF2-40B4-BE49-F238E27FC236}">
                <a16:creationId xmlns:a16="http://schemas.microsoft.com/office/drawing/2014/main" id="{2BE29E70-1C41-49E1-7455-91455013EA4E}"/>
              </a:ext>
            </a:extLst>
          </p:cNvPr>
          <p:cNvPicPr>
            <a:picLocks noChangeAspect="1"/>
          </p:cNvPicPr>
          <p:nvPr/>
        </p:nvPicPr>
        <p:blipFill>
          <a:blip r:embed="rId4"/>
          <a:stretch>
            <a:fillRect/>
          </a:stretch>
        </p:blipFill>
        <p:spPr>
          <a:xfrm>
            <a:off x="6666213" y="3819591"/>
            <a:ext cx="4791617" cy="2937825"/>
          </a:xfrm>
          <a:prstGeom prst="rect">
            <a:avLst/>
          </a:prstGeom>
        </p:spPr>
      </p:pic>
      <p:sp>
        <p:nvSpPr>
          <p:cNvPr id="24" name="Freccia giù 23">
            <a:extLst>
              <a:ext uri="{FF2B5EF4-FFF2-40B4-BE49-F238E27FC236}">
                <a16:creationId xmlns:a16="http://schemas.microsoft.com/office/drawing/2014/main" id="{594D5CB9-5AE3-7F0E-085A-C97E13898653}"/>
              </a:ext>
            </a:extLst>
          </p:cNvPr>
          <p:cNvSpPr/>
          <p:nvPr/>
        </p:nvSpPr>
        <p:spPr>
          <a:xfrm>
            <a:off x="9016302" y="1759514"/>
            <a:ext cx="45719" cy="117715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174808F7-B296-AEC9-A199-E85E609C4D21}"/>
                  </a:ext>
                </a:extLst>
              </p:cNvPr>
              <p:cNvSpPr txBox="1"/>
              <p:nvPr/>
            </p:nvSpPr>
            <p:spPr>
              <a:xfrm>
                <a:off x="10515206" y="1403428"/>
                <a:ext cx="777766" cy="37619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acc>
                            <m:accPr>
                              <m:chr m:val="̃"/>
                              <m:ctrlPr>
                                <a:rPr lang="it-IT" i="1" smtClean="0">
                                  <a:latin typeface="Cambria Math" panose="02040503050406030204" pitchFamily="18" charset="0"/>
                                </a:rPr>
                              </m:ctrlPr>
                            </m:accPr>
                            <m:e>
                              <m:r>
                                <a:rPr lang="it-IT" b="0" i="1" smtClean="0">
                                  <a:latin typeface="Cambria Math" panose="02040503050406030204" pitchFamily="18" charset="0"/>
                                </a:rPr>
                                <m:t>𝐻</m:t>
                              </m:r>
                            </m:e>
                          </m:acc>
                        </m:e>
                        <m:sub>
                          <m:r>
                            <a:rPr lang="it-IT" b="0" i="1" smtClean="0">
                              <a:latin typeface="Cambria Math" panose="02040503050406030204" pitchFamily="18" charset="0"/>
                            </a:rPr>
                            <m:t>𝑇</m:t>
                          </m:r>
                        </m:sub>
                      </m:sSub>
                    </m:oMath>
                  </m:oMathPara>
                </a14:m>
                <a:endParaRPr lang="it-IT" dirty="0"/>
              </a:p>
            </p:txBody>
          </p:sp>
        </mc:Choice>
        <mc:Fallback xmlns="">
          <p:sp>
            <p:nvSpPr>
              <p:cNvPr id="26" name="CasellaDiTesto 25">
                <a:extLst>
                  <a:ext uri="{FF2B5EF4-FFF2-40B4-BE49-F238E27FC236}">
                    <a16:creationId xmlns:a16="http://schemas.microsoft.com/office/drawing/2014/main" id="{174808F7-B296-AEC9-A199-E85E609C4D21}"/>
                  </a:ext>
                </a:extLst>
              </p:cNvPr>
              <p:cNvSpPr txBox="1">
                <a:spLocks noRot="1" noChangeAspect="1" noMove="1" noResize="1" noEditPoints="1" noAdjustHandles="1" noChangeArrowheads="1" noChangeShapeType="1" noTextEdit="1"/>
              </p:cNvSpPr>
              <p:nvPr/>
            </p:nvSpPr>
            <p:spPr>
              <a:xfrm>
                <a:off x="10515206" y="1403428"/>
                <a:ext cx="777766" cy="376193"/>
              </a:xfrm>
              <a:prstGeom prst="rect">
                <a:avLst/>
              </a:prstGeom>
              <a:blipFill>
                <a:blip r:embed="rId5"/>
                <a:stretch>
                  <a:fillRect/>
                </a:stretch>
              </a:blipFill>
            </p:spPr>
            <p:txBody>
              <a:bodyPr/>
              <a:lstStyle/>
              <a:p>
                <a:r>
                  <a:rPr lang="it-IT">
                    <a:noFill/>
                  </a:rPr>
                  <a:t> </a:t>
                </a:r>
              </a:p>
            </p:txBody>
          </p:sp>
        </mc:Fallback>
      </mc:AlternateContent>
      <p:sp>
        <p:nvSpPr>
          <p:cNvPr id="27" name="CasellaDiTesto 26">
            <a:extLst>
              <a:ext uri="{FF2B5EF4-FFF2-40B4-BE49-F238E27FC236}">
                <a16:creationId xmlns:a16="http://schemas.microsoft.com/office/drawing/2014/main" id="{EB92F331-8DED-2F60-A3EC-B8888FAE9F96}"/>
              </a:ext>
            </a:extLst>
          </p:cNvPr>
          <p:cNvSpPr txBox="1"/>
          <p:nvPr/>
        </p:nvSpPr>
        <p:spPr>
          <a:xfrm>
            <a:off x="8436788" y="2892488"/>
            <a:ext cx="679494" cy="646331"/>
          </a:xfrm>
          <a:prstGeom prst="rect">
            <a:avLst/>
          </a:prstGeom>
          <a:noFill/>
        </p:spPr>
        <p:txBody>
          <a:bodyPr wrap="square" rtlCol="0">
            <a:spAutoFit/>
          </a:bodyPr>
          <a:lstStyle/>
          <a:p>
            <a:r>
              <a:rPr lang="it-IT" dirty="0" err="1">
                <a:latin typeface="Garamond" panose="02020404030301010803" pitchFamily="18" charset="0"/>
              </a:rPr>
              <a:t>e.o.m</a:t>
            </a:r>
            <a:r>
              <a:rPr lang="it-IT" dirty="0"/>
              <a:t>.</a:t>
            </a:r>
          </a:p>
        </p:txBody>
      </p:sp>
      <p:sp>
        <p:nvSpPr>
          <p:cNvPr id="29" name="Freccia destra 28">
            <a:extLst>
              <a:ext uri="{FF2B5EF4-FFF2-40B4-BE49-F238E27FC236}">
                <a16:creationId xmlns:a16="http://schemas.microsoft.com/office/drawing/2014/main" id="{A5CDEF55-C5D0-4489-E5A7-584AF2427ABC}"/>
              </a:ext>
            </a:extLst>
          </p:cNvPr>
          <p:cNvSpPr/>
          <p:nvPr/>
        </p:nvSpPr>
        <p:spPr>
          <a:xfrm>
            <a:off x="9155038" y="1698346"/>
            <a:ext cx="1615438"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90B90DCD-7B8E-A118-4CA3-52E9EA44FAA8}"/>
                  </a:ext>
                </a:extLst>
              </p:cNvPr>
              <p:cNvSpPr txBox="1"/>
              <p:nvPr/>
            </p:nvSpPr>
            <p:spPr>
              <a:xfrm>
                <a:off x="8676555" y="1431941"/>
                <a:ext cx="67949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𝐻</m:t>
                          </m:r>
                        </m:e>
                        <m:sub>
                          <m:r>
                            <a:rPr lang="it-IT" b="0" i="1" smtClean="0">
                              <a:latin typeface="Cambria Math" panose="02040503050406030204" pitchFamily="18" charset="0"/>
                            </a:rPr>
                            <m:t>𝑇</m:t>
                          </m:r>
                        </m:sub>
                      </m:sSub>
                    </m:oMath>
                  </m:oMathPara>
                </a14:m>
                <a:endParaRPr lang="it-IT" dirty="0">
                  <a:latin typeface="Garamond" panose="02020404030301010803" pitchFamily="18" charset="0"/>
                </a:endParaRPr>
              </a:p>
            </p:txBody>
          </p:sp>
        </mc:Choice>
        <mc:Fallback xmlns="">
          <p:sp>
            <p:nvSpPr>
              <p:cNvPr id="31" name="CasellaDiTesto 30">
                <a:extLst>
                  <a:ext uri="{FF2B5EF4-FFF2-40B4-BE49-F238E27FC236}">
                    <a16:creationId xmlns:a16="http://schemas.microsoft.com/office/drawing/2014/main" id="{90B90DCD-7B8E-A118-4CA3-52E9EA44FAA8}"/>
                  </a:ext>
                </a:extLst>
              </p:cNvPr>
              <p:cNvSpPr txBox="1">
                <a:spLocks noRot="1" noChangeAspect="1" noMove="1" noResize="1" noEditPoints="1" noAdjustHandles="1" noChangeArrowheads="1" noChangeShapeType="1" noTextEdit="1"/>
              </p:cNvSpPr>
              <p:nvPr/>
            </p:nvSpPr>
            <p:spPr>
              <a:xfrm>
                <a:off x="8676555" y="1431941"/>
                <a:ext cx="679494" cy="369332"/>
              </a:xfrm>
              <a:prstGeom prst="rect">
                <a:avLst/>
              </a:prstGeom>
              <a:blipFill>
                <a:blip r:embed="rId6"/>
                <a:stretch>
                  <a:fillRect/>
                </a:stretch>
              </a:blipFill>
            </p:spPr>
            <p:txBody>
              <a:bodyPr/>
              <a:lstStyle/>
              <a:p>
                <a:r>
                  <a:rPr lang="it-IT">
                    <a:noFill/>
                  </a:rPr>
                  <a:t> </a:t>
                </a:r>
              </a:p>
            </p:txBody>
          </p:sp>
        </mc:Fallback>
      </mc:AlternateContent>
      <p:sp>
        <p:nvSpPr>
          <p:cNvPr id="36" name="Freccia sinistra 35">
            <a:extLst>
              <a:ext uri="{FF2B5EF4-FFF2-40B4-BE49-F238E27FC236}">
                <a16:creationId xmlns:a16="http://schemas.microsoft.com/office/drawing/2014/main" id="{733D4F80-8522-52F9-F8CB-D278098373E4}"/>
              </a:ext>
            </a:extLst>
          </p:cNvPr>
          <p:cNvSpPr/>
          <p:nvPr/>
        </p:nvSpPr>
        <p:spPr>
          <a:xfrm>
            <a:off x="9086326" y="2956506"/>
            <a:ext cx="1677967" cy="4571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Freccia giù 36">
            <a:extLst>
              <a:ext uri="{FF2B5EF4-FFF2-40B4-BE49-F238E27FC236}">
                <a16:creationId xmlns:a16="http://schemas.microsoft.com/office/drawing/2014/main" id="{867A5303-C4B9-4BDC-A563-6D80637FEDD3}"/>
              </a:ext>
            </a:extLst>
          </p:cNvPr>
          <p:cNvSpPr/>
          <p:nvPr/>
        </p:nvSpPr>
        <p:spPr>
          <a:xfrm>
            <a:off x="10864271" y="1738132"/>
            <a:ext cx="45719" cy="11985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CasellaDiTesto 37">
            <a:extLst>
              <a:ext uri="{FF2B5EF4-FFF2-40B4-BE49-F238E27FC236}">
                <a16:creationId xmlns:a16="http://schemas.microsoft.com/office/drawing/2014/main" id="{C6E451F8-427A-8048-AD60-160C83267428}"/>
              </a:ext>
            </a:extLst>
          </p:cNvPr>
          <p:cNvSpPr txBox="1"/>
          <p:nvPr/>
        </p:nvSpPr>
        <p:spPr>
          <a:xfrm>
            <a:off x="10764293" y="2902045"/>
            <a:ext cx="693536" cy="369332"/>
          </a:xfrm>
          <a:prstGeom prst="rect">
            <a:avLst/>
          </a:prstGeom>
          <a:noFill/>
        </p:spPr>
        <p:txBody>
          <a:bodyPr wrap="square" rtlCol="0">
            <a:spAutoFit/>
          </a:bodyPr>
          <a:lstStyle/>
          <a:p>
            <a:r>
              <a:rPr lang="it-IT" dirty="0" err="1">
                <a:latin typeface="Garamond" panose="02020404030301010803" pitchFamily="18" charset="0"/>
              </a:rPr>
              <a:t>e.o.m</a:t>
            </a:r>
            <a:endParaRPr lang="it-IT" dirty="0">
              <a:latin typeface="Garamond" panose="02020404030301010803" pitchFamily="18" charset="0"/>
            </a:endParaRPr>
          </a:p>
        </p:txBody>
      </p:sp>
      <p:sp>
        <p:nvSpPr>
          <p:cNvPr id="40" name="CasellaDiTesto 39">
            <a:extLst>
              <a:ext uri="{FF2B5EF4-FFF2-40B4-BE49-F238E27FC236}">
                <a16:creationId xmlns:a16="http://schemas.microsoft.com/office/drawing/2014/main" id="{56143399-DEBA-684C-87F4-8A5DAC746F19}"/>
              </a:ext>
            </a:extLst>
          </p:cNvPr>
          <p:cNvSpPr txBox="1"/>
          <p:nvPr/>
        </p:nvSpPr>
        <p:spPr>
          <a:xfrm>
            <a:off x="9141102" y="1281344"/>
            <a:ext cx="1568413" cy="369332"/>
          </a:xfrm>
          <a:prstGeom prst="rect">
            <a:avLst/>
          </a:prstGeom>
          <a:noFill/>
        </p:spPr>
        <p:txBody>
          <a:bodyPr wrap="square" rtlCol="0">
            <a:spAutoFit/>
          </a:bodyPr>
          <a:lstStyle/>
          <a:p>
            <a:r>
              <a:rPr lang="it-IT" dirty="0">
                <a:latin typeface="Garamond" panose="02020404030301010803" pitchFamily="18" charset="0"/>
              </a:rPr>
              <a:t>JF -------</a:t>
            </a:r>
            <a:r>
              <a:rPr lang="it-IT" dirty="0">
                <a:latin typeface="Garamond" panose="02020404030301010803" pitchFamily="18" charset="0"/>
                <a:sym typeface="Wingdings" pitchFamily="2" charset="2"/>
              </a:rPr>
              <a:t>&gt; EF</a:t>
            </a:r>
            <a:endParaRPr lang="it-IT" dirty="0">
              <a:latin typeface="Garamond" panose="02020404030301010803" pitchFamily="18" charset="0"/>
            </a:endParaRPr>
          </a:p>
        </p:txBody>
      </p:sp>
      <p:sp>
        <p:nvSpPr>
          <p:cNvPr id="41" name="CasellaDiTesto 40">
            <a:extLst>
              <a:ext uri="{FF2B5EF4-FFF2-40B4-BE49-F238E27FC236}">
                <a16:creationId xmlns:a16="http://schemas.microsoft.com/office/drawing/2014/main" id="{3BE945AC-446F-7D37-1931-7DA2CC265AD3}"/>
              </a:ext>
            </a:extLst>
          </p:cNvPr>
          <p:cNvSpPr txBox="1"/>
          <p:nvPr/>
        </p:nvSpPr>
        <p:spPr>
          <a:xfrm>
            <a:off x="9153190" y="2750652"/>
            <a:ext cx="1793708" cy="646331"/>
          </a:xfrm>
          <a:prstGeom prst="rect">
            <a:avLst/>
          </a:prstGeom>
          <a:noFill/>
        </p:spPr>
        <p:txBody>
          <a:bodyPr wrap="square" rtlCol="0">
            <a:spAutoFit/>
          </a:bodyPr>
          <a:lstStyle/>
          <a:p>
            <a:r>
              <a:rPr lang="it-IT" dirty="0">
                <a:latin typeface="Garamond" panose="02020404030301010803" pitchFamily="18" charset="0"/>
              </a:rPr>
              <a:t>                                    JF &lt;--------EF</a:t>
            </a:r>
          </a:p>
        </p:txBody>
      </p:sp>
      <p:pic>
        <p:nvPicPr>
          <p:cNvPr id="43" name="Immagine 42">
            <a:extLst>
              <a:ext uri="{FF2B5EF4-FFF2-40B4-BE49-F238E27FC236}">
                <a16:creationId xmlns:a16="http://schemas.microsoft.com/office/drawing/2014/main" id="{4B51F91D-CE35-480C-8A88-E771014691AF}"/>
              </a:ext>
            </a:extLst>
          </p:cNvPr>
          <p:cNvPicPr>
            <a:picLocks noChangeAspect="1"/>
          </p:cNvPicPr>
          <p:nvPr/>
        </p:nvPicPr>
        <p:blipFill>
          <a:blip r:embed="rId7"/>
          <a:stretch>
            <a:fillRect/>
          </a:stretch>
        </p:blipFill>
        <p:spPr>
          <a:xfrm>
            <a:off x="933181" y="2595729"/>
            <a:ext cx="6602482" cy="712675"/>
          </a:xfrm>
          <a:prstGeom prst="rect">
            <a:avLst/>
          </a:prstGeom>
        </p:spPr>
      </p:pic>
      <p:pic>
        <p:nvPicPr>
          <p:cNvPr id="44" name="Immagine 43">
            <a:extLst>
              <a:ext uri="{FF2B5EF4-FFF2-40B4-BE49-F238E27FC236}">
                <a16:creationId xmlns:a16="http://schemas.microsoft.com/office/drawing/2014/main" id="{536005EF-0541-AFFA-B16C-7CB103023D77}"/>
              </a:ext>
            </a:extLst>
          </p:cNvPr>
          <p:cNvPicPr>
            <a:picLocks noChangeAspect="1"/>
          </p:cNvPicPr>
          <p:nvPr/>
        </p:nvPicPr>
        <p:blipFill>
          <a:blip r:embed="rId8"/>
          <a:stretch>
            <a:fillRect/>
          </a:stretch>
        </p:blipFill>
        <p:spPr>
          <a:xfrm>
            <a:off x="948949" y="1653321"/>
            <a:ext cx="5147051" cy="484012"/>
          </a:xfrm>
          <a:prstGeom prst="rect">
            <a:avLst/>
          </a:prstGeom>
        </p:spPr>
      </p:pic>
    </p:spTree>
    <p:extLst>
      <p:ext uri="{BB962C8B-B14F-4D97-AF65-F5344CB8AC3E}">
        <p14:creationId xmlns:p14="http://schemas.microsoft.com/office/powerpoint/2010/main" val="44874741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35947</TotalTime>
  <Words>913</Words>
  <Application>Microsoft Macintosh PowerPoint</Application>
  <PresentationFormat>Widescreen</PresentationFormat>
  <Paragraphs>143</Paragraphs>
  <Slides>14</Slides>
  <Notes>6</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14</vt:i4>
      </vt:variant>
    </vt:vector>
  </HeadingPairs>
  <TitlesOfParts>
    <vt:vector size="20" baseType="lpstr">
      <vt:lpstr>Arial</vt:lpstr>
      <vt:lpstr>Calibri</vt:lpstr>
      <vt:lpstr>Calibri Light</vt:lpstr>
      <vt:lpstr>Cambria Math</vt:lpstr>
      <vt:lpstr>Garamond</vt:lpstr>
      <vt:lpstr>Tema di Office</vt:lpstr>
      <vt:lpstr>    </vt:lpstr>
      <vt:lpstr>Jordan-Einstein Frames</vt:lpstr>
      <vt:lpstr>Jordan-Einstein Frames</vt:lpstr>
      <vt:lpstr>Scalar-Tensor Theory</vt:lpstr>
      <vt:lpstr>Brans-Dicke Theory</vt:lpstr>
      <vt:lpstr>Brans-Dicke Theory</vt:lpstr>
      <vt:lpstr>Presentazione standard di PowerPoint</vt:lpstr>
      <vt:lpstr>Presentazione standard di PowerPoint</vt:lpstr>
      <vt:lpstr>FLAT FLRW Brans-Dicke theory</vt:lpstr>
      <vt:lpstr>CANONICAL EQUIVALENCE OF JF AND EJ VIA GAUGE FIXING</vt:lpstr>
      <vt:lpstr>CANONICAL EQUIVALENCE AND PHYSICAL EQUIVALENCE</vt:lpstr>
      <vt:lpstr>ANTI-GRAVITY TRANSFORMATIONS (Canonical Transformations)</vt:lpstr>
      <vt:lpstr>CANONICAL EQUIVALENCE AND PHYSICAL EQUIVALENCE</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Gionti, Gabriele - (gionti)</dc:creator>
  <cp:lastModifiedBy>Gionti, Gabriele - (gionti)</cp:lastModifiedBy>
  <cp:revision>188</cp:revision>
  <cp:lastPrinted>2023-07-12T06:02:11Z</cp:lastPrinted>
  <dcterms:created xsi:type="dcterms:W3CDTF">2020-10-29T07:47:31Z</dcterms:created>
  <dcterms:modified xsi:type="dcterms:W3CDTF">2023-09-02T16:38:04Z</dcterms:modified>
</cp:coreProperties>
</file>